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2"/>
  </p:notesMasterIdLst>
  <p:sldIdLst>
    <p:sldId id="393" r:id="rId6"/>
    <p:sldId id="256" r:id="rId7"/>
    <p:sldId id="332" r:id="rId8"/>
    <p:sldId id="270" r:id="rId9"/>
    <p:sldId id="257" r:id="rId10"/>
    <p:sldId id="262" r:id="rId11"/>
    <p:sldId id="263" r:id="rId12"/>
    <p:sldId id="269" r:id="rId13"/>
    <p:sldId id="272" r:id="rId14"/>
    <p:sldId id="265" r:id="rId15"/>
    <p:sldId id="261" r:id="rId16"/>
    <p:sldId id="258" r:id="rId17"/>
    <p:sldId id="266" r:id="rId18"/>
    <p:sldId id="267" r:id="rId19"/>
    <p:sldId id="268" r:id="rId20"/>
    <p:sldId id="271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D3A3A-E6C6-4978-AE54-8EAD21B94BFC}" v="1" dt="2023-11-28T08:51:32.939"/>
    <p1510:client id="{3FBEA3AB-9244-B66B-2D6D-C811CD79C77C}" v="104" dt="2023-12-04T10:36:58.070"/>
    <p1510:client id="{E68CD3CA-4516-4FD8-A7DB-960D772CDA51}" v="11" dt="2023-11-28T09:32:29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4D22F-C598-4CF0-B874-01469C304979}" type="datetimeFigureOut">
              <a:rPr lang="nl-BE" smtClean="0"/>
              <a:t>5/01/2024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DBE27-A5FC-4DE0-8BE6-E439B2692B2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81EA5-AB95-C7B5-8BB1-94F63445F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2C5F0B-7687-0FF6-0509-27290CE6F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4626E4-5A4D-DEC5-417A-4B0599D2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4595-B742-44BC-95FB-26FCC28B7751}" type="datetime1">
              <a:rPr lang="nl-BE" smtClean="0"/>
              <a:t>5/01/2024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C7FA36-C867-1B32-8F7B-1DF27F383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40332B-6C9C-7BA0-4D8E-F9F7A662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499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62B707-3CAF-5089-1BF6-25995BD4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6715D5-14A5-0DC4-55D3-04EB566A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4FC94A-9D85-F201-C516-4276AA27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F49B-F47E-49A5-AC4D-C1E64EB928C8}" type="datetime1">
              <a:rPr lang="nl-BE" smtClean="0"/>
              <a:t>5/01/2024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AB3243-76C0-6A3C-1340-F6BB459D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4191FD-495C-900F-29E9-225D4347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40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06BF13E-F953-7B4B-31F6-97BF8DA12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60EFD70-794E-D2B9-7D5E-FF1B8B0C4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2DE45B-E06C-FD63-27C2-64D44D17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4E65C-F845-4612-B59C-497949E41078}" type="datetime1">
              <a:rPr lang="nl-BE" smtClean="0"/>
              <a:t>5/01/2024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575921-986A-340F-D161-BCFD9EE7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685F94-E526-928F-7442-FDFD4D92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760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5627B-C5AB-03CD-A2E7-F89CDD754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CD25F2-7362-968B-8213-388AFBFE5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CF8A61-6F12-361C-774A-29C0A2214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AA4E-2B73-4289-BD84-957DC523E68A}" type="datetime1">
              <a:rPr lang="nl-BE" smtClean="0"/>
              <a:t>5/01/2024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57847F-634D-0667-439B-1995E1C0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842693-BB67-C864-8D0F-0B558F0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460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185F2-342A-B2D2-3228-C3F3065D7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DA2A32-8773-8361-30E7-5C5861231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B1174A-5A2B-7126-B3D3-42E3D6FE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FE0F-9582-4F31-BD81-B26742A477BD}" type="datetime1">
              <a:rPr lang="nl-BE" smtClean="0"/>
              <a:t>5/01/2024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59D981-C655-2F1F-ACF8-B719BCD6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87945B-F623-F729-1319-86B75BB3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833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309EA-4B80-A330-D86A-A40D175A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4C9276-4E13-A1A4-BC5B-B4E334C41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2745393-DD62-517F-39A1-BD8F48E6D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74053A-82E1-BA6D-3FAA-60B52C8CC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4333-9C7F-44B1-8538-82CD8BB91E23}" type="datetime1">
              <a:rPr lang="nl-BE" smtClean="0"/>
              <a:t>5/01/2024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5BD7B8-0487-1914-70F2-709C5FE1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D1E08D-0643-8AD6-9C38-1AFA5360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561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F616A-8CBD-BC93-6D85-6306EFF5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27BFC8-582C-881F-582E-4E2A060D0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D75007C-9BEC-0A4D-5943-995936F56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CCF357A-FAEC-41CB-8B7A-276994728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19D1848-F0AC-37EA-B40F-9AADE8844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402CF2E-40E4-C135-B452-EB8126AA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22C8-3394-477F-98A0-8C3AD6F60008}" type="datetime1">
              <a:rPr lang="nl-BE" smtClean="0"/>
              <a:t>5/01/2024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D013FD6-FED1-3077-F03D-76B27B74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FCF6EF2-F266-FD22-FE30-A4DBF9D1B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844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9D610-BD16-5B34-2084-DDAE47B4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037132A-80D8-4F66-28F6-5EEB3E1C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D0BC-6182-46B4-B30E-327415D81271}" type="datetime1">
              <a:rPr lang="nl-BE" smtClean="0"/>
              <a:t>5/01/2024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017FFDF-DD0C-EE0A-B889-BA71A51A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3BFC9D7-C581-6AD9-D968-05EFC629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440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29A145E-BF2B-8113-F890-3602EAA03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DC7C-4C6C-4F1C-A907-1304EE26D254}" type="datetime1">
              <a:rPr lang="nl-BE" smtClean="0"/>
              <a:t>5/01/2024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1D2AF8B-7426-A11C-EE00-0948047D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936F79-4329-1094-6107-E2ACC54C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904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5551E-F593-31CA-3EC5-864B00DF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1D79B1-FDCC-6BD3-D919-D22AB8C78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968256-F61A-B25B-003E-BE1287B08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BB8892-7B3E-B4D2-2039-637D2D87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A7AE-7A10-439E-B89A-A98CB52B3BCD}" type="datetime1">
              <a:rPr lang="nl-BE" smtClean="0"/>
              <a:t>5/01/2024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30D3D9B-BEC8-F7B8-C949-CDD57D53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12BD7C-56D9-6177-78A7-04FCD9915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95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7750D-EDA9-3B4C-0E39-E8D54C7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250B545-E49B-96E1-D5CB-A8EC85515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D75B69-5365-9BAB-9F8E-CD8B12B96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D13B81-F7B9-3B0E-25F6-A527CB963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56E13-86E4-4053-B1E3-93EBDF01D4EC}" type="datetime1">
              <a:rPr lang="nl-BE" smtClean="0"/>
              <a:t>5/01/2024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269211A-E688-8B90-339A-729316C6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ABF676-313A-7EB0-7505-1B672DBA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272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6285A39-2DEC-3FF4-5664-10D118170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89F757-331E-8922-888A-CCA5735A5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22F9C8-64C5-D093-3411-A4999830A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BC902-51DB-4ECD-B508-BE25A320FE7A}" type="datetime1">
              <a:rPr lang="nl-BE" smtClean="0"/>
              <a:t>5/01/2024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7309C2-9402-4B3C-8402-6F645A303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713CB4-A8DB-D364-9EC6-8387069DC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4967F-6922-43BD-B387-F2A5196444E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827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ntwerpspartnerschap.be/training/traumagolven-gezin-onder-druk-februari-24/" TargetMode="External"/><Relationship Id="rId2" Type="http://schemas.openxmlformats.org/officeDocument/2006/relationships/hyperlink" Target="https://pangg0-18.be/vormingspakket-traumasensitief-werken-complex-traum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geo.nl/nl-nl/themas/veerkracht-en-steun/breinbijsluiter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uitenshuis, persoon, Menselijk gezicht, peuter&#10;&#10;Automatisch gegenereerde beschrijving">
            <a:extLst>
              <a:ext uri="{FF2B5EF4-FFF2-40B4-BE49-F238E27FC236}">
                <a16:creationId xmlns:a16="http://schemas.microsoft.com/office/drawing/2014/main" id="{E51D7566-89D0-8561-21D5-C5DE2FBC3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81" b="28001"/>
          <a:stretch/>
        </p:blipFill>
        <p:spPr>
          <a:xfrm>
            <a:off x="397" y="1"/>
            <a:ext cx="12191207" cy="6858000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034A8392-EF00-F862-DA00-1F8C0173A945}"/>
              </a:ext>
            </a:extLst>
          </p:cNvPr>
          <p:cNvSpPr/>
          <p:nvPr/>
        </p:nvSpPr>
        <p:spPr>
          <a:xfrm>
            <a:off x="596" y="0"/>
            <a:ext cx="12191207" cy="6858000"/>
          </a:xfrm>
          <a:prstGeom prst="rect">
            <a:avLst/>
          </a:prstGeom>
          <a:solidFill>
            <a:srgbClr val="000000">
              <a:alpha val="1490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178">
              <a:defRPr sz="3200" b="0">
                <a:latin typeface="+mn-lt"/>
                <a:ea typeface="+mn-ea"/>
                <a:cs typeface="+mn-cs"/>
                <a:sym typeface="Helvetica Neue Medium"/>
              </a:defRPr>
            </a:pPr>
            <a:endParaRPr sz="800">
              <a:solidFill>
                <a:srgbClr val="000000"/>
              </a:solidFill>
              <a:latin typeface="Flanders Art Sans b2"/>
              <a:sym typeface="Helvetica Neue Medium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8EABB05-D6D6-412B-9CA6-2D1A9B111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704" y="6194546"/>
            <a:ext cx="1319914" cy="359977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4580F72D-C002-4A0C-896C-9CDA36F056C9}"/>
              </a:ext>
            </a:extLst>
          </p:cNvPr>
          <p:cNvSpPr txBox="1">
            <a:spLocks/>
          </p:cNvSpPr>
          <p:nvPr/>
        </p:nvSpPr>
        <p:spPr>
          <a:xfrm>
            <a:off x="1790106" y="2895848"/>
            <a:ext cx="8611790" cy="1066305"/>
          </a:xfrm>
          <a:prstGeom prst="rect">
            <a:avLst/>
          </a:prstGeom>
        </p:spPr>
        <p:txBody>
          <a:bodyPr vert="horz" lIns="91434" tIns="45717" rIns="91434" bIns="45717" rtlCol="0" anchor="b">
            <a:normAutofit fontScale="70000" lnSpcReduction="20000"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10">
              <a:defRPr/>
            </a:pPr>
            <a:r>
              <a:rPr lang="nl-BE" sz="9800" dirty="0">
                <a:solidFill>
                  <a:schemeClr val="bg1"/>
                </a:solidFill>
                <a:latin typeface="Flanders Art Serif Bold"/>
              </a:rPr>
              <a:t>WELKOM</a:t>
            </a:r>
            <a:br>
              <a:rPr lang="nl-BE" dirty="0">
                <a:solidFill>
                  <a:schemeClr val="bg1"/>
                </a:solidFill>
                <a:latin typeface="Flanders Art Serif Bold"/>
              </a:rPr>
            </a:br>
            <a:r>
              <a:rPr lang="nl-BE" sz="2000" dirty="0">
                <a:solidFill>
                  <a:schemeClr val="bg1"/>
                </a:solidFill>
                <a:latin typeface="Flanders Art Serif Light" panose="00000400000000000000" pitchFamily="50" charset="0"/>
              </a:rPr>
              <a:t>Over Opgroeien – woensdag 6 september 2023</a:t>
            </a:r>
            <a:endParaRPr lang="nl-BE" dirty="0">
              <a:solidFill>
                <a:schemeClr val="bg1"/>
              </a:solidFill>
              <a:latin typeface="Flanders Art Serif Bold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002D321-6A6A-727C-E955-F3B56F7DA5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20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 descr="Afbeelding met Graphics, Lettertype, tekst, grafische vormgeving&#10;&#10;Automatisch gegenereerde beschrijving">
            <a:extLst>
              <a:ext uri="{FF2B5EF4-FFF2-40B4-BE49-F238E27FC236}">
                <a16:creationId xmlns:a16="http://schemas.microsoft.com/office/drawing/2014/main" id="{85911506-64D3-7C32-E714-ECEF1E05E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3" y="257454"/>
            <a:ext cx="2506686" cy="1410012"/>
          </a:xfrm>
          <a:prstGeom prst="rect">
            <a:avLst/>
          </a:prstGeom>
        </p:spPr>
      </p:pic>
      <p:sp>
        <p:nvSpPr>
          <p:cNvPr id="2" name="Rechthoek 18">
            <a:extLst>
              <a:ext uri="{FF2B5EF4-FFF2-40B4-BE49-F238E27FC236}">
                <a16:creationId xmlns:a16="http://schemas.microsoft.com/office/drawing/2014/main" id="{DFEE8A07-BE17-C0B0-72BA-6C5BE111A7AA}"/>
              </a:ext>
            </a:extLst>
          </p:cNvPr>
          <p:cNvSpPr/>
          <p:nvPr/>
        </p:nvSpPr>
        <p:spPr>
          <a:xfrm rot="21331192">
            <a:off x="2869419" y="945252"/>
            <a:ext cx="9672175" cy="5679853"/>
          </a:xfrm>
          <a:custGeom>
            <a:avLst/>
            <a:gdLst>
              <a:gd name="connsiteX0" fmla="*/ 0 w 8327255"/>
              <a:gd name="connsiteY0" fmla="*/ 0 h 3764133"/>
              <a:gd name="connsiteX1" fmla="*/ 8327255 w 8327255"/>
              <a:gd name="connsiteY1" fmla="*/ 0 h 3764133"/>
              <a:gd name="connsiteX2" fmla="*/ 8327255 w 8327255"/>
              <a:gd name="connsiteY2" fmla="*/ 3764133 h 3764133"/>
              <a:gd name="connsiteX3" fmla="*/ 0 w 8327255"/>
              <a:gd name="connsiteY3" fmla="*/ 3764133 h 3764133"/>
              <a:gd name="connsiteX4" fmla="*/ 0 w 8327255"/>
              <a:gd name="connsiteY4" fmla="*/ 0 h 3764133"/>
              <a:gd name="connsiteX0" fmla="*/ 0 w 8327255"/>
              <a:gd name="connsiteY0" fmla="*/ 0 h 4890067"/>
              <a:gd name="connsiteX1" fmla="*/ 8327255 w 8327255"/>
              <a:gd name="connsiteY1" fmla="*/ 0 h 4890067"/>
              <a:gd name="connsiteX2" fmla="*/ 8149986 w 8327255"/>
              <a:gd name="connsiteY2" fmla="*/ 4890067 h 4890067"/>
              <a:gd name="connsiteX3" fmla="*/ 0 w 8327255"/>
              <a:gd name="connsiteY3" fmla="*/ 3764133 h 4890067"/>
              <a:gd name="connsiteX4" fmla="*/ 0 w 8327255"/>
              <a:gd name="connsiteY4" fmla="*/ 0 h 4890067"/>
              <a:gd name="connsiteX0" fmla="*/ 955000 w 8327255"/>
              <a:gd name="connsiteY0" fmla="*/ 199496 h 4890067"/>
              <a:gd name="connsiteX1" fmla="*/ 8327255 w 8327255"/>
              <a:gd name="connsiteY1" fmla="*/ 0 h 4890067"/>
              <a:gd name="connsiteX2" fmla="*/ 8149986 w 8327255"/>
              <a:gd name="connsiteY2" fmla="*/ 4890067 h 4890067"/>
              <a:gd name="connsiteX3" fmla="*/ 0 w 8327255"/>
              <a:gd name="connsiteY3" fmla="*/ 3764133 h 4890067"/>
              <a:gd name="connsiteX4" fmla="*/ 955000 w 8327255"/>
              <a:gd name="connsiteY4" fmla="*/ 199496 h 4890067"/>
              <a:gd name="connsiteX0" fmla="*/ 16842 w 8327255"/>
              <a:gd name="connsiteY0" fmla="*/ 125989 h 4890067"/>
              <a:gd name="connsiteX1" fmla="*/ 8327255 w 8327255"/>
              <a:gd name="connsiteY1" fmla="*/ 0 h 4890067"/>
              <a:gd name="connsiteX2" fmla="*/ 8149986 w 8327255"/>
              <a:gd name="connsiteY2" fmla="*/ 4890067 h 4890067"/>
              <a:gd name="connsiteX3" fmla="*/ 0 w 8327255"/>
              <a:gd name="connsiteY3" fmla="*/ 3764133 h 4890067"/>
              <a:gd name="connsiteX4" fmla="*/ 16842 w 8327255"/>
              <a:gd name="connsiteY4" fmla="*/ 125989 h 489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7255" h="4890067">
                <a:moveTo>
                  <a:pt x="16842" y="125989"/>
                </a:moveTo>
                <a:lnTo>
                  <a:pt x="8327255" y="0"/>
                </a:lnTo>
                <a:lnTo>
                  <a:pt x="8149986" y="4890067"/>
                </a:lnTo>
                <a:lnTo>
                  <a:pt x="0" y="3764133"/>
                </a:lnTo>
                <a:lnTo>
                  <a:pt x="16842" y="125989"/>
                </a:lnTo>
                <a:close/>
              </a:path>
            </a:pathLst>
          </a:custGeom>
          <a:solidFill>
            <a:srgbClr val="A50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A5AEAB6-7474-1A91-A0C1-428546A05352}"/>
              </a:ext>
            </a:extLst>
          </p:cNvPr>
          <p:cNvSpPr txBox="1"/>
          <p:nvPr/>
        </p:nvSpPr>
        <p:spPr>
          <a:xfrm>
            <a:off x="3558436" y="1578348"/>
            <a:ext cx="820691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l-BE" sz="4800" dirty="0">
                <a:solidFill>
                  <a:schemeClr val="bg1"/>
                </a:solidFill>
                <a:latin typeface="Flanders Art Serif Bold"/>
              </a:rPr>
              <a:t>Traumasensitief werken op een vertrouwenscentrum kindermishandeling.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227527D-A6C2-8F0B-5312-2ED08B62AE33}"/>
              </a:ext>
            </a:extLst>
          </p:cNvPr>
          <p:cNvSpPr txBox="1"/>
          <p:nvPr/>
        </p:nvSpPr>
        <p:spPr>
          <a:xfrm>
            <a:off x="4193436" y="4192466"/>
            <a:ext cx="71909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nl-BE" sz="2000" dirty="0">
                <a:solidFill>
                  <a:schemeClr val="bg1"/>
                </a:solidFill>
                <a:latin typeface="Flanders Art Serif"/>
              </a:rPr>
              <a:t>Bart </a:t>
            </a:r>
            <a:r>
              <a:rPr lang="nl-BE" sz="2000" dirty="0" err="1">
                <a:solidFill>
                  <a:schemeClr val="bg1"/>
                </a:solidFill>
                <a:latin typeface="Flanders Art Serif"/>
              </a:rPr>
              <a:t>Weustenraad</a:t>
            </a:r>
            <a:r>
              <a:rPr lang="nl-BE" sz="2000">
                <a:solidFill>
                  <a:schemeClr val="bg1"/>
                </a:solidFill>
                <a:latin typeface="Flanders Art Serif"/>
              </a:rPr>
              <a:t> | Vertrouwenscentrum Kindermishandeling| </a:t>
            </a:r>
            <a:endParaRPr lang="nl-BE" sz="2000" dirty="0">
              <a:solidFill>
                <a:schemeClr val="bg1"/>
              </a:solidFill>
              <a:latin typeface="Flanders Art Serif"/>
            </a:endParaRPr>
          </a:p>
        </p:txBody>
      </p:sp>
    </p:spTree>
    <p:extLst>
      <p:ext uri="{BB962C8B-B14F-4D97-AF65-F5344CB8AC3E}">
        <p14:creationId xmlns:p14="http://schemas.microsoft.com/office/powerpoint/2010/main" val="167773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64"/>
    </mc:Choice>
    <mc:Fallback xmlns="">
      <p:transition spd="slow" advTm="497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4C5223-A612-DE7A-1521-9BCE4EB2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394511"/>
          </a:xfrm>
        </p:spPr>
        <p:txBody>
          <a:bodyPr anchor="b">
            <a:normAutofit fontScale="90000"/>
          </a:bodyPr>
          <a:lstStyle/>
          <a:p>
            <a:endParaRPr lang="nl-BE" sz="4000" dirty="0"/>
          </a:p>
        </p:txBody>
      </p:sp>
      <p:pic>
        <p:nvPicPr>
          <p:cNvPr id="27" name="Picture 4" descr="Speelgoedgetallen van plastic">
            <a:extLst>
              <a:ext uri="{FF2B5EF4-FFF2-40B4-BE49-F238E27FC236}">
                <a16:creationId xmlns:a16="http://schemas.microsoft.com/office/drawing/2014/main" id="{51A05180-5034-781C-B6A4-9B0D42E1D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8" r="32656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28" name="Tijdelijke aanduiding voor inhoud 2">
            <a:extLst>
              <a:ext uri="{FF2B5EF4-FFF2-40B4-BE49-F238E27FC236}">
                <a16:creationId xmlns:a16="http://schemas.microsoft.com/office/drawing/2014/main" id="{A78ECF16-16E6-DFEA-162D-F05E75D28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200150"/>
            <a:ext cx="6798539" cy="4914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/>
              <a:t>Hoe veerkracht vergroten?</a:t>
            </a:r>
          </a:p>
          <a:p>
            <a:pPr marL="0" indent="0">
              <a:buNone/>
            </a:pPr>
            <a:endParaRPr lang="nl-BE" sz="2400" dirty="0"/>
          </a:p>
          <a:p>
            <a:pPr marL="0" indent="0">
              <a:buNone/>
            </a:pPr>
            <a:r>
              <a:rPr lang="nl-BE" sz="2400" dirty="0"/>
              <a:t>Hechting staat voor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Responsieve afstemming en het belang van herstel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Consequente reacties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Routines en rituelen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Zelfzorg</a:t>
            </a:r>
          </a:p>
          <a:p>
            <a:pPr marL="0" indent="0" algn="ctr">
              <a:buNone/>
            </a:pPr>
            <a:r>
              <a:rPr lang="nl-BE" sz="2400" i="1" dirty="0"/>
              <a:t>Let op je eigen raam!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CF1EAC-3F18-C36C-282C-998F3588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1691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47D8F0-0005-E1B2-D619-928A004F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BE" sz="5400" dirty="0"/>
              <a:t> </a:t>
            </a:r>
          </a:p>
        </p:txBody>
      </p:sp>
      <p:pic>
        <p:nvPicPr>
          <p:cNvPr id="5" name="Picture 4" descr="Uitroepteken op een gele achtergrond">
            <a:extLst>
              <a:ext uri="{FF2B5EF4-FFF2-40B4-BE49-F238E27FC236}">
                <a16:creationId xmlns:a16="http://schemas.microsoft.com/office/drawing/2014/main" id="{B82AD363-6C3C-8CFA-23F9-33981C4B1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92" r="18075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64CBE1-1635-807E-E893-C80C5CC77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200" i="1"/>
              <a:t>Ervaringsoefening</a:t>
            </a:r>
          </a:p>
          <a:p>
            <a:pPr marL="0" indent="0">
              <a:buNone/>
            </a:pPr>
            <a:endParaRPr lang="nl-BE" sz="2200" i="1"/>
          </a:p>
          <a:p>
            <a:pPr marL="0" indent="0">
              <a:buNone/>
            </a:pPr>
            <a:r>
              <a:rPr lang="nl-BE" sz="2200"/>
              <a:t>Dario</a:t>
            </a:r>
          </a:p>
          <a:p>
            <a:pPr marL="0" indent="0">
              <a:buNone/>
            </a:pPr>
            <a:r>
              <a:rPr lang="nl-BE" sz="2200"/>
              <a:t>Pleegouders/opvoeders</a:t>
            </a:r>
          </a:p>
          <a:p>
            <a:pPr marL="0" indent="0">
              <a:buNone/>
            </a:pPr>
            <a:endParaRPr lang="nl-BE" sz="2200"/>
          </a:p>
          <a:p>
            <a:pPr marL="0" indent="0">
              <a:buNone/>
            </a:pPr>
            <a:r>
              <a:rPr lang="nl-BE" sz="2200" i="1"/>
              <a:t>Het verhaal van Dario en zijn gebroken teen</a:t>
            </a:r>
          </a:p>
          <a:p>
            <a:pPr marL="0" indent="0">
              <a:buNone/>
            </a:pPr>
            <a:endParaRPr lang="nl-BE" sz="2200"/>
          </a:p>
          <a:p>
            <a:pPr marL="0" indent="0">
              <a:buNone/>
            </a:pPr>
            <a:endParaRPr lang="nl-BE" sz="2200"/>
          </a:p>
          <a:p>
            <a:pPr marL="0" indent="0">
              <a:buNone/>
            </a:pPr>
            <a:endParaRPr lang="nl-BE" sz="2200"/>
          </a:p>
          <a:p>
            <a:endParaRPr lang="nl-BE" sz="2200"/>
          </a:p>
          <a:p>
            <a:endParaRPr lang="nl-BE" sz="220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C04EA6-044F-58C8-B0A5-443E3919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95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13DCC8-F0D6-E18C-B19D-053D50F30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l-BE" sz="5400" dirty="0"/>
              <a:t> </a:t>
            </a:r>
          </a:p>
        </p:txBody>
      </p:sp>
      <p:pic>
        <p:nvPicPr>
          <p:cNvPr id="5" name="Picture 4" descr="Vergrootglas op een heldere achtergrond">
            <a:extLst>
              <a:ext uri="{FF2B5EF4-FFF2-40B4-BE49-F238E27FC236}">
                <a16:creationId xmlns:a16="http://schemas.microsoft.com/office/drawing/2014/main" id="{97ED5181-AFB3-BFBC-ACD0-FA4FA0F17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74" r="1419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81EB8F-6184-3334-3F08-05ED207C2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200"/>
              <a:t>Welke hypotheses kunnen we formuleren over waarom Dario uit zijn raam gaat?</a:t>
            </a:r>
          </a:p>
          <a:p>
            <a:pPr marL="0" indent="0">
              <a:buNone/>
            </a:pPr>
            <a:endParaRPr lang="nl-BE" sz="2200"/>
          </a:p>
          <a:p>
            <a:pPr marL="0" indent="0">
              <a:buNone/>
            </a:pPr>
            <a:r>
              <a:rPr lang="nl-BE" sz="2200"/>
              <a:t>Welke hypotheses kunnen we formuleren over waarom de pleegouder/opvoeder uit zijn raam gaat?</a:t>
            </a:r>
          </a:p>
          <a:p>
            <a:pPr marL="0" indent="0">
              <a:buNone/>
            </a:pPr>
            <a:endParaRPr lang="nl-BE" sz="2200"/>
          </a:p>
          <a:p>
            <a:pPr marL="0" indent="0">
              <a:buNone/>
            </a:pPr>
            <a:endParaRPr lang="nl-BE" sz="2200"/>
          </a:p>
          <a:p>
            <a:endParaRPr lang="nl-BE" sz="220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02CBB7-9E6D-0504-51CE-7CEE55D5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223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EC93BA-F95F-8783-85AF-AFC83EA1E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5400" dirty="0"/>
              <a:t>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8F6932-4771-426A-B3D6-1BA706E4E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200"/>
              <a:t>Is herstel vanuit de opvoeder naar Dario aangewezen?</a:t>
            </a:r>
          </a:p>
          <a:p>
            <a:pPr marL="0" indent="0">
              <a:buNone/>
            </a:pPr>
            <a:r>
              <a:rPr lang="nl-BE" sz="2200"/>
              <a:t>Is herstel vanuit Dario aangewezen?</a:t>
            </a:r>
          </a:p>
          <a:p>
            <a:pPr marL="0" indent="0">
              <a:buNone/>
            </a:pPr>
            <a:endParaRPr lang="nl-BE" sz="2200"/>
          </a:p>
          <a:p>
            <a:pPr marL="0" indent="0">
              <a:buNone/>
            </a:pPr>
            <a:r>
              <a:rPr lang="nl-BE" sz="2200"/>
              <a:t>Hoe zou herstel in relatie er kunnen uitzien?</a:t>
            </a:r>
          </a:p>
          <a:p>
            <a:pPr marL="0" indent="0">
              <a:buNone/>
            </a:pPr>
            <a:endParaRPr lang="nl-BE" sz="2200"/>
          </a:p>
          <a:p>
            <a:pPr marL="0" indent="0">
              <a:buNone/>
            </a:pPr>
            <a:r>
              <a:rPr lang="nl-BE" sz="2200"/>
              <a:t>Is er een verschil in afstemmen op Dario en afstemmen op een kind zonder complex trauma?</a:t>
            </a:r>
          </a:p>
          <a:p>
            <a:pPr marL="0" indent="0">
              <a:buNone/>
            </a:pPr>
            <a:r>
              <a:rPr lang="nl-BE" sz="2200"/>
              <a:t>Waar zit dan dit verschil?</a:t>
            </a:r>
          </a:p>
          <a:p>
            <a:endParaRPr lang="nl-BE" sz="220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859E24-4BAB-4466-B656-608CF9C7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102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71" name="Rectangle 1070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Rectangle 107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A5E7B7-B08C-3E1B-6E75-709359BBC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1" y="587829"/>
            <a:ext cx="7676493" cy="4984133"/>
          </a:xfrm>
          <a:prstGeom prst="rect">
            <a:avLst/>
          </a:prstGeom>
        </p:spPr>
      </p:pic>
      <p:sp>
        <p:nvSpPr>
          <p:cNvPr id="1077" name="Rectangle 107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Content Placeholder 1046">
            <a:extLst>
              <a:ext uri="{FF2B5EF4-FFF2-40B4-BE49-F238E27FC236}">
                <a16:creationId xmlns:a16="http://schemas.microsoft.com/office/drawing/2014/main" id="{27B78E82-6EBB-3323-2733-B31DC93B7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131" y="349208"/>
            <a:ext cx="4023360" cy="52227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b="1" dirty="0"/>
              <a:t>- Dario</a:t>
            </a:r>
          </a:p>
          <a:p>
            <a:pPr marL="0" indent="0">
              <a:buNone/>
            </a:pPr>
            <a:r>
              <a:rPr lang="en-US" sz="1800" dirty="0" err="1"/>
              <a:t>Schiet</a:t>
            </a:r>
            <a:r>
              <a:rPr lang="en-US" sz="1800" dirty="0"/>
              <a:t> </a:t>
            </a:r>
            <a:r>
              <a:rPr lang="en-US" sz="1800" dirty="0" err="1"/>
              <a:t>snel</a:t>
            </a:r>
            <a:r>
              <a:rPr lang="en-US" sz="1800" dirty="0"/>
              <a:t> </a:t>
            </a:r>
            <a:r>
              <a:rPr lang="en-US" sz="1800" dirty="0" err="1"/>
              <a:t>uit</a:t>
            </a:r>
            <a:r>
              <a:rPr lang="en-US" sz="1800" dirty="0"/>
              <a:t> </a:t>
            </a:r>
            <a:r>
              <a:rPr lang="en-US" sz="1800" dirty="0" err="1"/>
              <a:t>zijn</a:t>
            </a:r>
            <a:r>
              <a:rPr lang="en-US" sz="1800" dirty="0"/>
              <a:t> </a:t>
            </a:r>
            <a:r>
              <a:rPr lang="en-US" sz="1800" dirty="0" err="1"/>
              <a:t>raam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pijn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Kan </a:t>
            </a:r>
            <a:r>
              <a:rPr lang="en-US" sz="1800" dirty="0" err="1"/>
              <a:t>ambivalente</a:t>
            </a:r>
            <a:r>
              <a:rPr lang="en-US" sz="1800" dirty="0"/>
              <a:t> </a:t>
            </a:r>
            <a:r>
              <a:rPr lang="en-US" sz="1800" dirty="0" err="1"/>
              <a:t>emoties</a:t>
            </a:r>
            <a:r>
              <a:rPr lang="en-US" sz="1800" dirty="0"/>
              <a:t> </a:t>
            </a:r>
            <a:r>
              <a:rPr lang="en-US" sz="1800" dirty="0" err="1"/>
              <a:t>moeilijk</a:t>
            </a:r>
            <a:r>
              <a:rPr lang="en-US" sz="1800" dirty="0"/>
              <a:t> </a:t>
            </a:r>
            <a:r>
              <a:rPr lang="en-US" sz="1800" dirty="0" err="1"/>
              <a:t>benoemen</a:t>
            </a:r>
            <a:r>
              <a:rPr lang="en-US" sz="1800" dirty="0"/>
              <a:t>, </a:t>
            </a:r>
            <a:r>
              <a:rPr lang="en-US" sz="1800" dirty="0" err="1"/>
              <a:t>differentiëren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 err="1"/>
              <a:t>Vertrouwt</a:t>
            </a:r>
            <a:r>
              <a:rPr lang="en-US" sz="1800" dirty="0"/>
              <a:t> </a:t>
            </a:r>
            <a:r>
              <a:rPr lang="en-US" sz="1800" dirty="0" err="1"/>
              <a:t>anderen</a:t>
            </a:r>
            <a:r>
              <a:rPr lang="en-US" sz="1800" dirty="0"/>
              <a:t> </a:t>
            </a:r>
            <a:r>
              <a:rPr lang="en-US" sz="1800" dirty="0" err="1"/>
              <a:t>soms</a:t>
            </a:r>
            <a:r>
              <a:rPr lang="en-US" sz="1800" dirty="0"/>
              <a:t> </a:t>
            </a:r>
            <a:r>
              <a:rPr lang="en-US" sz="1800" dirty="0" err="1"/>
              <a:t>wel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vaak</a:t>
            </a:r>
            <a:r>
              <a:rPr lang="en-US" sz="1800" dirty="0"/>
              <a:t> </a:t>
            </a:r>
            <a:r>
              <a:rPr lang="en-US" sz="1800" dirty="0" err="1"/>
              <a:t>niet</a:t>
            </a: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dirty="0"/>
              <a:t>- </a:t>
            </a:r>
            <a:r>
              <a:rPr lang="en-US" sz="1800" b="1" dirty="0" err="1"/>
              <a:t>Pleegouder</a:t>
            </a:r>
            <a:r>
              <a:rPr lang="en-US" sz="1800" b="1" dirty="0"/>
              <a:t>/</a:t>
            </a:r>
            <a:r>
              <a:rPr lang="en-US" sz="1800" b="1" dirty="0" err="1"/>
              <a:t>opvoeder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 err="1"/>
              <a:t>Hebben</a:t>
            </a:r>
            <a:r>
              <a:rPr lang="en-US" sz="1800" dirty="0"/>
              <a:t> </a:t>
            </a:r>
            <a:r>
              <a:rPr lang="en-US" sz="1800" dirty="0" err="1"/>
              <a:t>nood</a:t>
            </a:r>
            <a:r>
              <a:rPr lang="en-US" sz="1800" dirty="0"/>
              <a:t> </a:t>
            </a:r>
            <a:r>
              <a:rPr lang="en-US" sz="1800" dirty="0" err="1"/>
              <a:t>aan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groot</a:t>
            </a:r>
            <a:r>
              <a:rPr lang="en-US" sz="1800" dirty="0"/>
              <a:t> </a:t>
            </a:r>
            <a:r>
              <a:rPr lang="en-US" sz="1800" dirty="0" err="1"/>
              <a:t>raam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support</a:t>
            </a:r>
          </a:p>
          <a:p>
            <a:pPr marL="0" indent="0">
              <a:buNone/>
            </a:pPr>
            <a:r>
              <a:rPr lang="en-US" sz="1800" dirty="0" err="1"/>
              <a:t>Belang</a:t>
            </a:r>
            <a:r>
              <a:rPr lang="en-US" sz="1800" dirty="0"/>
              <a:t> van </a:t>
            </a:r>
            <a:r>
              <a:rPr lang="en-US" sz="1800" dirty="0" err="1"/>
              <a:t>expliciete</a:t>
            </a:r>
            <a:r>
              <a:rPr lang="en-US" sz="1800" dirty="0"/>
              <a:t> </a:t>
            </a:r>
            <a:r>
              <a:rPr lang="en-US" sz="1800" dirty="0" err="1"/>
              <a:t>afstemming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Choose your battles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smeed</a:t>
            </a:r>
            <a:r>
              <a:rPr lang="en-US" sz="1800" dirty="0"/>
              <a:t> het </a:t>
            </a:r>
            <a:r>
              <a:rPr lang="en-US" sz="1800" dirty="0" err="1"/>
              <a:t>ijzer</a:t>
            </a:r>
            <a:r>
              <a:rPr lang="en-US" sz="1800" dirty="0"/>
              <a:t> </a:t>
            </a:r>
            <a:r>
              <a:rPr lang="en-US" sz="1800" dirty="0" err="1"/>
              <a:t>als</a:t>
            </a:r>
            <a:r>
              <a:rPr lang="en-US" sz="1800" dirty="0"/>
              <a:t> het </a:t>
            </a:r>
            <a:r>
              <a:rPr lang="en-US" sz="1800" dirty="0" err="1"/>
              <a:t>koud</a:t>
            </a:r>
            <a:r>
              <a:rPr lang="en-US" sz="1800" dirty="0"/>
              <a:t> is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12ECECC-8B87-7441-0378-3B67BF27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44967F-6922-43BD-B387-F2A5196444E3}" type="slidenum">
              <a:rPr lang="nl-BE" smtClean="0"/>
              <a:pPr>
                <a:spcAft>
                  <a:spcPts val="600"/>
                </a:spcAft>
              </a:pPr>
              <a:t>14</a:t>
            </a:fld>
            <a:endParaRPr lang="nl-BE"/>
          </a:p>
        </p:txBody>
      </p:sp>
      <p:sp>
        <p:nvSpPr>
          <p:cNvPr id="1079" name="Rectangle 107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31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ECF5C0-C9E0-C9C5-024C-263FED53C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7" y="2031101"/>
            <a:ext cx="5319133" cy="351194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sz="2000" b="1" dirty="0"/>
              <a:t>Het ARC model helpt</a:t>
            </a:r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/>
              <a:t>Om in complexe situaties te blijven reflecteren.</a:t>
            </a:r>
          </a:p>
          <a:p>
            <a:pPr marL="0" indent="0">
              <a:buNone/>
            </a:pPr>
            <a:r>
              <a:rPr lang="nl-BE" sz="2000" dirty="0"/>
              <a:t>Over kinderen, verzorgers en hulpverleners.</a:t>
            </a:r>
          </a:p>
          <a:p>
            <a:pPr marL="0" indent="0">
              <a:buNone/>
            </a:pPr>
            <a:r>
              <a:rPr lang="nl-BE" sz="2000" dirty="0"/>
              <a:t>Zodat samen verhaal maken, mogelijk blijft.</a:t>
            </a:r>
          </a:p>
          <a:p>
            <a:pPr marL="0" indent="0">
              <a:buNone/>
            </a:pPr>
            <a:r>
              <a:rPr lang="nl-BE" sz="2000" dirty="0"/>
              <a:t>En veerkracht bij kinderen versterkt wordt.</a:t>
            </a: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Rectangle 309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9" name="Rectangle 309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et behandelen van trauma bij kinderen en jongeren | Margaret Blaustein,  Kristine Kinniburgh | Psychologie | 9789088505157 | Standaard Boekhandel">
            <a:extLst>
              <a:ext uri="{FF2B5EF4-FFF2-40B4-BE49-F238E27FC236}">
                <a16:creationId xmlns:a16="http://schemas.microsoft.com/office/drawing/2014/main" id="{0B9AAA74-AEF0-C425-79C7-796F10A0E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7"/>
          <a:stretch/>
        </p:blipFill>
        <p:spPr bwMode="auto">
          <a:xfrm>
            <a:off x="6863785" y="650494"/>
            <a:ext cx="3875924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D47BB1E-7AB6-9590-D801-0405451B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44967F-6922-43BD-B387-F2A5196444E3}" type="slidenum">
              <a:rPr lang="nl-BE" smtClean="0"/>
              <a:pPr>
                <a:spcAft>
                  <a:spcPts val="600"/>
                </a:spcAft>
              </a:pPr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2564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046F2-1E0F-F821-6319-82AE92EB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Dank voor jullie aandacht…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064D49-3A60-2826-109A-F163DDD29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Op zoek naar verdieping?</a:t>
            </a:r>
          </a:p>
          <a:p>
            <a:pPr lvl="1"/>
            <a:endParaRPr lang="nl-BE" dirty="0">
              <a:hlinkClick r:id="rId2"/>
            </a:endParaRPr>
          </a:p>
          <a:p>
            <a:pPr lvl="1"/>
            <a:r>
              <a:rPr lang="nl-BE" dirty="0">
                <a:hlinkClick r:id="rId2"/>
              </a:rPr>
              <a:t>https://pangg0-18.be/vormingspakket-traumasensitief-werken-complex-trauma/</a:t>
            </a:r>
            <a:r>
              <a:rPr lang="nl-BE" dirty="0"/>
              <a:t>   </a:t>
            </a:r>
          </a:p>
          <a:p>
            <a:pPr lvl="1"/>
            <a:r>
              <a:rPr lang="nl-BE" dirty="0">
                <a:hlinkClick r:id="rId3"/>
              </a:rPr>
              <a:t>https://antwerpspartnerschap.be/training/traumagolven-gezin-onder-druk-februari-24/</a:t>
            </a:r>
            <a:r>
              <a:rPr lang="nl-BE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8C6109-24DC-1DE4-6EFA-701F35955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83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14" name="Rectangle 2113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50B368-EB6B-E525-958E-3CF0E6FA8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800"/>
              <a:t>Trauma:</a:t>
            </a:r>
            <a:br>
              <a:rPr lang="en-US" sz="3800"/>
            </a:br>
            <a:r>
              <a:rPr lang="en-US" sz="3800"/>
              <a:t>gezin onder druk?!</a:t>
            </a:r>
            <a:br>
              <a:rPr lang="en-US" sz="3800"/>
            </a:br>
            <a:endParaRPr lang="en-US" sz="38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4FE6B8C-8B09-6C63-1434-87E973A27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1857" y="4422670"/>
            <a:ext cx="4954289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b="1" dirty="0"/>
              <a:t>Bart Weustenraad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 bart.weustenraad@expertisecentrumkindermishandeling.be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400" dirty="0"/>
              <a:t>08 12 2023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116" name="Rectangle 2115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8" name="Rectangle 21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et behandelen van trauma bij kinderen en jongeren | Margaret Blaustein,  Kristine Kinniburgh | Psychologie | 9789088505157 | Standaard Boekhandel">
            <a:extLst>
              <a:ext uri="{FF2B5EF4-FFF2-40B4-BE49-F238E27FC236}">
                <a16:creationId xmlns:a16="http://schemas.microsoft.com/office/drawing/2014/main" id="{837C59F3-2D07-2C94-7A5C-81364C983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04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20" name="Group 211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21" name="Rectangle 212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2" name="Rectangle 21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3" name="Rectangle 21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CE58E3-D861-3460-D94F-9F5AE01A0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0086" y="6492240"/>
            <a:ext cx="1303713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3244967F-6922-43BD-B387-F2A5196444E3}" type="slidenum">
              <a:rPr lang="en-US"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168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4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6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D783AD-F24C-FCEA-1419-1F16C6BB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r>
              <a:rPr lang="nl-BE" sz="4000"/>
              <a:t>Het brein: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60B4E30-20E5-5919-E776-5F17D2BF7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pPr>
              <a:spcAft>
                <a:spcPts val="800"/>
              </a:spcAft>
            </a:pPr>
            <a:r>
              <a:rPr lang="nl-B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Amygdala zorgt voor signaalfunctie ‘gevaar’ en start de stressreactie.</a:t>
            </a:r>
          </a:p>
          <a:p>
            <a:pPr>
              <a:spcAft>
                <a:spcPts val="800"/>
              </a:spcAft>
            </a:pPr>
            <a:r>
              <a:rPr lang="nl-B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Hippocampus zorgt voor de aanmaak van cortisol/stresshormoon.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14D478-1C30-2D6B-7C28-A54CBFA1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044" y="774285"/>
            <a:ext cx="3986366" cy="2581173"/>
          </a:xfrm>
          <a:prstGeom prst="rect">
            <a:avLst/>
          </a:prstGeom>
        </p:spPr>
      </p:pic>
      <p:pic>
        <p:nvPicPr>
          <p:cNvPr id="6" name="Tijdelijke aanduiding voor inhoud 5" descr="Afbeelding met tekening, tekenfilm, kunst&#10;&#10;Automatisch gegenereerde beschrijving">
            <a:extLst>
              <a:ext uri="{FF2B5EF4-FFF2-40B4-BE49-F238E27FC236}">
                <a16:creationId xmlns:a16="http://schemas.microsoft.com/office/drawing/2014/main" id="{D1F573A0-9326-6762-9AC8-30453AB2C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667" y="3576356"/>
            <a:ext cx="4389120" cy="257860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BE915B-2F30-A2AF-FFDE-8D26314E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4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925686-870E-A719-3DF8-D85FC509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nl-BE" sz="5400" dirty="0"/>
              <a:t>Materiaal </a:t>
            </a:r>
            <a:r>
              <a:rPr lang="nl-BE" sz="5400"/>
              <a:t>psycho</a:t>
            </a:r>
            <a:r>
              <a:rPr lang="nl-BE" sz="5400" dirty="0"/>
              <a:t> educatie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6BD68C-2B20-86CE-3498-F8A63686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sz="2400"/>
              <a:t>Breinbijsluiter</a:t>
            </a:r>
          </a:p>
          <a:p>
            <a:pPr marL="0" indent="0">
              <a:buNone/>
            </a:pPr>
            <a:r>
              <a:rPr lang="nl-BE" sz="2400" u="sng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De Breinbijsluiter: Hoe ontwikkelt het brein zich? | Augeo Foundation</a:t>
            </a:r>
            <a:endParaRPr lang="nl-BE" sz="240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B3F8A1-8113-0869-B736-B965CE03A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44967F-6922-43BD-B387-F2A5196444E3}" type="slidenum">
              <a:rPr lang="nl-BE" smtClean="0"/>
              <a:pPr>
                <a:spcAft>
                  <a:spcPts val="600"/>
                </a:spcAft>
              </a:pPr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455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5" name="Rectangle 1064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13B7CEC-785A-F25C-32D5-413C01567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507" y="449036"/>
            <a:ext cx="10147853" cy="5959927"/>
          </a:xfrm>
          <a:prstGeom prst="rect">
            <a:avLst/>
          </a:prstGeom>
        </p:spPr>
      </p:pic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72" name="Rectangle 107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07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30EFE90-2F46-7982-532B-AF0B6EAD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0086" y="6492240"/>
            <a:ext cx="130371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244967F-6922-43BD-B387-F2A5196444E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4C5223-A612-DE7A-1521-9BCE4EB2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394511"/>
          </a:xfrm>
        </p:spPr>
        <p:txBody>
          <a:bodyPr anchor="b">
            <a:normAutofit fontScale="90000"/>
          </a:bodyPr>
          <a:lstStyle/>
          <a:p>
            <a:r>
              <a:rPr lang="nl-BE" sz="4000" dirty="0"/>
              <a:t> </a:t>
            </a:r>
          </a:p>
        </p:txBody>
      </p:sp>
      <p:pic>
        <p:nvPicPr>
          <p:cNvPr id="27" name="Picture 4" descr="Speelgoedgetallen van plastic">
            <a:extLst>
              <a:ext uri="{FF2B5EF4-FFF2-40B4-BE49-F238E27FC236}">
                <a16:creationId xmlns:a16="http://schemas.microsoft.com/office/drawing/2014/main" id="{51A05180-5034-781C-B6A4-9B0D42E1D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8" r="32656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28" name="Tijdelijke aanduiding voor inhoud 2">
            <a:extLst>
              <a:ext uri="{FF2B5EF4-FFF2-40B4-BE49-F238E27FC236}">
                <a16:creationId xmlns:a16="http://schemas.microsoft.com/office/drawing/2014/main" id="{A78ECF16-16E6-DFEA-162D-F05E75D28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200150"/>
            <a:ext cx="6798539" cy="49148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2400" i="1" dirty="0"/>
              <a:t>Doorheen hun ontwikkeling</a:t>
            </a:r>
          </a:p>
          <a:p>
            <a:pPr marL="0" indent="0">
              <a:buNone/>
            </a:pPr>
            <a:r>
              <a:rPr lang="nl-BE" sz="2400" dirty="0"/>
              <a:t>Leren kinderen (mentale) vaardigheden aan</a:t>
            </a:r>
          </a:p>
          <a:p>
            <a:pPr marL="0" indent="0">
              <a:buNone/>
            </a:pPr>
            <a:r>
              <a:rPr lang="nl-BE" sz="2400" dirty="0"/>
              <a:t>Op vlak van emotie regulatie, executieve functies, identiteit en vertrouwen</a:t>
            </a:r>
          </a:p>
          <a:p>
            <a:pPr marL="0" indent="0">
              <a:buNone/>
            </a:pPr>
            <a:r>
              <a:rPr lang="nl-BE" sz="2400" dirty="0"/>
              <a:t>Die hen in staat stellen om op een </a:t>
            </a:r>
            <a:r>
              <a:rPr lang="nl-BE" sz="2400" dirty="0" err="1"/>
              <a:t>mature</a:t>
            </a:r>
            <a:r>
              <a:rPr lang="nl-BE" sz="2400" dirty="0"/>
              <a:t>, verantwoordelijke en positieve wijze deel te nemen aan het maatschappelijk leven</a:t>
            </a:r>
          </a:p>
          <a:p>
            <a:pPr marL="0" indent="0" algn="ctr">
              <a:buNone/>
            </a:pPr>
            <a:r>
              <a:rPr lang="nl-BE" sz="2400" i="1" dirty="0"/>
              <a:t>Anders gesteld</a:t>
            </a:r>
          </a:p>
          <a:p>
            <a:pPr marL="0" indent="0">
              <a:buNone/>
            </a:pPr>
            <a:r>
              <a:rPr lang="nl-BE" sz="2400" dirty="0"/>
              <a:t>Kinderen leren hun behoeftes en emoties besturen, zodat ze een evenwicht vinden tussen wat ze zelf willen en wat anderen willen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81E8182-9C42-7F93-C102-EE52F9C0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053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4C5223-A612-DE7A-1521-9BCE4EB2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394511"/>
          </a:xfrm>
        </p:spPr>
        <p:txBody>
          <a:bodyPr anchor="b">
            <a:normAutofit fontScale="90000"/>
          </a:bodyPr>
          <a:lstStyle/>
          <a:p>
            <a:r>
              <a:rPr lang="nl-BE" sz="4000" dirty="0"/>
              <a:t> </a:t>
            </a:r>
          </a:p>
        </p:txBody>
      </p:sp>
      <p:pic>
        <p:nvPicPr>
          <p:cNvPr id="27" name="Picture 4" descr="Speelgoedgetallen van plastic">
            <a:extLst>
              <a:ext uri="{FF2B5EF4-FFF2-40B4-BE49-F238E27FC236}">
                <a16:creationId xmlns:a16="http://schemas.microsoft.com/office/drawing/2014/main" id="{51A05180-5034-781C-B6A4-9B0D42E1D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8" r="32656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28" name="Tijdelijke aanduiding voor inhoud 2">
            <a:extLst>
              <a:ext uri="{FF2B5EF4-FFF2-40B4-BE49-F238E27FC236}">
                <a16:creationId xmlns:a16="http://schemas.microsoft.com/office/drawing/2014/main" id="{A78ECF16-16E6-DFEA-162D-F05E75D28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200150"/>
            <a:ext cx="6798539" cy="4914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400" dirty="0"/>
              <a:t>Trauma zet ontwikkeling onder druk!</a:t>
            </a:r>
          </a:p>
          <a:p>
            <a:pPr marL="0" indent="0">
              <a:buNone/>
            </a:pPr>
            <a:endParaRPr lang="nl-B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Beperkte emotieregulatie op vlak van (h)erkennen, reguleren en uiten van emoties</a:t>
            </a:r>
          </a:p>
          <a:p>
            <a:pPr marL="0" indent="0" algn="ctr">
              <a:buNone/>
            </a:pPr>
            <a:r>
              <a:rPr lang="nl-BE" sz="2400" dirty="0"/>
              <a:t>Klein(er) raampje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Beperkte executieve functies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Fragiel zelfbeeld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Beperkt vertrouwen in anderen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sz="2400" dirty="0"/>
              <a:t>Vaak lage(re) SEO</a:t>
            </a:r>
          </a:p>
          <a:p>
            <a:pPr marL="0" indent="0">
              <a:buNone/>
            </a:pPr>
            <a:endParaRPr lang="nl-BE" sz="24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BE7FCC4-0319-D1F2-1110-CB0E766A0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967F-6922-43BD-B387-F2A5196444E3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109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5" name="Rectangle 411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16" name="Arc 411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7" name="Freeform: Shape 412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Hoe zit het met jouw ijsberg? — De Hele Dokter">
            <a:extLst>
              <a:ext uri="{FF2B5EF4-FFF2-40B4-BE49-F238E27FC236}">
                <a16:creationId xmlns:a16="http://schemas.microsoft.com/office/drawing/2014/main" id="{6FAFD316-0775-5617-A38C-BCC66A438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8682" y="1656080"/>
            <a:ext cx="6899349" cy="370840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E8063153-DF79-2C4C-3B15-C09075EE1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0" y="1940561"/>
            <a:ext cx="4241800" cy="42364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err="1"/>
              <a:t>Regulatie</a:t>
            </a:r>
            <a:r>
              <a:rPr lang="en-US" sz="1600" dirty="0"/>
              <a:t>: help!</a:t>
            </a:r>
          </a:p>
          <a:p>
            <a:endParaRPr lang="en-US" sz="1600" dirty="0"/>
          </a:p>
          <a:p>
            <a:r>
              <a:rPr lang="en-US" sz="1600" dirty="0" err="1"/>
              <a:t>Ik</a:t>
            </a:r>
            <a:r>
              <a:rPr lang="en-US" sz="1600" dirty="0"/>
              <a:t> </a:t>
            </a:r>
            <a:r>
              <a:rPr lang="en-US" sz="1600" dirty="0" err="1"/>
              <a:t>laat</a:t>
            </a:r>
            <a:r>
              <a:rPr lang="en-US" sz="1600" dirty="0"/>
              <a:t> </a:t>
            </a:r>
            <a:r>
              <a:rPr lang="en-US" sz="1600" dirty="0" err="1"/>
              <a:t>zien</a:t>
            </a:r>
            <a:r>
              <a:rPr lang="en-US" sz="1600" dirty="0"/>
              <a:t> wat </a:t>
            </a:r>
            <a:r>
              <a:rPr lang="en-US" sz="1600" dirty="0" err="1"/>
              <a:t>ik</a:t>
            </a:r>
            <a:r>
              <a:rPr lang="en-US" sz="1600" dirty="0"/>
              <a:t> doe</a:t>
            </a:r>
          </a:p>
          <a:p>
            <a:r>
              <a:rPr lang="en-US" sz="1600" dirty="0" err="1"/>
              <a:t>Ik</a:t>
            </a:r>
            <a:r>
              <a:rPr lang="en-US" sz="1600" dirty="0"/>
              <a:t> toon verbal </a:t>
            </a:r>
            <a:r>
              <a:rPr lang="en-US" sz="1600" dirty="0" err="1"/>
              <a:t>en</a:t>
            </a:r>
            <a:r>
              <a:rPr lang="en-US" sz="1600" dirty="0"/>
              <a:t> non-</a:t>
            </a:r>
            <a:r>
              <a:rPr lang="en-US" sz="1600" dirty="0" err="1"/>
              <a:t>verbaal</a:t>
            </a:r>
            <a:r>
              <a:rPr lang="en-US" sz="1600" dirty="0"/>
              <a:t> </a:t>
            </a:r>
            <a:r>
              <a:rPr lang="en-US" sz="1600" dirty="0" err="1"/>
              <a:t>gedrag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err="1"/>
              <a:t>Ik</a:t>
            </a:r>
            <a:r>
              <a:rPr lang="en-US" sz="1600" dirty="0"/>
              <a:t> </a:t>
            </a:r>
            <a:r>
              <a:rPr lang="en-US" sz="1600" dirty="0" err="1"/>
              <a:t>weet</a:t>
            </a:r>
            <a:r>
              <a:rPr lang="en-US" sz="1600" dirty="0"/>
              <a:t> </a:t>
            </a:r>
            <a:r>
              <a:rPr lang="en-US" sz="1600" dirty="0" err="1"/>
              <a:t>niet</a:t>
            </a:r>
            <a:r>
              <a:rPr lang="en-US" sz="1600" dirty="0"/>
              <a:t> wat </a:t>
            </a:r>
            <a:r>
              <a:rPr lang="en-US" sz="1600" dirty="0" err="1"/>
              <a:t>ik</a:t>
            </a:r>
            <a:r>
              <a:rPr lang="en-US" sz="1600" dirty="0"/>
              <a:t> </a:t>
            </a:r>
            <a:r>
              <a:rPr lang="en-US" sz="1600" dirty="0" err="1"/>
              <a:t>denk</a:t>
            </a:r>
            <a:endParaRPr lang="en-US" sz="1600" dirty="0"/>
          </a:p>
          <a:p>
            <a:r>
              <a:rPr lang="en-US" sz="1600" dirty="0" err="1"/>
              <a:t>Ik</a:t>
            </a:r>
            <a:r>
              <a:rPr lang="en-US" sz="1600" dirty="0"/>
              <a:t> </a:t>
            </a:r>
            <a:r>
              <a:rPr lang="en-US" sz="1600" dirty="0" err="1"/>
              <a:t>weet</a:t>
            </a:r>
            <a:r>
              <a:rPr lang="en-US" sz="1600" dirty="0"/>
              <a:t> </a:t>
            </a:r>
            <a:r>
              <a:rPr lang="en-US" sz="1600" dirty="0" err="1"/>
              <a:t>niet</a:t>
            </a:r>
            <a:r>
              <a:rPr lang="en-US" sz="1600" dirty="0"/>
              <a:t> wat </a:t>
            </a:r>
            <a:r>
              <a:rPr lang="en-US" sz="1600" dirty="0" err="1"/>
              <a:t>ik</a:t>
            </a:r>
            <a:r>
              <a:rPr lang="en-US" sz="1600" dirty="0"/>
              <a:t> </a:t>
            </a:r>
            <a:r>
              <a:rPr lang="en-US" sz="1600" dirty="0" err="1"/>
              <a:t>voel</a:t>
            </a:r>
            <a:endParaRPr lang="en-US" sz="1600" dirty="0"/>
          </a:p>
          <a:p>
            <a:r>
              <a:rPr lang="en-US" sz="1600" dirty="0" err="1"/>
              <a:t>Ik</a:t>
            </a:r>
            <a:r>
              <a:rPr lang="en-US" sz="1600" dirty="0"/>
              <a:t> </a:t>
            </a:r>
            <a:r>
              <a:rPr lang="en-US" sz="1600" dirty="0" err="1"/>
              <a:t>weet</a:t>
            </a:r>
            <a:r>
              <a:rPr lang="en-US" sz="1600" dirty="0"/>
              <a:t> </a:t>
            </a:r>
            <a:r>
              <a:rPr lang="en-US" sz="1600" dirty="0" err="1"/>
              <a:t>niet</a:t>
            </a:r>
            <a:r>
              <a:rPr lang="en-US" sz="1600" dirty="0"/>
              <a:t> wat </a:t>
            </a:r>
            <a:r>
              <a:rPr lang="en-US" sz="1600" dirty="0" err="1"/>
              <a:t>ik</a:t>
            </a:r>
            <a:r>
              <a:rPr lang="en-US" sz="1600" dirty="0"/>
              <a:t> </a:t>
            </a:r>
            <a:r>
              <a:rPr lang="en-US" sz="1600" dirty="0" err="1"/>
              <a:t>wil</a:t>
            </a:r>
            <a:endParaRPr lang="en-US" sz="1600" dirty="0"/>
          </a:p>
          <a:p>
            <a:r>
              <a:rPr lang="en-US" sz="1600" dirty="0" err="1"/>
              <a:t>Ik</a:t>
            </a:r>
            <a:r>
              <a:rPr lang="en-US" sz="1600" dirty="0"/>
              <a:t> </a:t>
            </a:r>
            <a:r>
              <a:rPr lang="en-US" sz="1600" dirty="0" err="1"/>
              <a:t>voel</a:t>
            </a:r>
            <a:r>
              <a:rPr lang="en-US" sz="1600" dirty="0"/>
              <a:t> </a:t>
            </a:r>
            <a:r>
              <a:rPr lang="en-US" sz="1600" dirty="0" err="1"/>
              <a:t>niet</a:t>
            </a:r>
            <a:r>
              <a:rPr lang="en-US" sz="1600" dirty="0"/>
              <a:t> wat </a:t>
            </a:r>
            <a:r>
              <a:rPr lang="en-US" sz="1600" dirty="0" err="1"/>
              <a:t>ik</a:t>
            </a:r>
            <a:r>
              <a:rPr lang="en-US" sz="1600" dirty="0"/>
              <a:t> </a:t>
            </a:r>
            <a:r>
              <a:rPr lang="en-US" sz="1600" dirty="0" err="1"/>
              <a:t>ervaar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Mag </a:t>
            </a:r>
            <a:r>
              <a:rPr lang="en-US" sz="1600" dirty="0" err="1"/>
              <a:t>ik</a:t>
            </a:r>
            <a:r>
              <a:rPr lang="en-US" sz="1600" dirty="0"/>
              <a:t> </a:t>
            </a:r>
            <a:r>
              <a:rPr lang="en-US" sz="1600" dirty="0" err="1"/>
              <a:t>jouw</a:t>
            </a:r>
            <a:r>
              <a:rPr lang="en-US" sz="1600" dirty="0"/>
              <a:t> </a:t>
            </a:r>
            <a:r>
              <a:rPr lang="en-US" sz="1600" dirty="0" err="1"/>
              <a:t>brein</a:t>
            </a:r>
            <a:r>
              <a:rPr lang="en-US" sz="1600" dirty="0"/>
              <a:t> </a:t>
            </a:r>
            <a:r>
              <a:rPr lang="en-US" sz="1600" dirty="0" err="1"/>
              <a:t>gebruiken</a:t>
            </a:r>
            <a:r>
              <a:rPr lang="en-US" sz="1600" dirty="0"/>
              <a:t> om </a:t>
            </a:r>
            <a:r>
              <a:rPr lang="en-US" sz="1600" dirty="0" err="1"/>
              <a:t>zelf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reguleren</a:t>
            </a:r>
            <a:r>
              <a:rPr lang="en-US" sz="1600" dirty="0"/>
              <a:t>?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5F77790B-ABA1-17E4-C33B-C4FAF8E2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244967F-6922-43BD-B387-F2A5196444E3}" type="slidenum">
              <a:rPr lang="nl-BE" smtClean="0"/>
              <a:pPr>
                <a:spcAft>
                  <a:spcPts val="600"/>
                </a:spcAft>
              </a:pPr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437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3AC29E-6327-FF13-3CF9-79F4C0C0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IJsbergmodel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Hoe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moet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ik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het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complexe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gedrag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Kinderen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ouders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begrijpen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89A174D3-A2C7-0944-45A5-C45483AAB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886" y="762000"/>
            <a:ext cx="8205190" cy="5323839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232221-F1B3-CDCC-D8F8-96F9F620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244967F-6922-43BD-B387-F2A5196444E3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080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e1e4fd-3190-4120-bcd7-55596b526a21">762AV4W764MP-1238757376-613</_dlc_DocId>
    <_dlc_DocIdUrl xmlns="76e1e4fd-3190-4120-bcd7-55596b526a21">
      <Url>https://kindengezin.sharepoint.com/sites/OpgroeienCongres2023Teamsite/_layouts/15/DocIdRedir.aspx?ID=762AV4W764MP-1238757376-613</Url>
      <Description>762AV4W764MP-1238757376-613</Description>
    </_dlc_DocIdUrl>
    <p4692e9f59d344bf86f46283f9ffcb92 xmlns="5e3f717c-31f6-4833-bd0f-50c041ee3a05">
      <Terms xmlns="http://schemas.microsoft.com/office/infopath/2007/PartnerControls"/>
    </p4692e9f59d344bf86f46283f9ffcb92>
    <TaxCatchAll xmlns="76e1e4fd-3190-4120-bcd7-55596b526a21" xsi:nil="true"/>
    <lcf76f155ced4ddcb4097134ff3c332f xmlns="9af67b2f-bdcd-42f7-997a-acd532cfd5f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41872B9DE5B74A9A66902FC0B77134" ma:contentTypeVersion="16" ma:contentTypeDescription="Een nieuw document maken." ma:contentTypeScope="" ma:versionID="f458cb6f0debef1ad3f8e94a84dcb5f6">
  <xsd:schema xmlns:xsd="http://www.w3.org/2001/XMLSchema" xmlns:xs="http://www.w3.org/2001/XMLSchema" xmlns:p="http://schemas.microsoft.com/office/2006/metadata/properties" xmlns:ns2="76e1e4fd-3190-4120-bcd7-55596b526a21" xmlns:ns3="5e3f717c-31f6-4833-bd0f-50c041ee3a05" xmlns:ns4="9af67b2f-bdcd-42f7-997a-acd532cfd5fb" targetNamespace="http://schemas.microsoft.com/office/2006/metadata/properties" ma:root="true" ma:fieldsID="86db9a4b5cbf51ab05db6720a55c2ac5" ns2:_="" ns3:_="" ns4:_="">
    <xsd:import namespace="76e1e4fd-3190-4120-bcd7-55596b526a21"/>
    <xsd:import namespace="5e3f717c-31f6-4833-bd0f-50c041ee3a05"/>
    <xsd:import namespace="9af67b2f-bdcd-42f7-997a-acd532cfd5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p4692e9f59d344bf86f46283f9ffcb92" minOccurs="0"/>
                <xsd:element ref="ns2:TaxCatchAll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lcf76f155ced4ddcb4097134ff3c332f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ObjectDetectorVersion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1e4fd-3190-4120-bcd7-55596b526a2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7be5108c-1efc-47df-acad-c6cb3b3bed4c}" ma:internalName="TaxCatchAll" ma:showField="CatchAllData" ma:web="76e1e4fd-3190-4120-bcd7-55596b526a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717c-31f6-4833-bd0f-50c041ee3a05" elementFormDefault="qualified">
    <xsd:import namespace="http://schemas.microsoft.com/office/2006/documentManagement/types"/>
    <xsd:import namespace="http://schemas.microsoft.com/office/infopath/2007/PartnerControls"/>
    <xsd:element name="p4692e9f59d344bf86f46283f9ffcb92" ma:index="11" nillable="true" ma:taxonomy="true" ma:internalName="p4692e9f59d344bf86f46283f9ffcb92" ma:taxonomyFieldName="KGTrefwoord" ma:displayName="Trefwoord" ma:default="" ma:fieldId="{94692e9f-59d3-44bf-86f4-6283f9ffcb92}" ma:taxonomyMulti="true" ma:sspId="f403b824-83f7-43e5-8db1-bd9fadf9beb4" ma:termSetId="74987c00-053a-4526-a051-79952c41b1a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67b2f-bdcd-42f7-997a-acd532cfd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f403b824-83f7-43e5-8db1-bd9fadf9be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031E0C-0177-4A7B-898A-BCDD999FB0C2}">
  <ds:schemaRefs>
    <ds:schemaRef ds:uri="http://schemas.microsoft.com/office/2006/metadata/properties"/>
    <ds:schemaRef ds:uri="http://schemas.microsoft.com/office/infopath/2007/PartnerControls"/>
    <ds:schemaRef ds:uri="76e1e4fd-3190-4120-bcd7-55596b526a21"/>
    <ds:schemaRef ds:uri="5e3f717c-31f6-4833-bd0f-50c041ee3a05"/>
    <ds:schemaRef ds:uri="9af67b2f-bdcd-42f7-997a-acd532cfd5fb"/>
  </ds:schemaRefs>
</ds:datastoreItem>
</file>

<file path=customXml/itemProps2.xml><?xml version="1.0" encoding="utf-8"?>
<ds:datastoreItem xmlns:ds="http://schemas.openxmlformats.org/officeDocument/2006/customXml" ds:itemID="{9626E57C-7571-4624-B11A-73FFE0E275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e1e4fd-3190-4120-bcd7-55596b526a21"/>
    <ds:schemaRef ds:uri="5e3f717c-31f6-4833-bd0f-50c041ee3a05"/>
    <ds:schemaRef ds:uri="9af67b2f-bdcd-42f7-997a-acd532cfd5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B1C97B-F5AB-4732-BB3B-9F73D0781E1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E604362-C1D1-447D-A1D6-5394FF1C39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482</Words>
  <Application>Microsoft Office PowerPoint</Application>
  <PresentationFormat>Widescreen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Kantoorthema</vt:lpstr>
      <vt:lpstr>PowerPoint Presentation</vt:lpstr>
      <vt:lpstr>Trauma: gezin onder druk?! </vt:lpstr>
      <vt:lpstr>Het brein:</vt:lpstr>
      <vt:lpstr>Materiaal psycho educatie</vt:lpstr>
      <vt:lpstr>PowerPoint Presentation</vt:lpstr>
      <vt:lpstr> </vt:lpstr>
      <vt:lpstr> </vt:lpstr>
      <vt:lpstr>PowerPoint Presentation</vt:lpstr>
      <vt:lpstr>IJsbergmodel: Hoe moet ik het complexe gedrag van Kinderen en ouders begrijpen?  </vt:lpstr>
      <vt:lpstr>PowerPoint Presentation</vt:lpstr>
      <vt:lpstr> </vt:lpstr>
      <vt:lpstr> </vt:lpstr>
      <vt:lpstr> </vt:lpstr>
      <vt:lpstr>PowerPoint Presentation</vt:lpstr>
      <vt:lpstr>PowerPoint Presentation</vt:lpstr>
      <vt:lpstr>Dank voor jullie aandacht…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Traumagolven gezinnen onder druk </dc:title>
  <dc:creator>Inge Vanderstraete</dc:creator>
  <cp:lastModifiedBy>Bart Weustenraad - VECK</cp:lastModifiedBy>
  <cp:revision>16</cp:revision>
  <dcterms:created xsi:type="dcterms:W3CDTF">2023-04-24T12:01:56Z</dcterms:created>
  <dcterms:modified xsi:type="dcterms:W3CDTF">2024-01-05T08:15:58Z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0x0101003941872B9DE5B74A9A66902FC0B77134</vt:lpwstr>
  </property>
  <property fmtid="{D5CDD505-2E9C-101B-9397-08002B2CF9AE}" pid="3" name="_dlc_DocIdItemGuid">
    <vt:lpwstr>391b8e6d-ac42-41f6-846d-92381711d42e</vt:lpwstr>
  </property>
  <property fmtid="{D5CDD505-2E9C-101B-9397-08002B2CF9AE}" pid="4" name="KGTrefwoord">
    <vt:lpwstr/>
  </property>
  <property fmtid="{D5CDD505-2E9C-101B-9397-08002B2CF9AE}" pid="5" name="MediaServiceImageTags">
    <vt:lpwstr/>
  </property>
</Properties>
</file>