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3" r:id="rId6"/>
    <p:sldId id="261" r:id="rId7"/>
    <p:sldId id="264" r:id="rId8"/>
    <p:sldId id="265" r:id="rId9"/>
    <p:sldId id="266" r:id="rId10"/>
    <p:sldId id="267" r:id="rId11"/>
    <p:sldId id="268" r:id="rId12"/>
    <p:sldId id="269" r:id="rId13"/>
    <p:sldId id="270"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440" autoAdjust="0"/>
  </p:normalViewPr>
  <p:slideViewPr>
    <p:cSldViewPr snapToGrid="0">
      <p:cViewPr varScale="1">
        <p:scale>
          <a:sx n="68" d="100"/>
          <a:sy n="68" d="100"/>
        </p:scale>
        <p:origin x="1416" y="54"/>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9ABD9-AA29-4674-85F3-10AC3B53404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aa-ET"/>
        </a:p>
      </dgm:t>
    </dgm:pt>
    <dgm:pt modelId="{3E4D45A4-2AED-41F8-8402-2D08D6E3715D}">
      <dgm:prSet phldrT="[Text]"/>
      <dgm:spPr>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dgm:spPr>
      <dgm:t>
        <a:bodyPr lIns="108000" rIns="108000"/>
        <a:lstStyle/>
        <a:p>
          <a:pPr algn="l"/>
          <a:r>
            <a:rPr lang="nl-BE" b="1" dirty="0"/>
            <a:t>PLANNEN van beoogde impact</a:t>
          </a:r>
          <a:endParaRPr lang="aa-ET" b="1" dirty="0"/>
        </a:p>
      </dgm:t>
    </dgm:pt>
    <dgm:pt modelId="{E16F076A-B4A4-42AB-A06E-EA8154A80A3E}" type="parTrans" cxnId="{72091667-D19A-4AE6-B071-0749473C3DFF}">
      <dgm:prSet/>
      <dgm:spPr/>
      <dgm:t>
        <a:bodyPr/>
        <a:lstStyle/>
        <a:p>
          <a:pPr algn="l"/>
          <a:endParaRPr lang="aa-ET"/>
        </a:p>
      </dgm:t>
    </dgm:pt>
    <dgm:pt modelId="{9EB2E71B-AB2E-4F8B-BD17-4958833645E4}" type="sibTrans" cxnId="{72091667-D19A-4AE6-B071-0749473C3DFF}">
      <dgm:prSet/>
      <dgm:spPr/>
      <dgm:t>
        <a:bodyPr/>
        <a:lstStyle/>
        <a:p>
          <a:pPr algn="l"/>
          <a:endParaRPr lang="aa-ET"/>
        </a:p>
      </dgm:t>
    </dgm:pt>
    <dgm:pt modelId="{F89A43D6-DF2E-4D92-9456-FD813AD422E8}">
      <dgm:prSet phldrT="[Text]" custT="1"/>
      <dgm:spPr>
        <a:solidFill>
          <a:schemeClr val="lt1">
            <a:hueOff val="0"/>
            <a:satOff val="0"/>
            <a:lumOff val="0"/>
            <a:alpha val="91000"/>
          </a:schemeClr>
        </a:solidFill>
        <a:ln w="15875">
          <a:solidFill>
            <a:srgbClr val="2A4B86"/>
          </a:solidFill>
        </a:ln>
      </dgm:spPr>
      <dgm:t>
        <a:bodyPr lIns="36000" tIns="288000" rIns="0" bIns="108000"/>
        <a:lstStyle/>
        <a:p>
          <a:pPr marL="540000" algn="l">
            <a:spcBef>
              <a:spcPct val="0"/>
            </a:spcBef>
            <a:spcAft>
              <a:spcPts val="1200"/>
            </a:spcAft>
          </a:pPr>
          <a:r>
            <a:rPr lang="nl-BE" sz="1600" dirty="0">
              <a:solidFill>
                <a:srgbClr val="2A4B86"/>
              </a:solidFill>
            </a:rPr>
            <a:t>Stap </a:t>
          </a:r>
          <a:r>
            <a:rPr lang="nl-BE" sz="2000" b="1" dirty="0">
              <a:solidFill>
                <a:srgbClr val="2A4B86"/>
              </a:solidFill>
            </a:rPr>
            <a:t>1</a:t>
          </a:r>
          <a:r>
            <a:rPr lang="nl-BE" sz="1600" dirty="0">
              <a:solidFill>
                <a:srgbClr val="2A4B86"/>
              </a:solidFill>
            </a:rPr>
            <a:t>: veranderingstheorie</a:t>
          </a:r>
          <a:endParaRPr lang="aa-ET" sz="1600" dirty="0">
            <a:solidFill>
              <a:srgbClr val="2A4B86"/>
            </a:solidFill>
          </a:endParaRPr>
        </a:p>
      </dgm:t>
    </dgm:pt>
    <dgm:pt modelId="{94DBB644-6A84-4289-AA48-87C457DF303D}" type="parTrans" cxnId="{A673F79B-EFC9-4B5E-AE4A-780F51E78DED}">
      <dgm:prSet/>
      <dgm:spPr/>
      <dgm:t>
        <a:bodyPr/>
        <a:lstStyle/>
        <a:p>
          <a:pPr algn="l"/>
          <a:endParaRPr lang="aa-ET"/>
        </a:p>
      </dgm:t>
    </dgm:pt>
    <dgm:pt modelId="{633A0B4A-201C-4BDB-A5C0-193963A883DA}" type="sibTrans" cxnId="{A673F79B-EFC9-4B5E-AE4A-780F51E78DED}">
      <dgm:prSet/>
      <dgm:spPr/>
      <dgm:t>
        <a:bodyPr/>
        <a:lstStyle/>
        <a:p>
          <a:pPr algn="l"/>
          <a:endParaRPr lang="aa-ET"/>
        </a:p>
      </dgm:t>
    </dgm:pt>
    <dgm:pt modelId="{E7A4E012-E58F-4056-8392-A1C6B864CC1B}">
      <dgm:prSet phldrT="[Text]"/>
      <dgm:spPr>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dgm:spPr>
      <dgm:t>
        <a:bodyPr lIns="180000" rIns="0"/>
        <a:lstStyle/>
        <a:p>
          <a:pPr algn="l"/>
          <a:r>
            <a:rPr lang="nl-BE" b="1" dirty="0"/>
            <a:t>Maken en METEN van impact</a:t>
          </a:r>
          <a:endParaRPr lang="aa-ET" b="1" dirty="0"/>
        </a:p>
      </dgm:t>
    </dgm:pt>
    <dgm:pt modelId="{2B9D0CAF-BDB0-4D37-AC38-0AB7486ED440}" type="parTrans" cxnId="{37B3A08E-613F-418D-9E80-EAD608FACE04}">
      <dgm:prSet/>
      <dgm:spPr/>
      <dgm:t>
        <a:bodyPr/>
        <a:lstStyle/>
        <a:p>
          <a:pPr algn="l"/>
          <a:endParaRPr lang="aa-ET"/>
        </a:p>
      </dgm:t>
    </dgm:pt>
    <dgm:pt modelId="{A5372ABC-D334-4E5F-932A-2C16A431BFAC}" type="sibTrans" cxnId="{37B3A08E-613F-418D-9E80-EAD608FACE04}">
      <dgm:prSet/>
      <dgm:spPr/>
      <dgm:t>
        <a:bodyPr/>
        <a:lstStyle/>
        <a:p>
          <a:pPr algn="l"/>
          <a:endParaRPr lang="aa-ET"/>
        </a:p>
      </dgm:t>
    </dgm:pt>
    <dgm:pt modelId="{2EAB42F5-50A7-47BD-9FBD-5E347CD58CFB}">
      <dgm:prSet phldrT="[Text]" custT="1"/>
      <dgm:spPr>
        <a:ln w="15875">
          <a:solidFill>
            <a:srgbClr val="2A4B86"/>
          </a:solidFill>
        </a:ln>
      </dgm:spPr>
      <dgm:t>
        <a:bodyPr lIns="36000" tIns="432000" rIns="36000" bIns="108000"/>
        <a:lstStyle/>
        <a:p>
          <a:pPr marL="360000" algn="l">
            <a:spcBef>
              <a:spcPts val="0"/>
            </a:spcBef>
            <a:spcAft>
              <a:spcPts val="1800"/>
            </a:spcAft>
          </a:pPr>
          <a:r>
            <a:rPr lang="nl-BE" sz="1600" dirty="0">
              <a:solidFill>
                <a:srgbClr val="2A4B86"/>
              </a:solidFill>
            </a:rPr>
            <a:t>Stap </a:t>
          </a:r>
          <a:r>
            <a:rPr lang="nl-BE" sz="2000" b="1" dirty="0">
              <a:solidFill>
                <a:srgbClr val="2A4B86"/>
              </a:solidFill>
            </a:rPr>
            <a:t>3</a:t>
          </a:r>
          <a:r>
            <a:rPr lang="nl-BE" sz="1600" dirty="0">
              <a:solidFill>
                <a:srgbClr val="2A4B86"/>
              </a:solidFill>
            </a:rPr>
            <a:t>: tools</a:t>
          </a:r>
          <a:endParaRPr lang="aa-ET" sz="1600" dirty="0">
            <a:solidFill>
              <a:srgbClr val="2A4B86"/>
            </a:solidFill>
          </a:endParaRPr>
        </a:p>
      </dgm:t>
    </dgm:pt>
    <dgm:pt modelId="{731A1C58-B975-4517-AE45-8FF10037D297}" type="parTrans" cxnId="{E6CEAAD3-247A-47CE-8243-902543C2FBAF}">
      <dgm:prSet/>
      <dgm:spPr/>
      <dgm:t>
        <a:bodyPr/>
        <a:lstStyle/>
        <a:p>
          <a:pPr algn="l"/>
          <a:endParaRPr lang="aa-ET"/>
        </a:p>
      </dgm:t>
    </dgm:pt>
    <dgm:pt modelId="{BDF6A0E2-5858-48B4-95EA-C2647A3ED137}" type="sibTrans" cxnId="{E6CEAAD3-247A-47CE-8243-902543C2FBAF}">
      <dgm:prSet/>
      <dgm:spPr/>
      <dgm:t>
        <a:bodyPr/>
        <a:lstStyle/>
        <a:p>
          <a:pPr algn="l"/>
          <a:endParaRPr lang="aa-ET"/>
        </a:p>
      </dgm:t>
    </dgm:pt>
    <dgm:pt modelId="{3B026845-B270-420A-87DD-B88BE52D527B}">
      <dgm:prSet phldrT="[Text]"/>
      <dgm:spPr>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dgm:spPr>
      <dgm:t>
        <a:bodyPr lIns="180000" rIns="0"/>
        <a:lstStyle/>
        <a:p>
          <a:pPr algn="l"/>
          <a:r>
            <a:rPr lang="nl-BE" b="1" dirty="0"/>
            <a:t>EVALUEREN van impact</a:t>
          </a:r>
          <a:endParaRPr lang="aa-ET" b="1" dirty="0"/>
        </a:p>
      </dgm:t>
    </dgm:pt>
    <dgm:pt modelId="{0D5AB76F-A0C0-405D-908D-0C4BF10AE372}" type="parTrans" cxnId="{F6F30FBB-07F5-4A62-A150-718FECC81B46}">
      <dgm:prSet/>
      <dgm:spPr/>
      <dgm:t>
        <a:bodyPr/>
        <a:lstStyle/>
        <a:p>
          <a:pPr algn="l"/>
          <a:endParaRPr lang="aa-ET"/>
        </a:p>
      </dgm:t>
    </dgm:pt>
    <dgm:pt modelId="{687C8E63-575D-4AC2-B4F7-D3636597C2CB}" type="sibTrans" cxnId="{F6F30FBB-07F5-4A62-A150-718FECC81B46}">
      <dgm:prSet/>
      <dgm:spPr/>
      <dgm:t>
        <a:bodyPr/>
        <a:lstStyle/>
        <a:p>
          <a:pPr algn="l"/>
          <a:endParaRPr lang="aa-ET"/>
        </a:p>
      </dgm:t>
    </dgm:pt>
    <dgm:pt modelId="{7830A029-71DE-45B1-8EC7-EEA18205A6EF}">
      <dgm:prSet phldrT="[Text]" custT="1"/>
      <dgm:spPr>
        <a:solidFill>
          <a:schemeClr val="lt1">
            <a:hueOff val="0"/>
            <a:satOff val="0"/>
            <a:lumOff val="0"/>
            <a:alpha val="86000"/>
          </a:schemeClr>
        </a:solidFill>
        <a:ln w="15875">
          <a:solidFill>
            <a:srgbClr val="2A4B86"/>
          </a:solidFill>
        </a:ln>
      </dgm:spPr>
      <dgm:t>
        <a:bodyPr lIns="36000" tIns="72000" rIns="36000" bIns="108000"/>
        <a:lstStyle/>
        <a:p>
          <a:pPr marL="360000" algn="l">
            <a:spcAft>
              <a:spcPts val="0"/>
            </a:spcAft>
            <a:buFont typeface="Arial" panose="020B0604020202020204" pitchFamily="34" charset="0"/>
            <a:buChar char="•"/>
          </a:pPr>
          <a:r>
            <a:rPr lang="nl-BE" sz="1600" dirty="0">
              <a:solidFill>
                <a:srgbClr val="2A4B86"/>
              </a:solidFill>
            </a:rPr>
            <a:t>Stap </a:t>
          </a:r>
          <a:r>
            <a:rPr lang="nl-BE" sz="2000" b="1" dirty="0">
              <a:solidFill>
                <a:srgbClr val="2A4B86"/>
              </a:solidFill>
            </a:rPr>
            <a:t>5</a:t>
          </a:r>
          <a:r>
            <a:rPr lang="nl-BE" sz="1600" dirty="0">
              <a:solidFill>
                <a:srgbClr val="2A4B86"/>
              </a:solidFill>
            </a:rPr>
            <a:t>: analyse en conclusies</a:t>
          </a:r>
          <a:endParaRPr lang="aa-ET" sz="1600" dirty="0">
            <a:solidFill>
              <a:srgbClr val="2A4B86"/>
            </a:solidFill>
          </a:endParaRPr>
        </a:p>
      </dgm:t>
    </dgm:pt>
    <dgm:pt modelId="{077B5E31-BF2F-484A-A044-8DEBD7643375}" type="parTrans" cxnId="{F0E5F5D6-C1C0-420C-9982-E478F8CCB337}">
      <dgm:prSet/>
      <dgm:spPr/>
      <dgm:t>
        <a:bodyPr/>
        <a:lstStyle/>
        <a:p>
          <a:pPr algn="l"/>
          <a:endParaRPr lang="aa-ET"/>
        </a:p>
      </dgm:t>
    </dgm:pt>
    <dgm:pt modelId="{4F9CA426-7417-4A30-8355-DA363C8769C4}" type="sibTrans" cxnId="{F0E5F5D6-C1C0-420C-9982-E478F8CCB337}">
      <dgm:prSet/>
      <dgm:spPr/>
      <dgm:t>
        <a:bodyPr/>
        <a:lstStyle/>
        <a:p>
          <a:pPr algn="l"/>
          <a:endParaRPr lang="aa-ET"/>
        </a:p>
      </dgm:t>
    </dgm:pt>
    <dgm:pt modelId="{A9973C25-6065-4E5D-A55B-B5B1D29DA5C2}">
      <dgm:prSet phldrT="[Text]"/>
      <dgm:spPr>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dgm:spPr>
      <dgm:t>
        <a:bodyPr lIns="108000" rIns="108000"/>
        <a:lstStyle/>
        <a:p>
          <a:pPr algn="l"/>
          <a:r>
            <a:rPr lang="nl-BE" b="1" dirty="0"/>
            <a:t>LEREN en communiceren</a:t>
          </a:r>
          <a:endParaRPr lang="aa-ET" b="1" dirty="0"/>
        </a:p>
      </dgm:t>
    </dgm:pt>
    <dgm:pt modelId="{8C1ABB98-0525-4D44-B765-3364ACBE6D05}" type="parTrans" cxnId="{16E8EFFC-C691-467C-A8F0-9E7A89F64BF9}">
      <dgm:prSet/>
      <dgm:spPr/>
      <dgm:t>
        <a:bodyPr/>
        <a:lstStyle/>
        <a:p>
          <a:pPr algn="l"/>
          <a:endParaRPr lang="aa-ET"/>
        </a:p>
      </dgm:t>
    </dgm:pt>
    <dgm:pt modelId="{9F4B0CFC-8DB9-4BF3-A5DC-B1ADC172A219}" type="sibTrans" cxnId="{16E8EFFC-C691-467C-A8F0-9E7A89F64BF9}">
      <dgm:prSet/>
      <dgm:spPr/>
      <dgm:t>
        <a:bodyPr/>
        <a:lstStyle/>
        <a:p>
          <a:pPr algn="l"/>
          <a:endParaRPr lang="aa-ET"/>
        </a:p>
      </dgm:t>
    </dgm:pt>
    <dgm:pt modelId="{0CD756DD-FAD0-47E0-9BA9-1FF759DACE85}">
      <dgm:prSet phldrT="[Text]" custT="1"/>
      <dgm:spPr>
        <a:ln w="15875">
          <a:solidFill>
            <a:srgbClr val="2A4B86"/>
          </a:solidFill>
        </a:ln>
      </dgm:spPr>
      <dgm:t>
        <a:bodyPr lIns="36000" tIns="0" rIns="36000" bIns="108000"/>
        <a:lstStyle/>
        <a:p>
          <a:pPr marL="288000" algn="l">
            <a:spcAft>
              <a:spcPts val="1200"/>
            </a:spcAft>
          </a:pPr>
          <a:r>
            <a:rPr lang="nl-BE" sz="1600" dirty="0">
              <a:solidFill>
                <a:srgbClr val="2A4B86"/>
              </a:solidFill>
            </a:rPr>
            <a:t>Stap </a:t>
          </a:r>
          <a:r>
            <a:rPr lang="nl-BE" sz="2000" b="1" dirty="0">
              <a:solidFill>
                <a:srgbClr val="2A4B86"/>
              </a:solidFill>
            </a:rPr>
            <a:t>7</a:t>
          </a:r>
          <a:r>
            <a:rPr lang="nl-BE" sz="1600" dirty="0">
              <a:solidFill>
                <a:srgbClr val="2A4B86"/>
              </a:solidFill>
            </a:rPr>
            <a:t>: communicatie</a:t>
          </a:r>
          <a:endParaRPr lang="aa-ET" sz="1600" dirty="0">
            <a:solidFill>
              <a:srgbClr val="2A4B86"/>
            </a:solidFill>
          </a:endParaRPr>
        </a:p>
      </dgm:t>
    </dgm:pt>
    <dgm:pt modelId="{FD670707-E8A0-42D0-9676-19CC469CCE25}" type="parTrans" cxnId="{244300F2-8212-41DA-BC3A-CB65A345FBF8}">
      <dgm:prSet/>
      <dgm:spPr/>
      <dgm:t>
        <a:bodyPr/>
        <a:lstStyle/>
        <a:p>
          <a:pPr algn="l"/>
          <a:endParaRPr lang="aa-ET"/>
        </a:p>
      </dgm:t>
    </dgm:pt>
    <dgm:pt modelId="{64A99DF4-DB6D-4AFF-845E-412C1818113F}" type="sibTrans" cxnId="{244300F2-8212-41DA-BC3A-CB65A345FBF8}">
      <dgm:prSet/>
      <dgm:spPr/>
      <dgm:t>
        <a:bodyPr/>
        <a:lstStyle/>
        <a:p>
          <a:pPr algn="l"/>
          <a:endParaRPr lang="aa-ET"/>
        </a:p>
      </dgm:t>
    </dgm:pt>
    <dgm:pt modelId="{CB687046-075F-4E7C-A37E-B76EBC24E7DD}">
      <dgm:prSet phldrT="[Text]" custT="1"/>
      <dgm:spPr>
        <a:solidFill>
          <a:schemeClr val="lt1">
            <a:hueOff val="0"/>
            <a:satOff val="0"/>
            <a:lumOff val="0"/>
            <a:alpha val="91000"/>
          </a:schemeClr>
        </a:solidFill>
        <a:ln w="15875">
          <a:solidFill>
            <a:srgbClr val="2A4B86"/>
          </a:solidFill>
        </a:ln>
      </dgm:spPr>
      <dgm:t>
        <a:bodyPr lIns="36000" tIns="288000" rIns="0" bIns="108000"/>
        <a:lstStyle/>
        <a:p>
          <a:pPr marL="288000" algn="l">
            <a:spcBef>
              <a:spcPts val="0"/>
            </a:spcBef>
            <a:spcAft>
              <a:spcPts val="0"/>
            </a:spcAft>
          </a:pPr>
          <a:r>
            <a:rPr lang="nl-BE" sz="1600" dirty="0">
              <a:solidFill>
                <a:srgbClr val="2A4B86"/>
              </a:solidFill>
            </a:rPr>
            <a:t>Stap </a:t>
          </a:r>
          <a:r>
            <a:rPr lang="nl-BE" sz="2000" b="1" dirty="0">
              <a:solidFill>
                <a:srgbClr val="2A4B86"/>
              </a:solidFill>
            </a:rPr>
            <a:t>2</a:t>
          </a:r>
          <a:r>
            <a:rPr lang="nl-BE" sz="1600" dirty="0">
              <a:solidFill>
                <a:srgbClr val="2A4B86"/>
              </a:solidFill>
            </a:rPr>
            <a:t>: evaluatievragen en indicatoren</a:t>
          </a:r>
          <a:endParaRPr lang="aa-ET" sz="1600" dirty="0">
            <a:solidFill>
              <a:srgbClr val="2A4B86"/>
            </a:solidFill>
          </a:endParaRPr>
        </a:p>
      </dgm:t>
    </dgm:pt>
    <dgm:pt modelId="{EEF9D0E4-6693-4455-8681-76743D1A378E}" type="parTrans" cxnId="{DA666708-0F1D-491F-AE07-AC0F195FB588}">
      <dgm:prSet/>
      <dgm:spPr/>
      <dgm:t>
        <a:bodyPr/>
        <a:lstStyle/>
        <a:p>
          <a:pPr algn="l"/>
          <a:endParaRPr lang="aa-ET"/>
        </a:p>
      </dgm:t>
    </dgm:pt>
    <dgm:pt modelId="{84605097-2838-40C3-9171-9DE3A46F8587}" type="sibTrans" cxnId="{DA666708-0F1D-491F-AE07-AC0F195FB588}">
      <dgm:prSet/>
      <dgm:spPr/>
      <dgm:t>
        <a:bodyPr/>
        <a:lstStyle/>
        <a:p>
          <a:pPr algn="l"/>
          <a:endParaRPr lang="aa-ET"/>
        </a:p>
      </dgm:t>
    </dgm:pt>
    <dgm:pt modelId="{3A4E4685-AB79-4B91-ACBC-A5E0F4E8F48F}">
      <dgm:prSet phldrT="[Text]" custT="1"/>
      <dgm:spPr>
        <a:ln w="15875">
          <a:solidFill>
            <a:srgbClr val="2A4B86"/>
          </a:solidFill>
        </a:ln>
      </dgm:spPr>
      <dgm:t>
        <a:bodyPr lIns="36000" tIns="432000" rIns="36000" bIns="108000"/>
        <a:lstStyle/>
        <a:p>
          <a:pPr marL="540000" algn="l">
            <a:spcBef>
              <a:spcPct val="0"/>
            </a:spcBef>
            <a:spcAft>
              <a:spcPts val="0"/>
            </a:spcAft>
          </a:pPr>
          <a:r>
            <a:rPr lang="nl-BE" sz="1600" dirty="0">
              <a:solidFill>
                <a:srgbClr val="2A4B86"/>
              </a:solidFill>
            </a:rPr>
            <a:t>Stap </a:t>
          </a:r>
          <a:r>
            <a:rPr lang="nl-BE" sz="2000" b="1" dirty="0">
              <a:solidFill>
                <a:srgbClr val="2A4B86"/>
              </a:solidFill>
            </a:rPr>
            <a:t>4</a:t>
          </a:r>
          <a:r>
            <a:rPr lang="nl-BE" sz="1600" dirty="0">
              <a:solidFill>
                <a:srgbClr val="2A4B86"/>
              </a:solidFill>
            </a:rPr>
            <a:t>: inbedding</a:t>
          </a:r>
          <a:endParaRPr lang="aa-ET" sz="1600" dirty="0">
            <a:solidFill>
              <a:srgbClr val="2A4B86"/>
            </a:solidFill>
          </a:endParaRPr>
        </a:p>
      </dgm:t>
    </dgm:pt>
    <dgm:pt modelId="{E8114050-02EA-4EF9-AEFB-4683240E925D}" type="parTrans" cxnId="{72CD92D4-0F98-4C4E-A96A-E896E35FD23B}">
      <dgm:prSet/>
      <dgm:spPr/>
      <dgm:t>
        <a:bodyPr/>
        <a:lstStyle/>
        <a:p>
          <a:pPr algn="l"/>
          <a:endParaRPr lang="aa-ET"/>
        </a:p>
      </dgm:t>
    </dgm:pt>
    <dgm:pt modelId="{7DCE027C-0BF0-43D8-BDAE-B948FAB42353}" type="sibTrans" cxnId="{72CD92D4-0F98-4C4E-A96A-E896E35FD23B}">
      <dgm:prSet/>
      <dgm:spPr/>
      <dgm:t>
        <a:bodyPr/>
        <a:lstStyle/>
        <a:p>
          <a:pPr algn="l"/>
          <a:endParaRPr lang="aa-ET"/>
        </a:p>
      </dgm:t>
    </dgm:pt>
    <dgm:pt modelId="{4D6C0894-350C-427D-96BD-9A89B4124934}">
      <dgm:prSet phldrT="[Text]" custT="1"/>
      <dgm:spPr>
        <a:ln w="15875">
          <a:solidFill>
            <a:srgbClr val="2A4B86"/>
          </a:solidFill>
        </a:ln>
      </dgm:spPr>
      <dgm:t>
        <a:bodyPr lIns="36000" tIns="0" rIns="36000" bIns="108000"/>
        <a:lstStyle/>
        <a:p>
          <a:pPr marL="540000" algn="l">
            <a:spcAft>
              <a:spcPts val="0"/>
            </a:spcAft>
          </a:pPr>
          <a:r>
            <a:rPr lang="nl-BE" sz="1600" dirty="0">
              <a:solidFill>
                <a:srgbClr val="2A4B86"/>
              </a:solidFill>
            </a:rPr>
            <a:t>Stap </a:t>
          </a:r>
          <a:r>
            <a:rPr lang="nl-BE" sz="2000" b="1" dirty="0">
              <a:solidFill>
                <a:srgbClr val="2A4B86"/>
              </a:solidFill>
            </a:rPr>
            <a:t>6</a:t>
          </a:r>
          <a:r>
            <a:rPr lang="nl-BE" sz="1600" dirty="0">
              <a:solidFill>
                <a:srgbClr val="2A4B86"/>
              </a:solidFill>
            </a:rPr>
            <a:t>: verbetering</a:t>
          </a:r>
          <a:endParaRPr lang="aa-ET" sz="1600" dirty="0">
            <a:solidFill>
              <a:srgbClr val="2A4B86"/>
            </a:solidFill>
          </a:endParaRPr>
        </a:p>
      </dgm:t>
    </dgm:pt>
    <dgm:pt modelId="{F8DCA8FB-8EC5-4C69-8D29-7D9CC0CBF8D1}" type="parTrans" cxnId="{512CA60E-356F-46E8-937B-DFAE97A39400}">
      <dgm:prSet/>
      <dgm:spPr/>
      <dgm:t>
        <a:bodyPr/>
        <a:lstStyle/>
        <a:p>
          <a:pPr algn="l"/>
          <a:endParaRPr lang="aa-ET"/>
        </a:p>
      </dgm:t>
    </dgm:pt>
    <dgm:pt modelId="{FCCF133A-68B8-424A-8FFF-4BE972ACB783}" type="sibTrans" cxnId="{512CA60E-356F-46E8-937B-DFAE97A39400}">
      <dgm:prSet/>
      <dgm:spPr/>
      <dgm:t>
        <a:bodyPr/>
        <a:lstStyle/>
        <a:p>
          <a:pPr algn="l"/>
          <a:endParaRPr lang="aa-ET"/>
        </a:p>
      </dgm:t>
    </dgm:pt>
    <dgm:pt modelId="{F9044425-3303-4084-A8C3-3040C7C24E8A}" type="pres">
      <dgm:prSet presAssocID="{0079ABD9-AA29-4674-85F3-10AC3B53404C}" presName="cycleMatrixDiagram" presStyleCnt="0">
        <dgm:presLayoutVars>
          <dgm:chMax val="1"/>
          <dgm:dir/>
          <dgm:animLvl val="lvl"/>
          <dgm:resizeHandles val="exact"/>
        </dgm:presLayoutVars>
      </dgm:prSet>
      <dgm:spPr/>
      <dgm:t>
        <a:bodyPr/>
        <a:lstStyle/>
        <a:p>
          <a:endParaRPr lang="nl-BE"/>
        </a:p>
      </dgm:t>
    </dgm:pt>
    <dgm:pt modelId="{0B4EFC2B-B9A9-4D7B-9C35-41EF8FED87EF}" type="pres">
      <dgm:prSet presAssocID="{0079ABD9-AA29-4674-85F3-10AC3B53404C}" presName="children" presStyleCnt="0"/>
      <dgm:spPr/>
    </dgm:pt>
    <dgm:pt modelId="{6980989B-9DD4-40DC-930D-F15FD580A5B7}" type="pres">
      <dgm:prSet presAssocID="{0079ABD9-AA29-4674-85F3-10AC3B53404C}" presName="child1group" presStyleCnt="0"/>
      <dgm:spPr/>
    </dgm:pt>
    <dgm:pt modelId="{E2F691A9-D87A-4AE3-8BD6-3D8DEFC7EE59}" type="pres">
      <dgm:prSet presAssocID="{0079ABD9-AA29-4674-85F3-10AC3B53404C}" presName="child1" presStyleLbl="bgAcc1" presStyleIdx="0" presStyleCnt="4" custScaleX="152679" custScaleY="113317" custLinFactNeighborX="-24899" custLinFactNeighborY="6744"/>
      <dgm:spPr/>
      <dgm:t>
        <a:bodyPr/>
        <a:lstStyle/>
        <a:p>
          <a:endParaRPr lang="nl-BE"/>
        </a:p>
      </dgm:t>
    </dgm:pt>
    <dgm:pt modelId="{DF0BDCA3-546C-4BEF-B9DB-DBC5F718512E}" type="pres">
      <dgm:prSet presAssocID="{0079ABD9-AA29-4674-85F3-10AC3B53404C}" presName="child1Text" presStyleLbl="bgAcc1" presStyleIdx="0" presStyleCnt="4">
        <dgm:presLayoutVars>
          <dgm:bulletEnabled val="1"/>
        </dgm:presLayoutVars>
      </dgm:prSet>
      <dgm:spPr/>
      <dgm:t>
        <a:bodyPr/>
        <a:lstStyle/>
        <a:p>
          <a:endParaRPr lang="nl-BE"/>
        </a:p>
      </dgm:t>
    </dgm:pt>
    <dgm:pt modelId="{A7F55D2F-0048-4C69-8B91-C78BFDE7F843}" type="pres">
      <dgm:prSet presAssocID="{0079ABD9-AA29-4674-85F3-10AC3B53404C}" presName="child2group" presStyleCnt="0"/>
      <dgm:spPr/>
    </dgm:pt>
    <dgm:pt modelId="{76021FE4-B796-467E-90E4-CF84A59CF551}" type="pres">
      <dgm:prSet presAssocID="{0079ABD9-AA29-4674-85F3-10AC3B53404C}" presName="child2" presStyleLbl="bgAcc1" presStyleIdx="1" presStyleCnt="4" custScaleX="154061" custScaleY="114342" custLinFactNeighborX="24813" custLinFactNeighborY="6790"/>
      <dgm:spPr/>
      <dgm:t>
        <a:bodyPr/>
        <a:lstStyle/>
        <a:p>
          <a:endParaRPr lang="nl-BE"/>
        </a:p>
      </dgm:t>
    </dgm:pt>
    <dgm:pt modelId="{BA182E97-613F-4C3D-9A27-8E8F2C618F90}" type="pres">
      <dgm:prSet presAssocID="{0079ABD9-AA29-4674-85F3-10AC3B53404C}" presName="child2Text" presStyleLbl="bgAcc1" presStyleIdx="1" presStyleCnt="4">
        <dgm:presLayoutVars>
          <dgm:bulletEnabled val="1"/>
        </dgm:presLayoutVars>
      </dgm:prSet>
      <dgm:spPr/>
      <dgm:t>
        <a:bodyPr/>
        <a:lstStyle/>
        <a:p>
          <a:endParaRPr lang="nl-BE"/>
        </a:p>
      </dgm:t>
    </dgm:pt>
    <dgm:pt modelId="{1F8286D3-C2EF-4BF9-8750-274C6198E5AC}" type="pres">
      <dgm:prSet presAssocID="{0079ABD9-AA29-4674-85F3-10AC3B53404C}" presName="child3group" presStyleCnt="0"/>
      <dgm:spPr/>
    </dgm:pt>
    <dgm:pt modelId="{A1CAA6E1-72F6-400A-B621-1A02D17266C4}" type="pres">
      <dgm:prSet presAssocID="{0079ABD9-AA29-4674-85F3-10AC3B53404C}" presName="child3" presStyleLbl="bgAcc1" presStyleIdx="2" presStyleCnt="4" custScaleX="152679" custScaleY="113326" custLinFactNeighborX="25511" custLinFactNeighborY="-6781"/>
      <dgm:spPr/>
      <dgm:t>
        <a:bodyPr/>
        <a:lstStyle/>
        <a:p>
          <a:endParaRPr lang="nl-BE"/>
        </a:p>
      </dgm:t>
    </dgm:pt>
    <dgm:pt modelId="{FC7E078E-93C1-4B1B-AF81-CB5410254F9D}" type="pres">
      <dgm:prSet presAssocID="{0079ABD9-AA29-4674-85F3-10AC3B53404C}" presName="child3Text" presStyleLbl="bgAcc1" presStyleIdx="2" presStyleCnt="4">
        <dgm:presLayoutVars>
          <dgm:bulletEnabled val="1"/>
        </dgm:presLayoutVars>
      </dgm:prSet>
      <dgm:spPr/>
      <dgm:t>
        <a:bodyPr/>
        <a:lstStyle/>
        <a:p>
          <a:endParaRPr lang="nl-BE"/>
        </a:p>
      </dgm:t>
    </dgm:pt>
    <dgm:pt modelId="{50500B90-AD86-4E08-BBD5-3DD541A6D096}" type="pres">
      <dgm:prSet presAssocID="{0079ABD9-AA29-4674-85F3-10AC3B53404C}" presName="child4group" presStyleCnt="0"/>
      <dgm:spPr/>
    </dgm:pt>
    <dgm:pt modelId="{21885F7B-F902-4951-A4FE-6ED05D2B597C}" type="pres">
      <dgm:prSet presAssocID="{0079ABD9-AA29-4674-85F3-10AC3B53404C}" presName="child4" presStyleLbl="bgAcc1" presStyleIdx="3" presStyleCnt="4" custScaleX="152679" custScaleY="113317" custLinFactNeighborX="-25590" custLinFactNeighborY="-6785"/>
      <dgm:spPr/>
      <dgm:t>
        <a:bodyPr/>
        <a:lstStyle/>
        <a:p>
          <a:endParaRPr lang="nl-BE"/>
        </a:p>
      </dgm:t>
    </dgm:pt>
    <dgm:pt modelId="{BD65E385-72C0-43F5-A3EE-DAABA1C4CAE8}" type="pres">
      <dgm:prSet presAssocID="{0079ABD9-AA29-4674-85F3-10AC3B53404C}" presName="child4Text" presStyleLbl="bgAcc1" presStyleIdx="3" presStyleCnt="4">
        <dgm:presLayoutVars>
          <dgm:bulletEnabled val="1"/>
        </dgm:presLayoutVars>
      </dgm:prSet>
      <dgm:spPr/>
      <dgm:t>
        <a:bodyPr/>
        <a:lstStyle/>
        <a:p>
          <a:endParaRPr lang="nl-BE"/>
        </a:p>
      </dgm:t>
    </dgm:pt>
    <dgm:pt modelId="{4C06EF0B-893F-4D7A-8492-56CDBB117A78}" type="pres">
      <dgm:prSet presAssocID="{0079ABD9-AA29-4674-85F3-10AC3B53404C}" presName="childPlaceholder" presStyleCnt="0"/>
      <dgm:spPr/>
    </dgm:pt>
    <dgm:pt modelId="{89E51022-B64F-47E8-9D49-AA6F10550CB0}" type="pres">
      <dgm:prSet presAssocID="{0079ABD9-AA29-4674-85F3-10AC3B53404C}" presName="circle" presStyleCnt="0"/>
      <dgm:spPr/>
    </dgm:pt>
    <dgm:pt modelId="{93F8ED29-0984-4BA6-B07A-A17D5A4208A7}" type="pres">
      <dgm:prSet presAssocID="{0079ABD9-AA29-4674-85F3-10AC3B53404C}" presName="quadrant1" presStyleLbl="node1" presStyleIdx="0" presStyleCnt="4">
        <dgm:presLayoutVars>
          <dgm:chMax val="1"/>
          <dgm:bulletEnabled val="1"/>
        </dgm:presLayoutVars>
      </dgm:prSet>
      <dgm:spPr/>
      <dgm:t>
        <a:bodyPr/>
        <a:lstStyle/>
        <a:p>
          <a:endParaRPr lang="nl-BE"/>
        </a:p>
      </dgm:t>
    </dgm:pt>
    <dgm:pt modelId="{93E83CEA-755C-4FC3-A209-0B6E756525ED}" type="pres">
      <dgm:prSet presAssocID="{0079ABD9-AA29-4674-85F3-10AC3B53404C}" presName="quadrant2" presStyleLbl="node1" presStyleIdx="1" presStyleCnt="4">
        <dgm:presLayoutVars>
          <dgm:chMax val="1"/>
          <dgm:bulletEnabled val="1"/>
        </dgm:presLayoutVars>
      </dgm:prSet>
      <dgm:spPr/>
      <dgm:t>
        <a:bodyPr/>
        <a:lstStyle/>
        <a:p>
          <a:endParaRPr lang="nl-BE"/>
        </a:p>
      </dgm:t>
    </dgm:pt>
    <dgm:pt modelId="{063B26C9-85EE-48A1-A00B-627210E4EEA4}" type="pres">
      <dgm:prSet presAssocID="{0079ABD9-AA29-4674-85F3-10AC3B53404C}" presName="quadrant3" presStyleLbl="node1" presStyleIdx="2" presStyleCnt="4">
        <dgm:presLayoutVars>
          <dgm:chMax val="1"/>
          <dgm:bulletEnabled val="1"/>
        </dgm:presLayoutVars>
      </dgm:prSet>
      <dgm:spPr/>
      <dgm:t>
        <a:bodyPr/>
        <a:lstStyle/>
        <a:p>
          <a:endParaRPr lang="nl-BE"/>
        </a:p>
      </dgm:t>
    </dgm:pt>
    <dgm:pt modelId="{468685EC-D5A4-4A61-A35B-6D3E41ACA1F0}" type="pres">
      <dgm:prSet presAssocID="{0079ABD9-AA29-4674-85F3-10AC3B53404C}" presName="quadrant4" presStyleLbl="node1" presStyleIdx="3" presStyleCnt="4">
        <dgm:presLayoutVars>
          <dgm:chMax val="1"/>
          <dgm:bulletEnabled val="1"/>
        </dgm:presLayoutVars>
      </dgm:prSet>
      <dgm:spPr/>
      <dgm:t>
        <a:bodyPr/>
        <a:lstStyle/>
        <a:p>
          <a:endParaRPr lang="nl-BE"/>
        </a:p>
      </dgm:t>
    </dgm:pt>
    <dgm:pt modelId="{60993A23-D2D5-4B52-8EC7-A0F6BEDFA13B}" type="pres">
      <dgm:prSet presAssocID="{0079ABD9-AA29-4674-85F3-10AC3B53404C}" presName="quadrantPlaceholder" presStyleCnt="0"/>
      <dgm:spPr/>
    </dgm:pt>
    <dgm:pt modelId="{882C610A-2829-4C07-97CD-45B87E654874}" type="pres">
      <dgm:prSet presAssocID="{0079ABD9-AA29-4674-85F3-10AC3B53404C}" presName="center1" presStyleLbl="fgShp" presStyleIdx="0" presStyleCnt="2" custScaleX="116424" custScaleY="111573"/>
      <dgm:spPr/>
    </dgm:pt>
    <dgm:pt modelId="{AE2295B6-01EA-4754-8C56-E7A737507304}" type="pres">
      <dgm:prSet presAssocID="{0079ABD9-AA29-4674-85F3-10AC3B53404C}" presName="center2" presStyleLbl="fgShp" presStyleIdx="1" presStyleCnt="2" custScaleX="116424" custScaleY="111573"/>
      <dgm:spPr/>
    </dgm:pt>
  </dgm:ptLst>
  <dgm:cxnLst>
    <dgm:cxn modelId="{906823C8-9881-45A4-AFB0-D911A619FD88}" type="presOf" srcId="{0079ABD9-AA29-4674-85F3-10AC3B53404C}" destId="{F9044425-3303-4084-A8C3-3040C7C24E8A}" srcOrd="0" destOrd="0" presId="urn:microsoft.com/office/officeart/2005/8/layout/cycle4"/>
    <dgm:cxn modelId="{16E8EFFC-C691-467C-A8F0-9E7A89F64BF9}" srcId="{0079ABD9-AA29-4674-85F3-10AC3B53404C}" destId="{A9973C25-6065-4E5D-A55B-B5B1D29DA5C2}" srcOrd="3" destOrd="0" parTransId="{8C1ABB98-0525-4D44-B765-3364ACBE6D05}" sibTransId="{9F4B0CFC-8DB9-4BF3-A5DC-B1ADC172A219}"/>
    <dgm:cxn modelId="{10A790C2-5879-423F-8AD0-C918447EBDA0}" type="presOf" srcId="{F89A43D6-DF2E-4D92-9456-FD813AD422E8}" destId="{E2F691A9-D87A-4AE3-8BD6-3D8DEFC7EE59}" srcOrd="0" destOrd="0" presId="urn:microsoft.com/office/officeart/2005/8/layout/cycle4"/>
    <dgm:cxn modelId="{F0E5F5D6-C1C0-420C-9982-E478F8CCB337}" srcId="{3B026845-B270-420A-87DD-B88BE52D527B}" destId="{7830A029-71DE-45B1-8EC7-EEA18205A6EF}" srcOrd="0" destOrd="0" parTransId="{077B5E31-BF2F-484A-A044-8DEBD7643375}" sibTransId="{4F9CA426-7417-4A30-8355-DA363C8769C4}"/>
    <dgm:cxn modelId="{72CD92D4-0F98-4C4E-A96A-E896E35FD23B}" srcId="{E7A4E012-E58F-4056-8392-A1C6B864CC1B}" destId="{3A4E4685-AB79-4B91-ACBC-A5E0F4E8F48F}" srcOrd="1" destOrd="0" parTransId="{E8114050-02EA-4EF9-AEFB-4683240E925D}" sibTransId="{7DCE027C-0BF0-43D8-BDAE-B948FAB42353}"/>
    <dgm:cxn modelId="{DC0F388C-3669-45BC-B869-43F944D5024D}" type="presOf" srcId="{F89A43D6-DF2E-4D92-9456-FD813AD422E8}" destId="{DF0BDCA3-546C-4BEF-B9DB-DBC5F718512E}" srcOrd="1" destOrd="0" presId="urn:microsoft.com/office/officeart/2005/8/layout/cycle4"/>
    <dgm:cxn modelId="{A673F79B-EFC9-4B5E-AE4A-780F51E78DED}" srcId="{3E4D45A4-2AED-41F8-8402-2D08D6E3715D}" destId="{F89A43D6-DF2E-4D92-9456-FD813AD422E8}" srcOrd="0" destOrd="0" parTransId="{94DBB644-6A84-4289-AA48-87C457DF303D}" sibTransId="{633A0B4A-201C-4BDB-A5C0-193963A883DA}"/>
    <dgm:cxn modelId="{72091667-D19A-4AE6-B071-0749473C3DFF}" srcId="{0079ABD9-AA29-4674-85F3-10AC3B53404C}" destId="{3E4D45A4-2AED-41F8-8402-2D08D6E3715D}" srcOrd="0" destOrd="0" parTransId="{E16F076A-B4A4-42AB-A06E-EA8154A80A3E}" sibTransId="{9EB2E71B-AB2E-4F8B-BD17-4958833645E4}"/>
    <dgm:cxn modelId="{37B3A08E-613F-418D-9E80-EAD608FACE04}" srcId="{0079ABD9-AA29-4674-85F3-10AC3B53404C}" destId="{E7A4E012-E58F-4056-8392-A1C6B864CC1B}" srcOrd="1" destOrd="0" parTransId="{2B9D0CAF-BDB0-4D37-AC38-0AB7486ED440}" sibTransId="{A5372ABC-D334-4E5F-932A-2C16A431BFAC}"/>
    <dgm:cxn modelId="{4723F1D6-56F2-4887-AE96-9EB1397151D4}" type="presOf" srcId="{7830A029-71DE-45B1-8EC7-EEA18205A6EF}" destId="{FC7E078E-93C1-4B1B-AF81-CB5410254F9D}" srcOrd="1" destOrd="0" presId="urn:microsoft.com/office/officeart/2005/8/layout/cycle4"/>
    <dgm:cxn modelId="{D2BDDE21-6179-4A8C-AC75-4AB47AB2300B}" type="presOf" srcId="{2EAB42F5-50A7-47BD-9FBD-5E347CD58CFB}" destId="{76021FE4-B796-467E-90E4-CF84A59CF551}" srcOrd="0" destOrd="0" presId="urn:microsoft.com/office/officeart/2005/8/layout/cycle4"/>
    <dgm:cxn modelId="{D0A25A0E-B5AD-4A11-955F-2D9D8DA5A02A}" type="presOf" srcId="{3E4D45A4-2AED-41F8-8402-2D08D6E3715D}" destId="{93F8ED29-0984-4BA6-B07A-A17D5A4208A7}" srcOrd="0" destOrd="0" presId="urn:microsoft.com/office/officeart/2005/8/layout/cycle4"/>
    <dgm:cxn modelId="{14D48A2C-AE76-451D-9167-BE29699322A1}" type="presOf" srcId="{4D6C0894-350C-427D-96BD-9A89B4124934}" destId="{21885F7B-F902-4951-A4FE-6ED05D2B597C}" srcOrd="0" destOrd="1" presId="urn:microsoft.com/office/officeart/2005/8/layout/cycle4"/>
    <dgm:cxn modelId="{E6CEAAD3-247A-47CE-8243-902543C2FBAF}" srcId="{E7A4E012-E58F-4056-8392-A1C6B864CC1B}" destId="{2EAB42F5-50A7-47BD-9FBD-5E347CD58CFB}" srcOrd="0" destOrd="0" parTransId="{731A1C58-B975-4517-AE45-8FF10037D297}" sibTransId="{BDF6A0E2-5858-48B4-95EA-C2647A3ED137}"/>
    <dgm:cxn modelId="{F32C755C-DE72-4787-9BCB-2EB8FD50DD94}" type="presOf" srcId="{CB687046-075F-4E7C-A37E-B76EBC24E7DD}" destId="{E2F691A9-D87A-4AE3-8BD6-3D8DEFC7EE59}" srcOrd="0" destOrd="1" presId="urn:microsoft.com/office/officeart/2005/8/layout/cycle4"/>
    <dgm:cxn modelId="{9CE30140-4B86-4715-B37E-583D53B9D808}" type="presOf" srcId="{0CD756DD-FAD0-47E0-9BA9-1FF759DACE85}" destId="{BD65E385-72C0-43F5-A3EE-DAABA1C4CAE8}" srcOrd="1" destOrd="0" presId="urn:microsoft.com/office/officeart/2005/8/layout/cycle4"/>
    <dgm:cxn modelId="{3CF5C2C3-61FF-4357-A106-BA65D2CD8E36}" type="presOf" srcId="{3A4E4685-AB79-4B91-ACBC-A5E0F4E8F48F}" destId="{76021FE4-B796-467E-90E4-CF84A59CF551}" srcOrd="0" destOrd="1" presId="urn:microsoft.com/office/officeart/2005/8/layout/cycle4"/>
    <dgm:cxn modelId="{2C949C8B-2355-4B8D-A718-F843AED24737}" type="presOf" srcId="{7830A029-71DE-45B1-8EC7-EEA18205A6EF}" destId="{A1CAA6E1-72F6-400A-B621-1A02D17266C4}" srcOrd="0" destOrd="0" presId="urn:microsoft.com/office/officeart/2005/8/layout/cycle4"/>
    <dgm:cxn modelId="{244300F2-8212-41DA-BC3A-CB65A345FBF8}" srcId="{A9973C25-6065-4E5D-A55B-B5B1D29DA5C2}" destId="{0CD756DD-FAD0-47E0-9BA9-1FF759DACE85}" srcOrd="0" destOrd="0" parTransId="{FD670707-E8A0-42D0-9676-19CC469CCE25}" sibTransId="{64A99DF4-DB6D-4AFF-845E-412C1818113F}"/>
    <dgm:cxn modelId="{8D67BCE7-9786-451A-ACBB-27F8F74C30F8}" type="presOf" srcId="{A9973C25-6065-4E5D-A55B-B5B1D29DA5C2}" destId="{468685EC-D5A4-4A61-A35B-6D3E41ACA1F0}" srcOrd="0" destOrd="0" presId="urn:microsoft.com/office/officeart/2005/8/layout/cycle4"/>
    <dgm:cxn modelId="{7D582759-901F-4507-9D7D-6209F4A8FC60}" type="presOf" srcId="{2EAB42F5-50A7-47BD-9FBD-5E347CD58CFB}" destId="{BA182E97-613F-4C3D-9A27-8E8F2C618F90}" srcOrd="1" destOrd="0" presId="urn:microsoft.com/office/officeart/2005/8/layout/cycle4"/>
    <dgm:cxn modelId="{95B6DF13-351D-4EA1-A3C8-F200C1135A25}" type="presOf" srcId="{CB687046-075F-4E7C-A37E-B76EBC24E7DD}" destId="{DF0BDCA3-546C-4BEF-B9DB-DBC5F718512E}" srcOrd="1" destOrd="1" presId="urn:microsoft.com/office/officeart/2005/8/layout/cycle4"/>
    <dgm:cxn modelId="{C305F15A-A61D-4548-AE5C-B11D14F46344}" type="presOf" srcId="{3B026845-B270-420A-87DD-B88BE52D527B}" destId="{063B26C9-85EE-48A1-A00B-627210E4EEA4}" srcOrd="0" destOrd="0" presId="urn:microsoft.com/office/officeart/2005/8/layout/cycle4"/>
    <dgm:cxn modelId="{512CA60E-356F-46E8-937B-DFAE97A39400}" srcId="{A9973C25-6065-4E5D-A55B-B5B1D29DA5C2}" destId="{4D6C0894-350C-427D-96BD-9A89B4124934}" srcOrd="1" destOrd="0" parTransId="{F8DCA8FB-8EC5-4C69-8D29-7D9CC0CBF8D1}" sibTransId="{FCCF133A-68B8-424A-8FFF-4BE972ACB783}"/>
    <dgm:cxn modelId="{E2C3AA8A-3915-486C-BC84-9C28C7909CF0}" type="presOf" srcId="{E7A4E012-E58F-4056-8392-A1C6B864CC1B}" destId="{93E83CEA-755C-4FC3-A209-0B6E756525ED}" srcOrd="0" destOrd="0" presId="urn:microsoft.com/office/officeart/2005/8/layout/cycle4"/>
    <dgm:cxn modelId="{837883F0-73B7-41D7-A1F8-465B52F9868D}" type="presOf" srcId="{3A4E4685-AB79-4B91-ACBC-A5E0F4E8F48F}" destId="{BA182E97-613F-4C3D-9A27-8E8F2C618F90}" srcOrd="1" destOrd="1" presId="urn:microsoft.com/office/officeart/2005/8/layout/cycle4"/>
    <dgm:cxn modelId="{DA666708-0F1D-491F-AE07-AC0F195FB588}" srcId="{3E4D45A4-2AED-41F8-8402-2D08D6E3715D}" destId="{CB687046-075F-4E7C-A37E-B76EBC24E7DD}" srcOrd="1" destOrd="0" parTransId="{EEF9D0E4-6693-4455-8681-76743D1A378E}" sibTransId="{84605097-2838-40C3-9171-9DE3A46F8587}"/>
    <dgm:cxn modelId="{09A1BF92-15CB-4486-90BB-980B743A5B08}" type="presOf" srcId="{4D6C0894-350C-427D-96BD-9A89B4124934}" destId="{BD65E385-72C0-43F5-A3EE-DAABA1C4CAE8}" srcOrd="1" destOrd="1" presId="urn:microsoft.com/office/officeart/2005/8/layout/cycle4"/>
    <dgm:cxn modelId="{71DE717E-2DBD-4957-BB1C-0A1826CAB2DC}" type="presOf" srcId="{0CD756DD-FAD0-47E0-9BA9-1FF759DACE85}" destId="{21885F7B-F902-4951-A4FE-6ED05D2B597C}" srcOrd="0" destOrd="0" presId="urn:microsoft.com/office/officeart/2005/8/layout/cycle4"/>
    <dgm:cxn modelId="{F6F30FBB-07F5-4A62-A150-718FECC81B46}" srcId="{0079ABD9-AA29-4674-85F3-10AC3B53404C}" destId="{3B026845-B270-420A-87DD-B88BE52D527B}" srcOrd="2" destOrd="0" parTransId="{0D5AB76F-A0C0-405D-908D-0C4BF10AE372}" sibTransId="{687C8E63-575D-4AC2-B4F7-D3636597C2CB}"/>
    <dgm:cxn modelId="{2BCF9FA0-2558-4C8E-80A2-C41E4416243D}" type="presParOf" srcId="{F9044425-3303-4084-A8C3-3040C7C24E8A}" destId="{0B4EFC2B-B9A9-4D7B-9C35-41EF8FED87EF}" srcOrd="0" destOrd="0" presId="urn:microsoft.com/office/officeart/2005/8/layout/cycle4"/>
    <dgm:cxn modelId="{D8FD1B86-E295-4EB4-8C53-8DAB55969303}" type="presParOf" srcId="{0B4EFC2B-B9A9-4D7B-9C35-41EF8FED87EF}" destId="{6980989B-9DD4-40DC-930D-F15FD580A5B7}" srcOrd="0" destOrd="0" presId="urn:microsoft.com/office/officeart/2005/8/layout/cycle4"/>
    <dgm:cxn modelId="{F8912F70-C848-4CEB-BAE7-F4E80AC87185}" type="presParOf" srcId="{6980989B-9DD4-40DC-930D-F15FD580A5B7}" destId="{E2F691A9-D87A-4AE3-8BD6-3D8DEFC7EE59}" srcOrd="0" destOrd="0" presId="urn:microsoft.com/office/officeart/2005/8/layout/cycle4"/>
    <dgm:cxn modelId="{8B45ABF1-1F88-4DDB-8316-4526EAF393E3}" type="presParOf" srcId="{6980989B-9DD4-40DC-930D-F15FD580A5B7}" destId="{DF0BDCA3-546C-4BEF-B9DB-DBC5F718512E}" srcOrd="1" destOrd="0" presId="urn:microsoft.com/office/officeart/2005/8/layout/cycle4"/>
    <dgm:cxn modelId="{08D371A5-2575-457D-A5BC-0F4DD7557F3A}" type="presParOf" srcId="{0B4EFC2B-B9A9-4D7B-9C35-41EF8FED87EF}" destId="{A7F55D2F-0048-4C69-8B91-C78BFDE7F843}" srcOrd="1" destOrd="0" presId="urn:microsoft.com/office/officeart/2005/8/layout/cycle4"/>
    <dgm:cxn modelId="{596BD93B-B0D6-46C0-8665-E44746F457DF}" type="presParOf" srcId="{A7F55D2F-0048-4C69-8B91-C78BFDE7F843}" destId="{76021FE4-B796-467E-90E4-CF84A59CF551}" srcOrd="0" destOrd="0" presId="urn:microsoft.com/office/officeart/2005/8/layout/cycle4"/>
    <dgm:cxn modelId="{9E48F66E-1604-4D49-BA8F-C555BAB6CEED}" type="presParOf" srcId="{A7F55D2F-0048-4C69-8B91-C78BFDE7F843}" destId="{BA182E97-613F-4C3D-9A27-8E8F2C618F90}" srcOrd="1" destOrd="0" presId="urn:microsoft.com/office/officeart/2005/8/layout/cycle4"/>
    <dgm:cxn modelId="{0FDB69ED-3610-445E-99F6-D35A62CFE79A}" type="presParOf" srcId="{0B4EFC2B-B9A9-4D7B-9C35-41EF8FED87EF}" destId="{1F8286D3-C2EF-4BF9-8750-274C6198E5AC}" srcOrd="2" destOrd="0" presId="urn:microsoft.com/office/officeart/2005/8/layout/cycle4"/>
    <dgm:cxn modelId="{973EF91D-A3AB-4564-8322-6F8DB52FB43C}" type="presParOf" srcId="{1F8286D3-C2EF-4BF9-8750-274C6198E5AC}" destId="{A1CAA6E1-72F6-400A-B621-1A02D17266C4}" srcOrd="0" destOrd="0" presId="urn:microsoft.com/office/officeart/2005/8/layout/cycle4"/>
    <dgm:cxn modelId="{27A6BFAF-D5FF-48D6-A694-3688B1F01507}" type="presParOf" srcId="{1F8286D3-C2EF-4BF9-8750-274C6198E5AC}" destId="{FC7E078E-93C1-4B1B-AF81-CB5410254F9D}" srcOrd="1" destOrd="0" presId="urn:microsoft.com/office/officeart/2005/8/layout/cycle4"/>
    <dgm:cxn modelId="{F3364788-259D-4AEF-822A-CCEFB915F0E3}" type="presParOf" srcId="{0B4EFC2B-B9A9-4D7B-9C35-41EF8FED87EF}" destId="{50500B90-AD86-4E08-BBD5-3DD541A6D096}" srcOrd="3" destOrd="0" presId="urn:microsoft.com/office/officeart/2005/8/layout/cycle4"/>
    <dgm:cxn modelId="{FE92A03C-BDE0-4FC9-9A08-B9C795099558}" type="presParOf" srcId="{50500B90-AD86-4E08-BBD5-3DD541A6D096}" destId="{21885F7B-F902-4951-A4FE-6ED05D2B597C}" srcOrd="0" destOrd="0" presId="urn:microsoft.com/office/officeart/2005/8/layout/cycle4"/>
    <dgm:cxn modelId="{F2681BB8-308F-4853-8490-9E9DCC2297D2}" type="presParOf" srcId="{50500B90-AD86-4E08-BBD5-3DD541A6D096}" destId="{BD65E385-72C0-43F5-A3EE-DAABA1C4CAE8}" srcOrd="1" destOrd="0" presId="urn:microsoft.com/office/officeart/2005/8/layout/cycle4"/>
    <dgm:cxn modelId="{684D998E-97A3-4140-84E6-74D01472E8D4}" type="presParOf" srcId="{0B4EFC2B-B9A9-4D7B-9C35-41EF8FED87EF}" destId="{4C06EF0B-893F-4D7A-8492-56CDBB117A78}" srcOrd="4" destOrd="0" presId="urn:microsoft.com/office/officeart/2005/8/layout/cycle4"/>
    <dgm:cxn modelId="{699F87F7-51E2-495E-BD88-8FBA4D9C9B0E}" type="presParOf" srcId="{F9044425-3303-4084-A8C3-3040C7C24E8A}" destId="{89E51022-B64F-47E8-9D49-AA6F10550CB0}" srcOrd="1" destOrd="0" presId="urn:microsoft.com/office/officeart/2005/8/layout/cycle4"/>
    <dgm:cxn modelId="{95B66180-E344-4DA4-B0C9-C254AA4C6957}" type="presParOf" srcId="{89E51022-B64F-47E8-9D49-AA6F10550CB0}" destId="{93F8ED29-0984-4BA6-B07A-A17D5A4208A7}" srcOrd="0" destOrd="0" presId="urn:microsoft.com/office/officeart/2005/8/layout/cycle4"/>
    <dgm:cxn modelId="{2E0B0997-7615-4989-9773-D401ED5326BD}" type="presParOf" srcId="{89E51022-B64F-47E8-9D49-AA6F10550CB0}" destId="{93E83CEA-755C-4FC3-A209-0B6E756525ED}" srcOrd="1" destOrd="0" presId="urn:microsoft.com/office/officeart/2005/8/layout/cycle4"/>
    <dgm:cxn modelId="{44BCD4C0-1BEE-40A7-8203-0D91E87D62A9}" type="presParOf" srcId="{89E51022-B64F-47E8-9D49-AA6F10550CB0}" destId="{063B26C9-85EE-48A1-A00B-627210E4EEA4}" srcOrd="2" destOrd="0" presId="urn:microsoft.com/office/officeart/2005/8/layout/cycle4"/>
    <dgm:cxn modelId="{DFFC4AA6-C133-4681-B7EB-E56DCD131878}" type="presParOf" srcId="{89E51022-B64F-47E8-9D49-AA6F10550CB0}" destId="{468685EC-D5A4-4A61-A35B-6D3E41ACA1F0}" srcOrd="3" destOrd="0" presId="urn:microsoft.com/office/officeart/2005/8/layout/cycle4"/>
    <dgm:cxn modelId="{6F60A9A3-6E69-40C4-8271-98B2DD7E787D}" type="presParOf" srcId="{89E51022-B64F-47E8-9D49-AA6F10550CB0}" destId="{60993A23-D2D5-4B52-8EC7-A0F6BEDFA13B}" srcOrd="4" destOrd="0" presId="urn:microsoft.com/office/officeart/2005/8/layout/cycle4"/>
    <dgm:cxn modelId="{96C14AB3-0565-4DDE-8D6E-2A3FA4FC3223}" type="presParOf" srcId="{F9044425-3303-4084-A8C3-3040C7C24E8A}" destId="{882C610A-2829-4C07-97CD-45B87E654874}" srcOrd="2" destOrd="0" presId="urn:microsoft.com/office/officeart/2005/8/layout/cycle4"/>
    <dgm:cxn modelId="{D751BBEB-598D-4E12-8D8B-814F92398048}" type="presParOf" srcId="{F9044425-3303-4084-A8C3-3040C7C24E8A}" destId="{AE2295B6-01EA-4754-8C56-E7A73750730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A6E1-72F6-400A-B621-1A02D17266C4}">
      <dsp:nvSpPr>
        <dsp:cNvPr id="0" name=""/>
        <dsp:cNvSpPr/>
      </dsp:nvSpPr>
      <dsp:spPr>
        <a:xfrm>
          <a:off x="5245589" y="3167994"/>
          <a:ext cx="3743992" cy="1800148"/>
        </a:xfrm>
        <a:prstGeom prst="roundRect">
          <a:avLst>
            <a:gd name="adj" fmla="val 10000"/>
          </a:avLst>
        </a:prstGeom>
        <a:solidFill>
          <a:schemeClr val="lt1">
            <a:hueOff val="0"/>
            <a:satOff val="0"/>
            <a:lumOff val="0"/>
            <a:alpha val="86000"/>
          </a:schemeClr>
        </a:solidFill>
        <a:ln w="15875" cap="flat" cmpd="sng" algn="ctr">
          <a:solidFill>
            <a:srgbClr val="2A4B8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72000" rIns="36000" bIns="108000" numCol="1" spcCol="1270" anchor="t" anchorCtr="0">
          <a:noAutofit/>
        </a:bodyPr>
        <a:lstStyle/>
        <a:p>
          <a:pPr marL="360000" lvl="1" indent="-171450" algn="l" defTabSz="711200">
            <a:lnSpc>
              <a:spcPct val="90000"/>
            </a:lnSpc>
            <a:spcBef>
              <a:spcPct val="0"/>
            </a:spcBef>
            <a:spcAft>
              <a:spcPts val="0"/>
            </a:spcAft>
            <a:buFont typeface="Arial" panose="020B0604020202020204" pitchFamily="34" charset="0"/>
            <a:buChar char="••"/>
          </a:pPr>
          <a:r>
            <a:rPr lang="nl-BE" sz="1600" kern="1200" dirty="0">
              <a:solidFill>
                <a:srgbClr val="2A4B86"/>
              </a:solidFill>
            </a:rPr>
            <a:t>Stap </a:t>
          </a:r>
          <a:r>
            <a:rPr lang="nl-BE" sz="2000" b="1" kern="1200" dirty="0">
              <a:solidFill>
                <a:srgbClr val="2A4B86"/>
              </a:solidFill>
            </a:rPr>
            <a:t>5</a:t>
          </a:r>
          <a:r>
            <a:rPr lang="nl-BE" sz="1600" kern="1200" dirty="0">
              <a:solidFill>
                <a:srgbClr val="2A4B86"/>
              </a:solidFill>
            </a:rPr>
            <a:t>: analyse en conclusies</a:t>
          </a:r>
          <a:endParaRPr lang="aa-ET" sz="1600" kern="1200" dirty="0">
            <a:solidFill>
              <a:srgbClr val="2A4B86"/>
            </a:solidFill>
          </a:endParaRPr>
        </a:p>
      </dsp:txBody>
      <dsp:txXfrm>
        <a:off x="6408330" y="3657574"/>
        <a:ext cx="2541708" cy="1271025"/>
      </dsp:txXfrm>
    </dsp:sp>
    <dsp:sp modelId="{21885F7B-F902-4951-A4FE-6ED05D2B597C}">
      <dsp:nvSpPr>
        <dsp:cNvPr id="0" name=""/>
        <dsp:cNvSpPr/>
      </dsp:nvSpPr>
      <dsp:spPr>
        <a:xfrm>
          <a:off x="0" y="3168002"/>
          <a:ext cx="3743992" cy="1800005"/>
        </a:xfrm>
        <a:prstGeom prst="roundRect">
          <a:avLst>
            <a:gd name="adj" fmla="val 10000"/>
          </a:avLst>
        </a:prstGeom>
        <a:solidFill>
          <a:schemeClr val="lt1">
            <a:alpha val="90000"/>
            <a:hueOff val="0"/>
            <a:satOff val="0"/>
            <a:lumOff val="0"/>
            <a:alphaOff val="0"/>
          </a:schemeClr>
        </a:solidFill>
        <a:ln w="15875" cap="flat" cmpd="sng" algn="ctr">
          <a:solidFill>
            <a:srgbClr val="2A4B8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0" rIns="36000" bIns="108000" numCol="1" spcCol="1270" anchor="t" anchorCtr="0">
          <a:noAutofit/>
        </a:bodyPr>
        <a:lstStyle/>
        <a:p>
          <a:pPr marL="288000" lvl="1" indent="-171450" algn="l" defTabSz="711200">
            <a:lnSpc>
              <a:spcPct val="90000"/>
            </a:lnSpc>
            <a:spcBef>
              <a:spcPct val="0"/>
            </a:spcBef>
            <a:spcAft>
              <a:spcPts val="1200"/>
            </a:spcAft>
            <a:buChar char="••"/>
          </a:pPr>
          <a:r>
            <a:rPr lang="nl-BE" sz="1600" kern="1200" dirty="0">
              <a:solidFill>
                <a:srgbClr val="2A4B86"/>
              </a:solidFill>
            </a:rPr>
            <a:t>Stap </a:t>
          </a:r>
          <a:r>
            <a:rPr lang="nl-BE" sz="2000" b="1" kern="1200" dirty="0">
              <a:solidFill>
                <a:srgbClr val="2A4B86"/>
              </a:solidFill>
            </a:rPr>
            <a:t>7</a:t>
          </a:r>
          <a:r>
            <a:rPr lang="nl-BE" sz="1600" kern="1200" dirty="0">
              <a:solidFill>
                <a:srgbClr val="2A4B86"/>
              </a:solidFill>
            </a:rPr>
            <a:t>: communicatie</a:t>
          </a:r>
          <a:endParaRPr lang="aa-ET" sz="1600" kern="1200" dirty="0">
            <a:solidFill>
              <a:srgbClr val="2A4B86"/>
            </a:solidFill>
          </a:endParaRPr>
        </a:p>
        <a:p>
          <a:pPr marL="540000" lvl="1" indent="-171450" algn="l" defTabSz="711200">
            <a:lnSpc>
              <a:spcPct val="90000"/>
            </a:lnSpc>
            <a:spcBef>
              <a:spcPct val="0"/>
            </a:spcBef>
            <a:spcAft>
              <a:spcPts val="0"/>
            </a:spcAft>
            <a:buChar char="••"/>
          </a:pPr>
          <a:r>
            <a:rPr lang="nl-BE" sz="1600" kern="1200" dirty="0">
              <a:solidFill>
                <a:srgbClr val="2A4B86"/>
              </a:solidFill>
            </a:rPr>
            <a:t>Stap </a:t>
          </a:r>
          <a:r>
            <a:rPr lang="nl-BE" sz="2000" b="1" kern="1200" dirty="0">
              <a:solidFill>
                <a:srgbClr val="2A4B86"/>
              </a:solidFill>
            </a:rPr>
            <a:t>6</a:t>
          </a:r>
          <a:r>
            <a:rPr lang="nl-BE" sz="1600" kern="1200" dirty="0">
              <a:solidFill>
                <a:srgbClr val="2A4B86"/>
              </a:solidFill>
            </a:rPr>
            <a:t>: verbetering</a:t>
          </a:r>
          <a:endParaRPr lang="aa-ET" sz="1600" kern="1200" dirty="0">
            <a:solidFill>
              <a:srgbClr val="2A4B86"/>
            </a:solidFill>
          </a:endParaRPr>
        </a:p>
      </dsp:txBody>
      <dsp:txXfrm>
        <a:off x="39540" y="3657543"/>
        <a:ext cx="2541714" cy="1270923"/>
      </dsp:txXfrm>
    </dsp:sp>
    <dsp:sp modelId="{76021FE4-B796-467E-90E4-CF84A59CF551}">
      <dsp:nvSpPr>
        <dsp:cNvPr id="0" name=""/>
        <dsp:cNvSpPr/>
      </dsp:nvSpPr>
      <dsp:spPr>
        <a:xfrm>
          <a:off x="5211528" y="0"/>
          <a:ext cx="3777882" cy="1816287"/>
        </a:xfrm>
        <a:prstGeom prst="roundRect">
          <a:avLst>
            <a:gd name="adj" fmla="val 10000"/>
          </a:avLst>
        </a:prstGeom>
        <a:solidFill>
          <a:schemeClr val="lt1">
            <a:alpha val="90000"/>
            <a:hueOff val="0"/>
            <a:satOff val="0"/>
            <a:lumOff val="0"/>
            <a:alphaOff val="0"/>
          </a:schemeClr>
        </a:solidFill>
        <a:ln w="15875" cap="flat" cmpd="sng" algn="ctr">
          <a:solidFill>
            <a:srgbClr val="2A4B8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432000" rIns="36000" bIns="108000" numCol="1" spcCol="1270" anchor="t" anchorCtr="0">
          <a:noAutofit/>
        </a:bodyPr>
        <a:lstStyle/>
        <a:p>
          <a:pPr marL="360000" lvl="1" indent="-171450" algn="l" defTabSz="711200">
            <a:lnSpc>
              <a:spcPct val="90000"/>
            </a:lnSpc>
            <a:spcBef>
              <a:spcPct val="0"/>
            </a:spcBef>
            <a:spcAft>
              <a:spcPts val="1800"/>
            </a:spcAft>
            <a:buChar char="••"/>
          </a:pPr>
          <a:r>
            <a:rPr lang="nl-BE" sz="1600" kern="1200" dirty="0">
              <a:solidFill>
                <a:srgbClr val="2A4B86"/>
              </a:solidFill>
            </a:rPr>
            <a:t>Stap </a:t>
          </a:r>
          <a:r>
            <a:rPr lang="nl-BE" sz="2000" b="1" kern="1200" dirty="0">
              <a:solidFill>
                <a:srgbClr val="2A4B86"/>
              </a:solidFill>
            </a:rPr>
            <a:t>3</a:t>
          </a:r>
          <a:r>
            <a:rPr lang="nl-BE" sz="1600" kern="1200" dirty="0">
              <a:solidFill>
                <a:srgbClr val="2A4B86"/>
              </a:solidFill>
            </a:rPr>
            <a:t>: tools</a:t>
          </a:r>
          <a:endParaRPr lang="aa-ET" sz="1600" kern="1200" dirty="0">
            <a:solidFill>
              <a:srgbClr val="2A4B86"/>
            </a:solidFill>
          </a:endParaRPr>
        </a:p>
        <a:p>
          <a:pPr marL="540000" lvl="1" indent="-171450" algn="l" defTabSz="711200">
            <a:lnSpc>
              <a:spcPct val="90000"/>
            </a:lnSpc>
            <a:spcBef>
              <a:spcPct val="0"/>
            </a:spcBef>
            <a:spcAft>
              <a:spcPts val="0"/>
            </a:spcAft>
            <a:buChar char="••"/>
          </a:pPr>
          <a:r>
            <a:rPr lang="nl-BE" sz="1600" kern="1200" dirty="0">
              <a:solidFill>
                <a:srgbClr val="2A4B86"/>
              </a:solidFill>
            </a:rPr>
            <a:t>Stap </a:t>
          </a:r>
          <a:r>
            <a:rPr lang="nl-BE" sz="2000" b="1" kern="1200" dirty="0">
              <a:solidFill>
                <a:srgbClr val="2A4B86"/>
              </a:solidFill>
            </a:rPr>
            <a:t>4</a:t>
          </a:r>
          <a:r>
            <a:rPr lang="nl-BE" sz="1600" kern="1200" dirty="0">
              <a:solidFill>
                <a:srgbClr val="2A4B86"/>
              </a:solidFill>
            </a:rPr>
            <a:t>: inbedding</a:t>
          </a:r>
          <a:endParaRPr lang="aa-ET" sz="1600" kern="1200" dirty="0">
            <a:solidFill>
              <a:srgbClr val="2A4B86"/>
            </a:solidFill>
          </a:endParaRPr>
        </a:p>
      </dsp:txBody>
      <dsp:txXfrm>
        <a:off x="6384791" y="39898"/>
        <a:ext cx="2564721" cy="1282419"/>
      </dsp:txXfrm>
    </dsp:sp>
    <dsp:sp modelId="{E2F691A9-D87A-4AE3-8BD6-3D8DEFC7EE59}">
      <dsp:nvSpPr>
        <dsp:cNvPr id="0" name=""/>
        <dsp:cNvSpPr/>
      </dsp:nvSpPr>
      <dsp:spPr>
        <a:xfrm>
          <a:off x="8480" y="7410"/>
          <a:ext cx="3743992" cy="1800005"/>
        </a:xfrm>
        <a:prstGeom prst="roundRect">
          <a:avLst>
            <a:gd name="adj" fmla="val 10000"/>
          </a:avLst>
        </a:prstGeom>
        <a:solidFill>
          <a:schemeClr val="lt1">
            <a:hueOff val="0"/>
            <a:satOff val="0"/>
            <a:lumOff val="0"/>
            <a:alpha val="91000"/>
          </a:schemeClr>
        </a:solidFill>
        <a:ln w="15875" cap="flat" cmpd="sng" algn="ctr">
          <a:solidFill>
            <a:srgbClr val="2A4B8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288000" rIns="0" bIns="108000" numCol="1" spcCol="1270" anchor="t" anchorCtr="0">
          <a:noAutofit/>
        </a:bodyPr>
        <a:lstStyle/>
        <a:p>
          <a:pPr marL="540000" lvl="1" indent="-171450" algn="l" defTabSz="711200">
            <a:lnSpc>
              <a:spcPct val="90000"/>
            </a:lnSpc>
            <a:spcBef>
              <a:spcPct val="0"/>
            </a:spcBef>
            <a:spcAft>
              <a:spcPts val="1200"/>
            </a:spcAft>
            <a:buChar char="••"/>
          </a:pPr>
          <a:r>
            <a:rPr lang="nl-BE" sz="1600" kern="1200" dirty="0">
              <a:solidFill>
                <a:srgbClr val="2A4B86"/>
              </a:solidFill>
            </a:rPr>
            <a:t>Stap </a:t>
          </a:r>
          <a:r>
            <a:rPr lang="nl-BE" sz="2000" b="1" kern="1200" dirty="0">
              <a:solidFill>
                <a:srgbClr val="2A4B86"/>
              </a:solidFill>
            </a:rPr>
            <a:t>1</a:t>
          </a:r>
          <a:r>
            <a:rPr lang="nl-BE" sz="1600" kern="1200" dirty="0">
              <a:solidFill>
                <a:srgbClr val="2A4B86"/>
              </a:solidFill>
            </a:rPr>
            <a:t>: veranderingstheorie</a:t>
          </a:r>
          <a:endParaRPr lang="aa-ET" sz="1600" kern="1200" dirty="0">
            <a:solidFill>
              <a:srgbClr val="2A4B86"/>
            </a:solidFill>
          </a:endParaRPr>
        </a:p>
        <a:p>
          <a:pPr marL="288000" lvl="1" indent="-171450" algn="l" defTabSz="711200">
            <a:lnSpc>
              <a:spcPct val="90000"/>
            </a:lnSpc>
            <a:spcBef>
              <a:spcPct val="0"/>
            </a:spcBef>
            <a:spcAft>
              <a:spcPts val="0"/>
            </a:spcAft>
            <a:buChar char="••"/>
          </a:pPr>
          <a:r>
            <a:rPr lang="nl-BE" sz="1600" kern="1200" dirty="0">
              <a:solidFill>
                <a:srgbClr val="2A4B86"/>
              </a:solidFill>
            </a:rPr>
            <a:t>Stap </a:t>
          </a:r>
          <a:r>
            <a:rPr lang="nl-BE" sz="2000" b="1" kern="1200" dirty="0">
              <a:solidFill>
                <a:srgbClr val="2A4B86"/>
              </a:solidFill>
            </a:rPr>
            <a:t>2</a:t>
          </a:r>
          <a:r>
            <a:rPr lang="nl-BE" sz="1600" kern="1200" dirty="0">
              <a:solidFill>
                <a:srgbClr val="2A4B86"/>
              </a:solidFill>
            </a:rPr>
            <a:t>: evaluatievragen en indicatoren</a:t>
          </a:r>
          <a:endParaRPr lang="aa-ET" sz="1600" kern="1200" dirty="0">
            <a:solidFill>
              <a:srgbClr val="2A4B86"/>
            </a:solidFill>
          </a:endParaRPr>
        </a:p>
      </dsp:txBody>
      <dsp:txXfrm>
        <a:off x="48020" y="46950"/>
        <a:ext cx="2541714" cy="1270923"/>
      </dsp:txXfrm>
    </dsp:sp>
    <dsp:sp modelId="{93F8ED29-0984-4BA6-B07A-A17D5A4208A7}">
      <dsp:nvSpPr>
        <dsp:cNvPr id="0" name=""/>
        <dsp:cNvSpPr/>
      </dsp:nvSpPr>
      <dsp:spPr>
        <a:xfrm>
          <a:off x="2300963" y="284963"/>
          <a:ext cx="2149396" cy="2149396"/>
        </a:xfrm>
        <a:prstGeom prst="pieWedge">
          <a:avLst/>
        </a:prstGeom>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13792" rIns="108000" bIns="113792" numCol="1" spcCol="1270" anchor="ctr" anchorCtr="0">
          <a:noAutofit/>
        </a:bodyPr>
        <a:lstStyle/>
        <a:p>
          <a:pPr lvl="0" algn="l" defTabSz="711200">
            <a:lnSpc>
              <a:spcPct val="90000"/>
            </a:lnSpc>
            <a:spcBef>
              <a:spcPct val="0"/>
            </a:spcBef>
            <a:spcAft>
              <a:spcPct val="35000"/>
            </a:spcAft>
          </a:pPr>
          <a:r>
            <a:rPr lang="nl-BE" sz="1600" b="1" kern="1200" dirty="0"/>
            <a:t>PLANNEN van beoogde impact</a:t>
          </a:r>
          <a:endParaRPr lang="aa-ET" sz="1600" b="1" kern="1200" dirty="0"/>
        </a:p>
      </dsp:txBody>
      <dsp:txXfrm>
        <a:off x="2930507" y="914507"/>
        <a:ext cx="1519852" cy="1519852"/>
      </dsp:txXfrm>
    </dsp:sp>
    <dsp:sp modelId="{93E83CEA-755C-4FC3-A209-0B6E756525ED}">
      <dsp:nvSpPr>
        <dsp:cNvPr id="0" name=""/>
        <dsp:cNvSpPr/>
      </dsp:nvSpPr>
      <dsp:spPr>
        <a:xfrm rot="5400000">
          <a:off x="4549639" y="284963"/>
          <a:ext cx="2149396" cy="2149396"/>
        </a:xfrm>
        <a:prstGeom prst="pieWedge">
          <a:avLst/>
        </a:prstGeom>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13792" rIns="0" bIns="113792" numCol="1" spcCol="1270" anchor="ctr" anchorCtr="0">
          <a:noAutofit/>
        </a:bodyPr>
        <a:lstStyle/>
        <a:p>
          <a:pPr lvl="0" algn="l" defTabSz="711200">
            <a:lnSpc>
              <a:spcPct val="90000"/>
            </a:lnSpc>
            <a:spcBef>
              <a:spcPct val="0"/>
            </a:spcBef>
            <a:spcAft>
              <a:spcPct val="35000"/>
            </a:spcAft>
          </a:pPr>
          <a:r>
            <a:rPr lang="nl-BE" sz="1600" b="1" kern="1200" dirty="0"/>
            <a:t>Maken en METEN van impact</a:t>
          </a:r>
          <a:endParaRPr lang="aa-ET" sz="1600" b="1" kern="1200" dirty="0"/>
        </a:p>
      </dsp:txBody>
      <dsp:txXfrm rot="-5400000">
        <a:off x="4549639" y="914507"/>
        <a:ext cx="1519852" cy="1519852"/>
      </dsp:txXfrm>
    </dsp:sp>
    <dsp:sp modelId="{063B26C9-85EE-48A1-A00B-627210E4EEA4}">
      <dsp:nvSpPr>
        <dsp:cNvPr id="0" name=""/>
        <dsp:cNvSpPr/>
      </dsp:nvSpPr>
      <dsp:spPr>
        <a:xfrm rot="10800000">
          <a:off x="4549639" y="2533639"/>
          <a:ext cx="2149396" cy="2149396"/>
        </a:xfrm>
        <a:prstGeom prst="pieWedge">
          <a:avLst/>
        </a:prstGeom>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13792" rIns="0" bIns="113792" numCol="1" spcCol="1270" anchor="ctr" anchorCtr="0">
          <a:noAutofit/>
        </a:bodyPr>
        <a:lstStyle/>
        <a:p>
          <a:pPr lvl="0" algn="l" defTabSz="711200">
            <a:lnSpc>
              <a:spcPct val="90000"/>
            </a:lnSpc>
            <a:spcBef>
              <a:spcPct val="0"/>
            </a:spcBef>
            <a:spcAft>
              <a:spcPct val="35000"/>
            </a:spcAft>
          </a:pPr>
          <a:r>
            <a:rPr lang="nl-BE" sz="1600" b="1" kern="1200" dirty="0"/>
            <a:t>EVALUEREN van impact</a:t>
          </a:r>
          <a:endParaRPr lang="aa-ET" sz="1600" b="1" kern="1200" dirty="0"/>
        </a:p>
      </dsp:txBody>
      <dsp:txXfrm rot="10800000">
        <a:off x="4549639" y="2533639"/>
        <a:ext cx="1519852" cy="1519852"/>
      </dsp:txXfrm>
    </dsp:sp>
    <dsp:sp modelId="{468685EC-D5A4-4A61-A35B-6D3E41ACA1F0}">
      <dsp:nvSpPr>
        <dsp:cNvPr id="0" name=""/>
        <dsp:cNvSpPr/>
      </dsp:nvSpPr>
      <dsp:spPr>
        <a:xfrm rot="16200000">
          <a:off x="2300963" y="2533639"/>
          <a:ext cx="2149396" cy="2149396"/>
        </a:xfrm>
        <a:prstGeom prst="pieWedge">
          <a:avLst/>
        </a:prstGeom>
        <a:gradFill flip="none" rotWithShape="1">
          <a:gsLst>
            <a:gs pos="0">
              <a:srgbClr val="2A4B86"/>
            </a:gs>
            <a:gs pos="50000">
              <a:schemeClr val="accent1">
                <a:lumMod val="45000"/>
                <a:lumOff val="55000"/>
              </a:schemeClr>
            </a:gs>
            <a:gs pos="75000">
              <a:schemeClr val="accent1">
                <a:lumMod val="45000"/>
                <a:lumOff val="55000"/>
              </a:schemeClr>
            </a:gs>
            <a:gs pos="90000">
              <a:schemeClr val="accent1">
                <a:lumMod val="30000"/>
                <a:lumOff val="70000"/>
              </a:schemeClr>
            </a:gs>
          </a:gsLst>
          <a:path path="circle">
            <a:fillToRect l="100000" t="100000"/>
          </a:path>
          <a:tileRect r="-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13792" rIns="108000" bIns="113792" numCol="1" spcCol="1270" anchor="ctr" anchorCtr="0">
          <a:noAutofit/>
        </a:bodyPr>
        <a:lstStyle/>
        <a:p>
          <a:pPr lvl="0" algn="l" defTabSz="711200">
            <a:lnSpc>
              <a:spcPct val="90000"/>
            </a:lnSpc>
            <a:spcBef>
              <a:spcPct val="0"/>
            </a:spcBef>
            <a:spcAft>
              <a:spcPct val="35000"/>
            </a:spcAft>
          </a:pPr>
          <a:r>
            <a:rPr lang="nl-BE" sz="1600" b="1" kern="1200" dirty="0"/>
            <a:t>LEREN en communiceren</a:t>
          </a:r>
          <a:endParaRPr lang="aa-ET" sz="1600" b="1" kern="1200" dirty="0"/>
        </a:p>
      </dsp:txBody>
      <dsp:txXfrm rot="5400000">
        <a:off x="2930507" y="2533639"/>
        <a:ext cx="1519852" cy="1519852"/>
      </dsp:txXfrm>
    </dsp:sp>
    <dsp:sp modelId="{882C610A-2829-4C07-97CD-45B87E654874}">
      <dsp:nvSpPr>
        <dsp:cNvPr id="0" name=""/>
        <dsp:cNvSpPr/>
      </dsp:nvSpPr>
      <dsp:spPr>
        <a:xfrm>
          <a:off x="4068001" y="1999901"/>
          <a:ext cx="863997" cy="71999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295B6-01EA-4754-8C56-E7A737507304}">
      <dsp:nvSpPr>
        <dsp:cNvPr id="0" name=""/>
        <dsp:cNvSpPr/>
      </dsp:nvSpPr>
      <dsp:spPr>
        <a:xfrm rot="10800000">
          <a:off x="4068001" y="2248100"/>
          <a:ext cx="863997" cy="71999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197C11-7CD3-4886-8187-E2C2D02A1276}" type="slidenum">
              <a:rPr lang="nl-BE" smtClean="0"/>
              <a:t>‹#›</a:t>
            </a:fld>
            <a:endParaRPr lang="nl-BE"/>
          </a:p>
        </p:txBody>
      </p:sp>
    </p:spTree>
    <p:extLst>
      <p:ext uri="{BB962C8B-B14F-4D97-AF65-F5344CB8AC3E}">
        <p14:creationId xmlns:p14="http://schemas.microsoft.com/office/powerpoint/2010/main" val="93453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78725"/>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3603009"/>
            <a:ext cx="5486400" cy="49677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7C883-113B-4FC3-B6BE-B4468B683EE5}" type="slidenum">
              <a:rPr lang="nl-BE" smtClean="0"/>
              <a:t>‹#›</a:t>
            </a:fld>
            <a:endParaRPr lang="nl-BE"/>
          </a:p>
        </p:txBody>
      </p:sp>
    </p:spTree>
    <p:extLst>
      <p:ext uri="{BB962C8B-B14F-4D97-AF65-F5344CB8AC3E}">
        <p14:creationId xmlns:p14="http://schemas.microsoft.com/office/powerpoint/2010/main" val="331864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Zie voor uitleg: de publicatie via</a:t>
            </a:r>
            <a:r>
              <a:rPr lang="nl-BE" baseline="0" dirty="0" smtClean="0"/>
              <a:t> de link op de titelslide en</a:t>
            </a:r>
            <a:r>
              <a:rPr lang="nl-BE" dirty="0" smtClean="0"/>
              <a:t> ook bijlage 2 van de leidraad</a:t>
            </a:r>
            <a:endParaRPr lang="nl-BE" dirty="0"/>
          </a:p>
        </p:txBody>
      </p:sp>
      <p:sp>
        <p:nvSpPr>
          <p:cNvPr id="4" name="Slide Number Placeholder 3"/>
          <p:cNvSpPr>
            <a:spLocks noGrp="1"/>
          </p:cNvSpPr>
          <p:nvPr>
            <p:ph type="sldNum" sz="quarter" idx="10"/>
          </p:nvPr>
        </p:nvSpPr>
        <p:spPr/>
        <p:txBody>
          <a:bodyPr/>
          <a:lstStyle/>
          <a:p>
            <a:fld id="{0AF7C883-113B-4FC3-B6BE-B4468B683EE5}" type="slidenum">
              <a:rPr lang="nl-BE" smtClean="0"/>
              <a:t>1</a:t>
            </a:fld>
            <a:endParaRPr lang="nl-BE"/>
          </a:p>
        </p:txBody>
      </p:sp>
    </p:spTree>
    <p:extLst>
      <p:ext uri="{BB962C8B-B14F-4D97-AF65-F5344CB8AC3E}">
        <p14:creationId xmlns:p14="http://schemas.microsoft.com/office/powerpoint/2010/main" val="252048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pPr defTabSz="910011">
              <a:defRPr/>
            </a:pPr>
            <a:r>
              <a:rPr lang="nl-BE" dirty="0"/>
              <a:t>Na het opstellen van je veranderingstheorie / blauwdruk per evaluatievraag / meer dan één deelvraag en indicator per evaluatievraag </a:t>
            </a:r>
            <a:r>
              <a:rPr lang="nl-BE" dirty="0" smtClean="0"/>
              <a:t>mogelijk</a:t>
            </a:r>
            <a:endParaRPr lang="nl-BE" dirty="0"/>
          </a:p>
          <a:p>
            <a:endParaRPr lang="nl-BE" dirty="0"/>
          </a:p>
          <a:p>
            <a:r>
              <a:rPr lang="nl-BE" b="1" dirty="0"/>
              <a:t>Bij de start van de </a:t>
            </a:r>
            <a:r>
              <a:rPr lang="nl-BE" dirty="0"/>
              <a:t>monitoring of</a:t>
            </a:r>
            <a:r>
              <a:rPr lang="nl-BE" b="1" dirty="0"/>
              <a:t> dataverzameling</a:t>
            </a:r>
            <a:r>
              <a:rPr lang="nl-BE" dirty="0"/>
              <a:t> is het zinvol om een </a:t>
            </a:r>
            <a:r>
              <a:rPr lang="nl-BE" b="1" dirty="0"/>
              <a:t>evaluatieblauwdruk</a:t>
            </a:r>
            <a:r>
              <a:rPr lang="nl-BE" dirty="0"/>
              <a:t> te maken. Op dat moment heb je beslist op welke elementen van je veranderingstheorie je met de evaluatie zult focussen. Je hebt een of enkele evaluatievragen geformuleerd. En je hebt een beperkt aantal indicatoren bepaald. Met ‘blauwdruk’ bedoelen we een uitgewerkt plan of ontwerp, een </a:t>
            </a:r>
            <a:r>
              <a:rPr lang="nl-BE" b="1" dirty="0"/>
              <a:t>plan van uitvoering</a:t>
            </a:r>
            <a:r>
              <a:rPr lang="nl-BE" dirty="0"/>
              <a:t>. In die blauwdruk bundel je op een schematische manier informatie over wie welke data zal verzamelen, verwerken en analyseren. Maar ook wanneer en hoe dat zal gebeuren.</a:t>
            </a:r>
            <a:endParaRPr lang="aa-ET" dirty="0"/>
          </a:p>
          <a:p>
            <a:r>
              <a:rPr lang="nl-BE" dirty="0"/>
              <a:t>Het is aan te raden om de medewerkers die een rol gaan spelen bij de evaluatie ook te betrekken bij het opmaken van die blauwdruk. </a:t>
            </a:r>
          </a:p>
          <a:p>
            <a:endParaRPr lang="nl-BE" dirty="0"/>
          </a:p>
          <a:p>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10</a:t>
            </a:fld>
            <a:endParaRPr lang="aa-ET"/>
          </a:p>
        </p:txBody>
      </p:sp>
    </p:spTree>
    <p:extLst>
      <p:ext uri="{BB962C8B-B14F-4D97-AF65-F5344CB8AC3E}">
        <p14:creationId xmlns:p14="http://schemas.microsoft.com/office/powerpoint/2010/main" val="311175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pPr defTabSz="910011">
              <a:defRPr/>
            </a:pPr>
            <a:r>
              <a:rPr lang="nl-BE" dirty="0"/>
              <a:t>Het verzamelen van data is geen doel op zich. Minstens even belangrijk is dat je de data analyseert en er iets uit leert. Na de fasen van plannen en meten, begint met stap 5 dus de fase van het eigenlijke ‘evalueren’.</a:t>
            </a:r>
          </a:p>
          <a:p>
            <a:pPr defTabSz="910011">
              <a:defRPr/>
            </a:pPr>
            <a:r>
              <a:rPr lang="nl-NL" dirty="0"/>
              <a:t>Het is belangrijk om gericht te analyseren. Verspil geen tijd en middelen om aspecten te analyseren die jullie niet vooruithelpen. Jullie </a:t>
            </a:r>
            <a:r>
              <a:rPr lang="nl-NL" b="1" dirty="0"/>
              <a:t>evaluatievragen</a:t>
            </a:r>
            <a:r>
              <a:rPr lang="nl-NL" dirty="0"/>
              <a:t> vormen de </a:t>
            </a:r>
            <a:r>
              <a:rPr lang="nl-NL" b="1" dirty="0"/>
              <a:t>leidraad</a:t>
            </a:r>
            <a:r>
              <a:rPr lang="nl-NL" dirty="0"/>
              <a:t> </a:t>
            </a:r>
            <a:r>
              <a:rPr lang="nl-NL" b="1" dirty="0"/>
              <a:t>voor de analyse</a:t>
            </a:r>
            <a:r>
              <a:rPr lang="nl-NL" dirty="0"/>
              <a:t>. Want het is de bedoeling dat de analyse antwoorden geeft op die vragen. De resultaten van de analyse moeten het mogelijk maken</a:t>
            </a:r>
            <a:r>
              <a:rPr lang="nl-BE" dirty="0"/>
              <a:t> dat jullie je veranderingstheorie bevestigen of verbeteren, of dat jullie acties of interventies meer effectief maken.</a:t>
            </a:r>
          </a:p>
          <a:p>
            <a:pPr defTabSz="910011">
              <a:defRPr/>
            </a:pPr>
            <a:r>
              <a:rPr lang="nl-BE" dirty="0"/>
              <a:t>Belangrijk is dat je bij het analyseren </a:t>
            </a:r>
            <a:r>
              <a:rPr lang="nl-BE" b="1" dirty="0"/>
              <a:t>openstaat voor</a:t>
            </a:r>
            <a:r>
              <a:rPr lang="nl-BE" dirty="0"/>
              <a:t> onvoorziene effecten of </a:t>
            </a:r>
            <a:r>
              <a:rPr lang="nl-BE" b="1" dirty="0"/>
              <a:t>onverwachte informatie</a:t>
            </a:r>
            <a:r>
              <a:rPr lang="nl-BE" dirty="0"/>
              <a:t>. En dat je informatie die tegen je verwachtingen ingaat, niet negeert maar er iets uit leert.</a:t>
            </a:r>
          </a:p>
          <a:p>
            <a:pPr defTabSz="910011">
              <a:defRPr/>
            </a:pPr>
            <a:r>
              <a:rPr lang="nl-BE" b="1" dirty="0"/>
              <a:t>3 deelstappen</a:t>
            </a:r>
            <a:r>
              <a:rPr lang="nl-BE" dirty="0"/>
              <a:t>:</a:t>
            </a:r>
          </a:p>
          <a:p>
            <a:pPr marL="170627" indent="-170627" defTabSz="910011">
              <a:buFontTx/>
              <a:buChar char="-"/>
              <a:defRPr/>
            </a:pPr>
            <a:r>
              <a:rPr lang="nl-BE" b="1" dirty="0"/>
              <a:t>Van ruwe data bruikbare informatie maken</a:t>
            </a:r>
            <a:r>
              <a:rPr lang="nl-BE" dirty="0"/>
              <a:t>. Je verzamelt een pak ruwe, onbewerkte data waar je iets mee moet doen. Het is weinig zinvol om stapels vragenlijsten in een kast te stoppen of massa’s verslagen op te slaan op je computer. Met verwerken bedoelen we, ten eerste, dat je </a:t>
            </a:r>
            <a:r>
              <a:rPr lang="nl-BE" b="1" dirty="0"/>
              <a:t>nagaat of je gegevens bruikbaar zijn</a:t>
            </a:r>
            <a:r>
              <a:rPr lang="nl-BE" dirty="0"/>
              <a:t>. Zijn ze volledig of mis je bijvoorbeeld systematisch gegevens van een bepaalde groep mensen? Zijn ze leesbaar? Zijn ze niet op een atypisch moment verzameld? Moet je zo nog anoniem maken? Enzovoort. Ten tweede is verwerken </a:t>
            </a:r>
            <a:r>
              <a:rPr lang="nl-BE" b="1" dirty="0"/>
              <a:t>op zoek gaan naar beschrijvende informatie. Daarvoor moet je orde aanbrengen</a:t>
            </a:r>
            <a:r>
              <a:rPr lang="nl-BE" dirty="0"/>
              <a:t>, dingen groeperen volgens thema’s of groepen, of lijstjes maken (bv wat zijn de negatieve reacties van ouders en wat zijn de positieve reacties van ouders), of samenvatten (bv boven- of onderaan een verslag kun je een samenvatting schrijven van belangrijke info die het verslag bevat, of je kunt cijfergegevens samenvatten door percentages of gemiddelden te berekenen).</a:t>
            </a:r>
          </a:p>
          <a:p>
            <a:pPr marL="170627" indent="-170627" defTabSz="910011">
              <a:buFontTx/>
              <a:buChar char="-"/>
              <a:defRPr/>
            </a:pPr>
            <a:r>
              <a:rPr lang="nl-BE" dirty="0"/>
              <a:t>Die </a:t>
            </a:r>
            <a:r>
              <a:rPr lang="nl-BE" b="1" dirty="0"/>
              <a:t>beschrijvende informatie moet je dan vervolgens omzetten in actiegerichte kennis (dat hebben we ‘verklaren’ genoemd</a:t>
            </a:r>
            <a:r>
              <a:rPr lang="nl-BE" dirty="0"/>
              <a:t>): je waagt je aan interpretaties, zoekt naar het waarom, naar oorzaken, mechanismen en bepalende factoren; je plaatst dingen in een context, bekijkt de data vanuit verschillende invalshoeken, vergelijkt de resultaten uit kwantitatieve en kwalitatieve databronnen, uit eigen data en data van anderen enzovoort.</a:t>
            </a:r>
          </a:p>
          <a:p>
            <a:pPr marL="170627" indent="-170627" defTabSz="910011">
              <a:buFontTx/>
              <a:buChar char="-"/>
              <a:defRPr/>
            </a:pPr>
            <a:r>
              <a:rPr lang="nl-BE" dirty="0"/>
              <a:t>Een derde deelstap van de analyse- en conclusiefase is het ‘</a:t>
            </a:r>
            <a:r>
              <a:rPr lang="nl-BE" b="1" dirty="0"/>
              <a:t>verankeren</a:t>
            </a:r>
            <a:r>
              <a:rPr lang="nl-BE" dirty="0"/>
              <a:t>’. Je hebt nu de kennis over wat er in het verleden gebeurde en je begrijpt waarom dat gebeurde. Maar die kennis wordt pas echt wijsheid als je het geleerde ook kunt toepassen en dus echt antwoorden kunt formuleren op je evaluatievragen. Verankeren is dus </a:t>
            </a:r>
            <a:r>
              <a:rPr lang="nl-BE" b="1" dirty="0"/>
              <a:t>lessen en conclusies</a:t>
            </a:r>
            <a:r>
              <a:rPr lang="nl-BE" dirty="0"/>
              <a:t> trekken waar je iets mee bent en ze </a:t>
            </a:r>
            <a:r>
              <a:rPr lang="nl-BE" b="1" dirty="0"/>
              <a:t>omzetten in inzichten waar je organisatie mee verder kan in de praktijk</a:t>
            </a:r>
            <a:r>
              <a:rPr lang="nl-BE" dirty="0"/>
              <a:t>.</a:t>
            </a:r>
          </a:p>
          <a:p>
            <a:pPr defTabSz="910011">
              <a:defRPr/>
            </a:pPr>
            <a:r>
              <a:rPr lang="nl-BE" dirty="0"/>
              <a:t>En de volgende logische stap is dan verbeteren (volgende slide)</a:t>
            </a:r>
          </a:p>
          <a:p>
            <a:pPr defTabSz="910011">
              <a:defRPr/>
            </a:pPr>
            <a:endParaRPr lang="nl-BE" dirty="0"/>
          </a:p>
          <a:p>
            <a:pPr defTabSz="910011">
              <a:defRPr/>
            </a:pPr>
            <a:endParaRPr lang="aa-ET" dirty="0"/>
          </a:p>
          <a:p>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11</a:t>
            </a:fld>
            <a:endParaRPr lang="aa-ET"/>
          </a:p>
        </p:txBody>
      </p:sp>
    </p:spTree>
    <p:extLst>
      <p:ext uri="{BB962C8B-B14F-4D97-AF65-F5344CB8AC3E}">
        <p14:creationId xmlns:p14="http://schemas.microsoft.com/office/powerpoint/2010/main" val="58992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pPr defTabSz="910011">
              <a:defRPr/>
            </a:pPr>
            <a:r>
              <a:rPr lang="nl-BE" dirty="0"/>
              <a:t>Het is niet omdat je jullie evaluatievragen kunt beantwoorden dat er ook echt iets gaat veranderen aan jullie werking. Conclusies zijn geen acties. Vaststellen dat iets niet goed werkt en er niets aan doen, is een valkuil die leidt tot frustratie. </a:t>
            </a:r>
            <a:r>
              <a:rPr lang="nl-BE" b="1" dirty="0"/>
              <a:t>Zet je conclusies dus om in concrete, uitvoerbare aanbevelingen voor actie. En realiseer die acties.</a:t>
            </a:r>
            <a:r>
              <a:rPr lang="nl-BE" dirty="0"/>
              <a:t> </a:t>
            </a:r>
            <a:endParaRPr lang="aa-ET" dirty="0"/>
          </a:p>
          <a:p>
            <a:r>
              <a:rPr lang="nl-BE" dirty="0"/>
              <a:t>Er zijn </a:t>
            </a:r>
            <a:r>
              <a:rPr lang="nl-BE" b="1" dirty="0"/>
              <a:t>drie soorten verbeteracties</a:t>
            </a:r>
            <a:r>
              <a:rPr lang="nl-BE" dirty="0"/>
              <a:t>:</a:t>
            </a:r>
            <a:endParaRPr lang="aa-ET" dirty="0"/>
          </a:p>
          <a:p>
            <a:pPr lvl="0"/>
            <a:r>
              <a:rPr lang="nl-BE" dirty="0"/>
              <a:t>Je verbetert je </a:t>
            </a:r>
            <a:r>
              <a:rPr lang="nl-BE" b="1" dirty="0"/>
              <a:t>veranderingstheorie</a:t>
            </a:r>
            <a:r>
              <a:rPr lang="nl-BE" dirty="0"/>
              <a:t>.</a:t>
            </a:r>
            <a:endParaRPr lang="aa-ET" dirty="0"/>
          </a:p>
          <a:p>
            <a:r>
              <a:rPr lang="nl-BE" i="1" dirty="0"/>
              <a:t>Bijvoorbeeld: je herbekijkt je langetermijndoel, je stelt een beoogd tussentijds effect bij, je past een interventie aan, of je voegt een externe factor of een noodzakelijke tussenstap toe.</a:t>
            </a:r>
            <a:endParaRPr lang="aa-ET" dirty="0"/>
          </a:p>
          <a:p>
            <a:pPr lvl="0"/>
            <a:r>
              <a:rPr lang="nl-BE" dirty="0"/>
              <a:t>Je verbetert de </a:t>
            </a:r>
            <a:r>
              <a:rPr lang="nl-BE" b="1" dirty="0"/>
              <a:t>uitvoering</a:t>
            </a:r>
            <a:r>
              <a:rPr lang="nl-BE" dirty="0"/>
              <a:t> van jullie initiatieven.</a:t>
            </a:r>
            <a:endParaRPr lang="aa-ET" dirty="0"/>
          </a:p>
          <a:p>
            <a:r>
              <a:rPr lang="nl-BE" i="1" dirty="0"/>
              <a:t>Bijvoorbeeld: je investeert meer of minder in bepaalde activiteiten, je omschrijft je doelgroep anders, je verbetert vaardigheden van personeelsleden, je gaat meer samenwerken met partnerorganisaties of je legt wat goed werkt vast in standaardprocedures.</a:t>
            </a:r>
            <a:endParaRPr lang="aa-ET" dirty="0"/>
          </a:p>
          <a:p>
            <a:pPr lvl="0"/>
            <a:r>
              <a:rPr lang="nl-BE" dirty="0"/>
              <a:t>Je verbetert je </a:t>
            </a:r>
            <a:r>
              <a:rPr lang="nl-BE" b="1" dirty="0"/>
              <a:t>zelfevaluatie</a:t>
            </a:r>
            <a:r>
              <a:rPr lang="nl-BE" dirty="0"/>
              <a:t>.</a:t>
            </a:r>
            <a:endParaRPr lang="aa-ET" dirty="0"/>
          </a:p>
          <a:p>
            <a:r>
              <a:rPr lang="nl-BE" i="1" dirty="0"/>
              <a:t>Bijvoorbeeld: je stelt een streefcijfer bij, je past een tool aan, je legt aan je medewerkers beter uit hoe ze iets moeten registreren of je voorziet meer tijd om de conclusies met belangrijke stakeholders te bespreken.</a:t>
            </a:r>
            <a:endParaRPr lang="aa-ET" dirty="0"/>
          </a:p>
          <a:p>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12</a:t>
            </a:fld>
            <a:endParaRPr lang="aa-ET"/>
          </a:p>
        </p:txBody>
      </p:sp>
    </p:spTree>
    <p:extLst>
      <p:ext uri="{BB962C8B-B14F-4D97-AF65-F5344CB8AC3E}">
        <p14:creationId xmlns:p14="http://schemas.microsoft.com/office/powerpoint/2010/main" val="14313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BE" dirty="0"/>
              <a:t>Nog belangrijker dan communicatie naar buiten toe, is het delen van kennis binnen je organisatie. </a:t>
            </a:r>
            <a:r>
              <a:rPr lang="nl-BE" b="1" dirty="0"/>
              <a:t>Voorzie</a:t>
            </a:r>
            <a:r>
              <a:rPr lang="nl-BE" dirty="0"/>
              <a:t> dus </a:t>
            </a:r>
            <a:r>
              <a:rPr lang="nl-BE" b="1" dirty="0"/>
              <a:t>momenten en kanalen om wijsheid uit te wisselen.</a:t>
            </a:r>
            <a:r>
              <a:rPr lang="nl-BE" dirty="0"/>
              <a:t> En neem af en toe de tijd om samen te vieren wat je goed hebt gedaan. Dat is belangrijk om de leercultuur in je organisatie te voeden, maar ook om de betrokkenheid groot te houden.</a:t>
            </a:r>
          </a:p>
          <a:p>
            <a:r>
              <a:rPr lang="nl-BE" dirty="0"/>
              <a:t>Maar in de praktijk worden de resultaten van een zelfevaluatie niet alleen gebruikt om te leren en te verbeteren. Organisaties maken </a:t>
            </a:r>
            <a:r>
              <a:rPr lang="nl-BE" b="1" dirty="0"/>
              <a:t>hun impact ook </a:t>
            </a:r>
            <a:r>
              <a:rPr lang="nl-BE" dirty="0"/>
              <a:t>graag </a:t>
            </a:r>
            <a:r>
              <a:rPr lang="nl-BE" b="1" dirty="0"/>
              <a:t>zichtbaar</a:t>
            </a:r>
            <a:r>
              <a:rPr lang="nl-BE" dirty="0"/>
              <a:t> of ze moeten dat doen voor overheden en financiers. Ook een doeltreffende communicatie moet je op voorhand plannen en voorbereiden.</a:t>
            </a:r>
          </a:p>
          <a:p>
            <a:pPr marL="170627" indent="-170627">
              <a:buFont typeface="Arial" panose="020B0604020202020204" pitchFamily="34" charset="0"/>
              <a:buChar char="•"/>
            </a:pPr>
            <a:r>
              <a:rPr lang="nl-BE" b="1" dirty="0"/>
              <a:t>Wat</a:t>
            </a:r>
            <a:r>
              <a:rPr lang="nl-BE" dirty="0"/>
              <a:t> ga je </a:t>
            </a:r>
            <a:r>
              <a:rPr lang="nl-BE" b="1" dirty="0"/>
              <a:t>communiceren</a:t>
            </a:r>
            <a:r>
              <a:rPr lang="nl-BE" dirty="0"/>
              <a:t> en dus zichtbaar maken? Organisaties communiceren meestal over hun visie en missie, over hun aanbod en hun activiteiten, soms over hun strategie, maar heel weinig over de impact of effecten die ze willen bereiken en bereiken, welke de lat is die ze zichzelf daarbij leggen, welke verbeteringen die ze gaandeweg doen enzovoort. In de publicatie staat wat meer over de </a:t>
            </a:r>
            <a:r>
              <a:rPr lang="nl-BE" b="1" dirty="0"/>
              <a:t>5 belangrijke ingrediënten van impactgerichte communicatie </a:t>
            </a:r>
            <a:r>
              <a:rPr lang="nl-BE" dirty="0"/>
              <a:t>(zie schema).</a:t>
            </a:r>
          </a:p>
          <a:p>
            <a:pPr marL="170627" indent="-170627">
              <a:buFont typeface="Arial" panose="020B0604020202020204" pitchFamily="34" charset="0"/>
              <a:buChar char="•"/>
            </a:pPr>
            <a:r>
              <a:rPr lang="nl-NL" dirty="0"/>
              <a:t>Even belangrijk als wat je communiceert, is dat je een aantal </a:t>
            </a:r>
            <a:r>
              <a:rPr lang="nl-NL" b="1" dirty="0"/>
              <a:t>basisprincipes van goede communicatie </a:t>
            </a:r>
            <a:r>
              <a:rPr lang="nl-NL" dirty="0"/>
              <a:t>toepast. Dat is bijvoorbeeld dat je je communicatie aanpast naar gelang van het publiek (een presentatie voor partnerorganisatie is anders dan voor de doelgroep of voor financiers). Maar ook dat je het vertrouwen van je publiek behoudt door transparant te communiceren en dat je zorgt dat bv je rapport gemakkelijk te vinden is op je website en aangenaam om lezen is.</a:t>
            </a:r>
            <a:endParaRPr lang="aa-ET" b="0" dirty="0"/>
          </a:p>
        </p:txBody>
      </p:sp>
      <p:sp>
        <p:nvSpPr>
          <p:cNvPr id="4" name="Slide Number Placeholder 3"/>
          <p:cNvSpPr>
            <a:spLocks noGrp="1"/>
          </p:cNvSpPr>
          <p:nvPr>
            <p:ph type="sldNum" sz="quarter" idx="5"/>
          </p:nvPr>
        </p:nvSpPr>
        <p:spPr/>
        <p:txBody>
          <a:bodyPr/>
          <a:lstStyle/>
          <a:p>
            <a:fld id="{E4674A3E-42E8-4F70-AADB-2053B21790E6}" type="slidenum">
              <a:rPr lang="aa-ET" smtClean="0"/>
              <a:t>13</a:t>
            </a:fld>
            <a:endParaRPr lang="aa-ET"/>
          </a:p>
        </p:txBody>
      </p:sp>
    </p:spTree>
    <p:extLst>
      <p:ext uri="{BB962C8B-B14F-4D97-AF65-F5344CB8AC3E}">
        <p14:creationId xmlns:p14="http://schemas.microsoft.com/office/powerpoint/2010/main" val="313248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BE" b="1" dirty="0"/>
              <a:t>In welke context is het stappenplan ontstaan?</a:t>
            </a:r>
          </a:p>
          <a:p>
            <a:r>
              <a:rPr lang="nl-BE" dirty="0"/>
              <a:t>KBS steunde</a:t>
            </a:r>
            <a:r>
              <a:rPr lang="nl-BE" baseline="0" dirty="0"/>
              <a:t> al enkele jaren organisaties die werkten met kansarme gezinnen met kinderen tussen 0 en 3 jaren + prenataal. Ze kregen steeds meer van projecten te horen dat ze op zoek waren naar ondersteuning op het vlak van evaluatie omdat ze daar van buitenaf (financiers </a:t>
            </a:r>
            <a:r>
              <a:rPr lang="nl-BE" baseline="0" dirty="0" err="1"/>
              <a:t>enzo</a:t>
            </a:r>
            <a:r>
              <a:rPr lang="nl-BE" baseline="0" dirty="0"/>
              <a:t>) meer vragen over kregen. Toen is idee ontstaan om 3 jaar te werken aan zelfevaluatie, in  samenwerking met K&amp;G. Combinatie van stappenplan opstellen met voorlopers als toetssteen, die in een lerend netwerk ondersteuning kregen + academies en een publicatie van het stappenplan om ook een breder publiek te bereiken.</a:t>
            </a:r>
          </a:p>
          <a:p>
            <a:endParaRPr lang="nl-BE" dirty="0"/>
          </a:p>
          <a:p>
            <a:r>
              <a:rPr lang="nl-BE" dirty="0"/>
              <a:t>Maar stappenplan </a:t>
            </a:r>
            <a:r>
              <a:rPr lang="nl-BE" b="1" dirty="0"/>
              <a:t>ook geschikt voor zelfevaluatie buiten sector ‘kinderarmoede’</a:t>
            </a:r>
          </a:p>
          <a:p>
            <a:endParaRPr lang="nl-BE" b="1" dirty="0"/>
          </a:p>
          <a:p>
            <a:r>
              <a:rPr lang="nl-BE" b="1" dirty="0"/>
              <a:t>Drie belangrijke</a:t>
            </a:r>
            <a:r>
              <a:rPr lang="nl-BE" b="1" baseline="0" dirty="0"/>
              <a:t> kenmerken of doelstellingen van het stappenplan</a:t>
            </a:r>
            <a:r>
              <a:rPr lang="nl-BE" baseline="0" dirty="0"/>
              <a:t>:</a:t>
            </a:r>
          </a:p>
          <a:p>
            <a:pPr marL="170627" indent="-170627">
              <a:buFont typeface="Arial" panose="020B0604020202020204" pitchFamily="34" charset="0"/>
              <a:buChar char="•"/>
            </a:pPr>
            <a:r>
              <a:rPr lang="nl-BE" b="1" baseline="0" dirty="0"/>
              <a:t>zelf</a:t>
            </a:r>
            <a:r>
              <a:rPr lang="nl-BE" baseline="0" dirty="0"/>
              <a:t>: </a:t>
            </a:r>
            <a:r>
              <a:rPr lang="nl-BE" dirty="0">
                <a:sym typeface="Wingdings" panose="05000000000000000000" pitchFamily="2" charset="2"/>
              </a:rPr>
              <a:t>ieder initiatief volgt </a:t>
            </a:r>
            <a:r>
              <a:rPr lang="nl-BE" b="1" dirty="0">
                <a:sym typeface="Wingdings" panose="05000000000000000000" pitchFamily="2" charset="2"/>
              </a:rPr>
              <a:t>uniek traject</a:t>
            </a:r>
            <a:r>
              <a:rPr lang="nl-BE" dirty="0">
                <a:sym typeface="Wingdings" panose="05000000000000000000" pitchFamily="2" charset="2"/>
              </a:rPr>
              <a:t>, maar stappenplan om je op weg te zetten / </a:t>
            </a:r>
            <a:r>
              <a:rPr lang="nl-BE" baseline="0" dirty="0"/>
              <a:t>in tegenstelling tot evaluatie die steeds meer wordt gevraagd en opgelegd, waarin je niet je eigen accenten kunt leggen</a:t>
            </a:r>
          </a:p>
          <a:p>
            <a:pPr marL="170627" indent="-170627">
              <a:buFont typeface="Arial" panose="020B0604020202020204" pitchFamily="34" charset="0"/>
              <a:buChar char="•"/>
            </a:pPr>
            <a:r>
              <a:rPr lang="nl-BE" b="1" baseline="0" dirty="0"/>
              <a:t>Klemtoon op impact </a:t>
            </a:r>
            <a:r>
              <a:rPr lang="nl-BE" baseline="0" dirty="0"/>
              <a:t>in de zin van langetermijneffecten op je doelgroep, niet op aanbod / zelfevaluatie hoort bij impactgericht werken waarbij het maken van een verschil voor je doelgroep belangrijker is dan alleen wat je doet / zelfevaluatie om je impact te vergroten en zichtbaar te maken</a:t>
            </a:r>
          </a:p>
          <a:p>
            <a:pPr marL="170627" indent="-170627">
              <a:buFont typeface="Arial" panose="020B0604020202020204" pitchFamily="34" charset="0"/>
              <a:buChar char="•"/>
            </a:pPr>
            <a:r>
              <a:rPr lang="nl-BE" b="1" baseline="0" dirty="0"/>
              <a:t>Niet evalueren om te evalueren, maar om te leren en te evolueren</a:t>
            </a:r>
            <a:r>
              <a:rPr lang="nl-BE" baseline="0" dirty="0"/>
              <a:t>, om de kwaliteit van je dienstverlening te verbeteren en zo dus ook de impact op je doelgroep / </a:t>
            </a:r>
            <a:r>
              <a:rPr lang="nl-BE" dirty="0">
                <a:sym typeface="Wingdings" panose="05000000000000000000" pitchFamily="2" charset="2"/>
              </a:rPr>
              <a:t>het gaat om wat je met de evaluatieresultaten doet </a:t>
            </a:r>
            <a:r>
              <a:rPr lang="nl-BE" baseline="0" dirty="0">
                <a:sym typeface="Wingdings" panose="05000000000000000000" pitchFamily="2" charset="2"/>
              </a:rPr>
              <a:t> / </a:t>
            </a:r>
            <a:r>
              <a:rPr lang="nl-BE" dirty="0">
                <a:sym typeface="Wingdings" panose="05000000000000000000" pitchFamily="2" charset="2"/>
              </a:rPr>
              <a:t>niet eenmalig, maar </a:t>
            </a:r>
            <a:r>
              <a:rPr lang="nl-BE" b="1" dirty="0">
                <a:sym typeface="Wingdings" panose="05000000000000000000" pitchFamily="2" charset="2"/>
              </a:rPr>
              <a:t>ingebed en herhaalde cyclus </a:t>
            </a:r>
            <a:r>
              <a:rPr lang="nl-BE" dirty="0">
                <a:sym typeface="Wingdings" panose="05000000000000000000" pitchFamily="2" charset="2"/>
              </a:rPr>
              <a:t>/ het</a:t>
            </a:r>
            <a:r>
              <a:rPr lang="nl-BE" baseline="0" dirty="0">
                <a:sym typeface="Wingdings" panose="05000000000000000000" pitchFamily="2" charset="2"/>
              </a:rPr>
              <a:t> moet een </a:t>
            </a:r>
            <a:r>
              <a:rPr lang="nl-BE" b="1" baseline="0" dirty="0">
                <a:sym typeface="Wingdings" panose="05000000000000000000" pitchFamily="2" charset="2"/>
              </a:rPr>
              <a:t>cultuur</a:t>
            </a:r>
            <a:r>
              <a:rPr lang="nl-BE" baseline="0" dirty="0">
                <a:sym typeface="Wingdings" panose="05000000000000000000" pitchFamily="2" charset="2"/>
              </a:rPr>
              <a:t>, een reflex worden – inbedden in je organisatie</a:t>
            </a:r>
            <a:endParaRPr lang="nl-BE" dirty="0">
              <a:sym typeface="Wingdings" panose="05000000000000000000" pitchFamily="2" charset="2"/>
            </a:endParaRPr>
          </a:p>
          <a:p>
            <a:pPr marL="170627" indent="-170627">
              <a:buFont typeface="Arial" panose="020B0604020202020204" pitchFamily="34" charset="0"/>
              <a:buChar char="•"/>
            </a:pPr>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2</a:t>
            </a:fld>
            <a:endParaRPr lang="aa-ET"/>
          </a:p>
        </p:txBody>
      </p:sp>
    </p:spTree>
    <p:extLst>
      <p:ext uri="{BB962C8B-B14F-4D97-AF65-F5344CB8AC3E}">
        <p14:creationId xmlns:p14="http://schemas.microsoft.com/office/powerpoint/2010/main" val="406398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BE" sz="1200" dirty="0" smtClean="0">
                <a:latin typeface="+mn-lt"/>
                <a:cs typeface="+mn-cs"/>
              </a:rPr>
              <a:t>Schematische </a:t>
            </a:r>
            <a:r>
              <a:rPr lang="nl-BE" sz="1200" dirty="0">
                <a:latin typeface="+mn-lt"/>
                <a:cs typeface="+mn-cs"/>
              </a:rPr>
              <a:t>versie van het stappenplan. </a:t>
            </a:r>
            <a:r>
              <a:rPr lang="nl-BE" sz="1200" b="1" dirty="0">
                <a:latin typeface="+mn-lt"/>
                <a:cs typeface="+mn-cs"/>
              </a:rPr>
              <a:t>Je ziet 3 dingen</a:t>
            </a:r>
            <a:r>
              <a:rPr lang="nl-BE" sz="1200" dirty="0">
                <a:latin typeface="+mn-lt"/>
                <a:cs typeface="+mn-cs"/>
              </a:rPr>
              <a:t>: </a:t>
            </a:r>
          </a:p>
          <a:p>
            <a:pPr marL="227503" indent="-227503">
              <a:buFont typeface="+mj-lt"/>
              <a:buAutoNum type="arabicPeriod"/>
            </a:pPr>
            <a:r>
              <a:rPr lang="nl-BE" sz="1200" dirty="0">
                <a:latin typeface="+mn-lt"/>
                <a:cs typeface="+mn-cs"/>
              </a:rPr>
              <a:t>teken in het midden (het is een cyclus die je herhaalt, niet iets eenmalig + iets dat je gepland en systematisch doet, niet ad hoc)</a:t>
            </a:r>
          </a:p>
          <a:p>
            <a:pPr marL="227503" indent="-227503">
              <a:buFont typeface="+mj-lt"/>
              <a:buAutoNum type="arabicPeriod"/>
            </a:pPr>
            <a:r>
              <a:rPr lang="nl-BE" sz="1200" dirty="0">
                <a:latin typeface="+mn-lt"/>
                <a:cs typeface="+mn-cs"/>
              </a:rPr>
              <a:t>de zeven stappen (waar we straks verder op ingaan)</a:t>
            </a:r>
          </a:p>
          <a:p>
            <a:pPr marL="227503" indent="-227503">
              <a:buFont typeface="+mj-lt"/>
              <a:buAutoNum type="arabicPeriod"/>
            </a:pPr>
            <a:r>
              <a:rPr lang="nl-BE" sz="1200" dirty="0">
                <a:latin typeface="+mn-lt"/>
                <a:cs typeface="+mn-cs"/>
              </a:rPr>
              <a:t> en onderliggend 4 fasen:</a:t>
            </a:r>
          </a:p>
          <a:p>
            <a:r>
              <a:rPr lang="nl-BE" sz="1200" dirty="0">
                <a:latin typeface="+mn-lt"/>
                <a:cs typeface="+mn-cs"/>
              </a:rPr>
              <a:t>Misschien herken je daarin de </a:t>
            </a:r>
            <a:r>
              <a:rPr lang="nl-BE" sz="1200" b="1" dirty="0">
                <a:latin typeface="+mn-lt"/>
                <a:cs typeface="+mn-cs"/>
              </a:rPr>
              <a:t>Kwaliteitscirkel van </a:t>
            </a:r>
            <a:r>
              <a:rPr lang="nl-BE" sz="1200" b="1" dirty="0" err="1">
                <a:latin typeface="+mn-lt"/>
                <a:cs typeface="+mn-cs"/>
              </a:rPr>
              <a:t>Deming</a:t>
            </a:r>
            <a:r>
              <a:rPr lang="nl-BE" sz="1200" b="1" dirty="0">
                <a:latin typeface="+mn-lt"/>
                <a:cs typeface="+mn-cs"/>
              </a:rPr>
              <a:t>, ook bekend als de Ononderbroken Verbeteringsspiraal of de PDCA-cyclus: Plan-Do-Check-Act</a:t>
            </a:r>
            <a:r>
              <a:rPr lang="nl-BE" sz="1200" dirty="0">
                <a:latin typeface="+mn-lt"/>
                <a:cs typeface="+mn-cs"/>
              </a:rPr>
              <a:t>. De vier fasen verwijzen naar deze vier activiteiten die je onderneemt om te werken aan je impact en aan de kwaliteit van je dienstverlening:</a:t>
            </a:r>
          </a:p>
          <a:p>
            <a:r>
              <a:rPr lang="nl-BE" sz="1200" b="1" dirty="0">
                <a:latin typeface="+mn-lt"/>
                <a:cs typeface="+mn-cs"/>
              </a:rPr>
              <a:t>Fase 1</a:t>
            </a:r>
            <a:r>
              <a:rPr lang="nl-BE" sz="1200" dirty="0">
                <a:latin typeface="+mn-lt"/>
                <a:cs typeface="+mn-cs"/>
              </a:rPr>
              <a:t>: </a:t>
            </a:r>
            <a:r>
              <a:rPr lang="nl-BE" sz="1200" b="1" dirty="0">
                <a:latin typeface="+mn-lt"/>
                <a:cs typeface="+mn-cs"/>
              </a:rPr>
              <a:t>Plannen</a:t>
            </a:r>
            <a:r>
              <a:rPr lang="nl-BE" sz="1200" dirty="0">
                <a:latin typeface="+mn-lt"/>
                <a:cs typeface="+mn-cs"/>
              </a:rPr>
              <a:t> van beoogde impact</a:t>
            </a:r>
          </a:p>
          <a:p>
            <a:r>
              <a:rPr lang="nl-BE" sz="1200" dirty="0">
                <a:latin typeface="+mn-lt"/>
                <a:cs typeface="+mn-cs"/>
              </a:rPr>
              <a:t>Eerst plan je welke impact je wilt hebben en hoe je die wilt bereiken.</a:t>
            </a:r>
          </a:p>
          <a:p>
            <a:r>
              <a:rPr lang="nl-BE" sz="1200" b="1" dirty="0">
                <a:latin typeface="+mn-lt"/>
                <a:cs typeface="+mn-cs"/>
              </a:rPr>
              <a:t>Fase 2</a:t>
            </a:r>
            <a:r>
              <a:rPr lang="nl-BE" sz="1200" dirty="0">
                <a:latin typeface="+mn-lt"/>
                <a:cs typeface="+mn-cs"/>
              </a:rPr>
              <a:t>: Maken en </a:t>
            </a:r>
            <a:r>
              <a:rPr lang="nl-BE" sz="1200" b="1" dirty="0">
                <a:latin typeface="+mn-lt"/>
                <a:cs typeface="+mn-cs"/>
              </a:rPr>
              <a:t>meten</a:t>
            </a:r>
            <a:r>
              <a:rPr lang="nl-BE" sz="1200" dirty="0">
                <a:latin typeface="+mn-lt"/>
                <a:cs typeface="+mn-cs"/>
              </a:rPr>
              <a:t> van impact</a:t>
            </a:r>
          </a:p>
          <a:p>
            <a:r>
              <a:rPr lang="nl-BE" sz="1200" dirty="0">
                <a:latin typeface="+mn-lt"/>
                <a:cs typeface="+mn-cs"/>
              </a:rPr>
              <a:t>Je gaat aan de slag om het verschil te maken en je verzamelt systematisch informatie over je impact (monitoren). </a:t>
            </a:r>
          </a:p>
          <a:p>
            <a:r>
              <a:rPr lang="nl-BE" sz="1200" b="1" dirty="0">
                <a:latin typeface="+mn-lt"/>
                <a:cs typeface="+mn-cs"/>
              </a:rPr>
              <a:t>Fase 3</a:t>
            </a:r>
            <a:r>
              <a:rPr lang="nl-BE" sz="1200" dirty="0">
                <a:latin typeface="+mn-lt"/>
                <a:cs typeface="+mn-cs"/>
              </a:rPr>
              <a:t>: </a:t>
            </a:r>
            <a:r>
              <a:rPr lang="nl-BE" sz="1200" b="1" dirty="0">
                <a:latin typeface="+mn-lt"/>
                <a:cs typeface="+mn-cs"/>
              </a:rPr>
              <a:t>Evalueren</a:t>
            </a:r>
            <a:r>
              <a:rPr lang="nl-BE" sz="1200" dirty="0">
                <a:latin typeface="+mn-lt"/>
                <a:cs typeface="+mn-cs"/>
              </a:rPr>
              <a:t> van impact</a:t>
            </a:r>
          </a:p>
          <a:p>
            <a:r>
              <a:rPr lang="nl-BE" sz="1200" dirty="0">
                <a:latin typeface="+mn-lt"/>
                <a:cs typeface="+mn-cs"/>
              </a:rPr>
              <a:t>Je onderzoekt en ontleedt die informatie zodat je conclusies kunt trekken over de impact die je hebt, of niet hebt. </a:t>
            </a:r>
          </a:p>
          <a:p>
            <a:r>
              <a:rPr lang="nl-BE" sz="1200" b="1" dirty="0">
                <a:latin typeface="+mn-lt"/>
                <a:cs typeface="+mn-cs"/>
              </a:rPr>
              <a:t>Fase 4</a:t>
            </a:r>
            <a:r>
              <a:rPr lang="nl-BE" sz="1200" dirty="0">
                <a:latin typeface="+mn-lt"/>
                <a:cs typeface="+mn-cs"/>
              </a:rPr>
              <a:t>: </a:t>
            </a:r>
            <a:r>
              <a:rPr lang="nl-BE" sz="1200" b="1" dirty="0">
                <a:latin typeface="+mn-lt"/>
                <a:cs typeface="+mn-cs"/>
              </a:rPr>
              <a:t>Leren </a:t>
            </a:r>
            <a:r>
              <a:rPr lang="nl-BE" sz="1200" dirty="0">
                <a:latin typeface="+mn-lt"/>
                <a:cs typeface="+mn-cs"/>
              </a:rPr>
              <a:t>en communiceren</a:t>
            </a:r>
          </a:p>
          <a:p>
            <a:r>
              <a:rPr lang="nl-BE" sz="1200" dirty="0">
                <a:latin typeface="+mn-lt"/>
                <a:cs typeface="+mn-cs"/>
              </a:rPr>
              <a:t>De lessen die je leert, gebruik je om je werk te verbeteren. En je maakt je impact zichtbaar aan je collega’s en aan de buitenwereld.</a:t>
            </a:r>
          </a:p>
          <a:p>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3</a:t>
            </a:fld>
            <a:endParaRPr lang="aa-ET"/>
          </a:p>
        </p:txBody>
      </p:sp>
    </p:spTree>
    <p:extLst>
      <p:ext uri="{BB962C8B-B14F-4D97-AF65-F5344CB8AC3E}">
        <p14:creationId xmlns:p14="http://schemas.microsoft.com/office/powerpoint/2010/main" val="261693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BE" dirty="0"/>
              <a:t>De 7 stappen even op een rij, met telkens de centrale vraag en het onderwerp van die stap. </a:t>
            </a:r>
            <a:r>
              <a:rPr lang="nl-BE" dirty="0" smtClean="0"/>
              <a:t>We </a:t>
            </a:r>
            <a:r>
              <a:rPr lang="nl-BE" dirty="0"/>
              <a:t>overlopen de stappen zo meteen stap voor stap (zie volgende slides) </a:t>
            </a:r>
          </a:p>
          <a:p>
            <a:pPr marL="537408" defTabSz="910011">
              <a:defRPr/>
            </a:pPr>
            <a:r>
              <a:rPr lang="nl-BE" b="1" dirty="0" smtClean="0"/>
              <a:t>Belangrijk</a:t>
            </a:r>
            <a:r>
              <a:rPr lang="nl-BE" b="1" dirty="0"/>
              <a:t>: Cyclus!</a:t>
            </a:r>
            <a:r>
              <a:rPr lang="nl-BE" dirty="0"/>
              <a:t> Na stap 7 begin je opnieuw met stap 1: je kijkt je nodenanalyse en je veranderingstheorie na en past die eventueel aan met de lessen die je leerde. Je bekijkt of je met dezelfde evaluatievraag verder gaat of met een andere enzovoort</a:t>
            </a:r>
          </a:p>
          <a:p>
            <a:r>
              <a:rPr lang="nl-BE" b="1" dirty="0"/>
              <a:t>Stap 1: </a:t>
            </a:r>
            <a:r>
              <a:rPr lang="nl-BE" dirty="0"/>
              <a:t>Stel je </a:t>
            </a:r>
            <a:r>
              <a:rPr lang="nl-BE" b="1" dirty="0"/>
              <a:t>veranderingstheorie</a:t>
            </a:r>
            <a:r>
              <a:rPr lang="nl-BE" dirty="0"/>
              <a:t> op (nodenanalyse, beoogde impact, veranderingspad). Welk verschil wil je maken of welke impact wil je hebben? En hoe ga je te werk om je beoogde impact te </a:t>
            </a:r>
            <a:r>
              <a:rPr lang="nl-BE" dirty="0" smtClean="0"/>
              <a:t>bereiken?</a:t>
            </a:r>
          </a:p>
          <a:p>
            <a:r>
              <a:rPr lang="nl-BE" dirty="0" smtClean="0"/>
              <a:t>Tijdens </a:t>
            </a:r>
            <a:r>
              <a:rPr lang="nl-BE" dirty="0"/>
              <a:t>de volgende stappen in je zelfevaluatie zul je nagaan of dat </a:t>
            </a:r>
            <a:r>
              <a:rPr lang="nl-BE" b="1" dirty="0"/>
              <a:t>theoretische pad</a:t>
            </a:r>
            <a:r>
              <a:rPr lang="nl-BE" dirty="0"/>
              <a:t> je ook daadwerkelijk naar je doel leidt. Zo niet, wijzig of verfijn je de veranderingstheorie en pas je jullie aanpak aan om je impact te versterken. Waarna je dan opnieuw de cyclus van zelfevaluatie doorloopt om te leren hoe je nog dichter bij je gewenste impact komt.</a:t>
            </a:r>
          </a:p>
          <a:p>
            <a:pPr defTabSz="910011">
              <a:defRPr/>
            </a:pPr>
            <a:r>
              <a:rPr lang="nl-BE" b="1" dirty="0"/>
              <a:t>Stap 2: </a:t>
            </a:r>
            <a:r>
              <a:rPr lang="nl-BE" dirty="0"/>
              <a:t>Vind gepaste </a:t>
            </a:r>
            <a:r>
              <a:rPr lang="nl-BE" b="1" dirty="0"/>
              <a:t>indicatoren</a:t>
            </a:r>
            <a:r>
              <a:rPr lang="nl-BE" dirty="0"/>
              <a:t> voor jouw impact. </a:t>
            </a:r>
          </a:p>
          <a:p>
            <a:r>
              <a:rPr lang="nl-BE" dirty="0"/>
              <a:t>Wat wil je te weten komen met je zelfevaluatie (evaluatievragen)? Hoe zul je weten dat je een verschil maakt? Wat zijn jouw tekenen van verandering of succes? Hoe groot moet jouw impact zijn? </a:t>
            </a:r>
          </a:p>
          <a:p>
            <a:r>
              <a:rPr lang="nl-BE" b="1" dirty="0"/>
              <a:t>Stap 3: </a:t>
            </a:r>
            <a:r>
              <a:rPr lang="nl-BE" dirty="0"/>
              <a:t>Vind de </a:t>
            </a:r>
            <a:r>
              <a:rPr lang="nl-BE" b="1" dirty="0"/>
              <a:t>tools</a:t>
            </a:r>
            <a:r>
              <a:rPr lang="nl-BE" dirty="0"/>
              <a:t> om de gewenste informatie te verzamelen. </a:t>
            </a:r>
          </a:p>
          <a:p>
            <a:r>
              <a:rPr lang="nl-BE" dirty="0"/>
              <a:t>Welke instrumenten of werkwijzen ga je gebruiken om te meten wat je wilt weten over je impact, om kwalitatieve en kwantitatieve info te verzamelen?</a:t>
            </a:r>
          </a:p>
          <a:p>
            <a:r>
              <a:rPr lang="nl-BE" b="1" dirty="0"/>
              <a:t>Stap 4: </a:t>
            </a:r>
            <a:r>
              <a:rPr lang="nl-BE" dirty="0"/>
              <a:t>Zorg voor </a:t>
            </a:r>
            <a:r>
              <a:rPr lang="nl-BE" b="1" dirty="0"/>
              <a:t>inbedding</a:t>
            </a:r>
            <a:r>
              <a:rPr lang="nl-BE" dirty="0"/>
              <a:t> van impactmeting in je organisatie.</a:t>
            </a:r>
          </a:p>
          <a:p>
            <a:r>
              <a:rPr lang="nl-BE" dirty="0"/>
              <a:t>Welke strategie ga je volgen voor het verzamelen en verwerken van informatie: wie, wat, wanneer en hoe?</a:t>
            </a:r>
          </a:p>
          <a:p>
            <a:r>
              <a:rPr lang="nl-BE" b="1" dirty="0"/>
              <a:t>Stap 5: Analyseer</a:t>
            </a:r>
            <a:r>
              <a:rPr lang="nl-BE" dirty="0"/>
              <a:t> de informatie die je verzamelde en trek de juiste </a:t>
            </a:r>
            <a:r>
              <a:rPr lang="nl-BE" b="1" dirty="0"/>
              <a:t>conclusies</a:t>
            </a:r>
            <a:r>
              <a:rPr lang="nl-BE" dirty="0"/>
              <a:t>.</a:t>
            </a:r>
          </a:p>
          <a:p>
            <a:r>
              <a:rPr lang="nl-BE" dirty="0"/>
              <a:t>Wat zegt de verzamelde informatie over je impact? Welke besluiten over je impact kun je trekken?</a:t>
            </a:r>
          </a:p>
          <a:p>
            <a:r>
              <a:rPr lang="nl-BE" b="1" dirty="0"/>
              <a:t>Stap 6: </a:t>
            </a:r>
            <a:r>
              <a:rPr lang="nl-BE" dirty="0"/>
              <a:t>Leer en </a:t>
            </a:r>
            <a:r>
              <a:rPr lang="nl-BE" b="1" dirty="0"/>
              <a:t>verbeter.</a:t>
            </a:r>
            <a:endParaRPr lang="nl-BE" dirty="0"/>
          </a:p>
          <a:p>
            <a:r>
              <a:rPr lang="nl-BE" dirty="0"/>
              <a:t>Met welke lessen ga je aan de slag? Wat ga je ondernemen om je werking te verbeteren met het oog op meer of andere impact?</a:t>
            </a:r>
          </a:p>
          <a:p>
            <a:r>
              <a:rPr lang="nl-BE" b="1" dirty="0"/>
              <a:t>Stap 7: Communiceer</a:t>
            </a:r>
            <a:r>
              <a:rPr lang="nl-BE" dirty="0"/>
              <a:t> over je impact.</a:t>
            </a:r>
          </a:p>
          <a:p>
            <a:r>
              <a:rPr lang="nl-BE" dirty="0"/>
              <a:t>Hoe, wat en aan wie (gezinnen, financiers, beleid, …) ga je communiceren? Hoe maak je je impact zichtbaar?</a:t>
            </a:r>
          </a:p>
          <a:p>
            <a:endParaRPr lang="nl-BE" dirty="0">
              <a:latin typeface="Arial" panose="020B0604020202020204" pitchFamily="34" charset="0"/>
              <a:cs typeface="Arial" panose="020B0604020202020204" pitchFamily="34" charset="0"/>
            </a:endParaRPr>
          </a:p>
          <a:p>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4</a:t>
            </a:fld>
            <a:endParaRPr lang="aa-ET"/>
          </a:p>
        </p:txBody>
      </p:sp>
    </p:spTree>
    <p:extLst>
      <p:ext uri="{BB962C8B-B14F-4D97-AF65-F5344CB8AC3E}">
        <p14:creationId xmlns:p14="http://schemas.microsoft.com/office/powerpoint/2010/main" val="251067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BE" dirty="0" smtClean="0"/>
              <a:t>Wat </a:t>
            </a:r>
            <a:r>
              <a:rPr lang="nl-BE" dirty="0"/>
              <a:t>is een veranderingstheorie?</a:t>
            </a:r>
          </a:p>
          <a:p>
            <a:r>
              <a:rPr lang="nl-BE" dirty="0"/>
              <a:t>Het is een theorie, dus het gaat in eerste instantie over </a:t>
            </a:r>
            <a:r>
              <a:rPr lang="nl-BE" b="1" dirty="0"/>
              <a:t>hypothesen, wensen, beoogde doelen</a:t>
            </a:r>
            <a:r>
              <a:rPr lang="nl-BE" dirty="0"/>
              <a:t>. Tijdens opeenvolgende evaluatiecyclussen</a:t>
            </a:r>
            <a:r>
              <a:rPr lang="nl-BE" baseline="0" dirty="0"/>
              <a:t> ga je </a:t>
            </a:r>
            <a:r>
              <a:rPr lang="nl-BE" b="1" baseline="0" dirty="0"/>
              <a:t>testen</a:t>
            </a:r>
            <a:r>
              <a:rPr lang="nl-BE" baseline="0" dirty="0"/>
              <a:t> of de theorie of stukken van de theorie kloppen en zo ga je gaandeweg je theorie </a:t>
            </a:r>
            <a:r>
              <a:rPr lang="nl-BE" b="1" baseline="0" dirty="0"/>
              <a:t>verfijnen en verbeteren </a:t>
            </a:r>
            <a:r>
              <a:rPr lang="nl-BE" baseline="0" dirty="0"/>
              <a:t>totdat die meer aansluit bij de praktijk en een juist beeld geeft van de realiteit.</a:t>
            </a:r>
          </a:p>
          <a:p>
            <a:r>
              <a:rPr lang="nl-BE" baseline="0" dirty="0"/>
              <a:t>Het is een </a:t>
            </a:r>
            <a:r>
              <a:rPr lang="nl-BE" b="1" baseline="0" dirty="0"/>
              <a:t>product – eerst een grafisch schema of een andere visuele voorstelling, later ook een tekst met meer toelichtin</a:t>
            </a:r>
            <a:r>
              <a:rPr lang="nl-BE" baseline="0" dirty="0"/>
              <a:t>g – van een </a:t>
            </a:r>
            <a:r>
              <a:rPr lang="nl-BE" b="1" baseline="0" dirty="0"/>
              <a:t>proces</a:t>
            </a:r>
            <a:r>
              <a:rPr lang="nl-BE" baseline="0" dirty="0"/>
              <a:t> waarbij je uitgaat van een impact die je op lange termijn wilt bereiken en dan bekijkt wat daartoe op kortere termijn nodig is.</a:t>
            </a:r>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5</a:t>
            </a:fld>
            <a:endParaRPr lang="aa-ET"/>
          </a:p>
        </p:txBody>
      </p:sp>
    </p:spTree>
    <p:extLst>
      <p:ext uri="{BB962C8B-B14F-4D97-AF65-F5344CB8AC3E}">
        <p14:creationId xmlns:p14="http://schemas.microsoft.com/office/powerpoint/2010/main" val="318043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BE" b="1" baseline="0" dirty="0" smtClean="0"/>
              <a:t>Aan </a:t>
            </a:r>
            <a:r>
              <a:rPr lang="nl-BE" b="1" baseline="0" dirty="0"/>
              <a:t>het eind van stap 1 </a:t>
            </a:r>
            <a:r>
              <a:rPr lang="nl-BE" b="1" baseline="0" dirty="0" smtClean="0"/>
              <a:t>heb je visueel </a:t>
            </a:r>
            <a:r>
              <a:rPr lang="nl-BE" b="1" baseline="0" dirty="0"/>
              <a:t>en in tekst een verhaal </a:t>
            </a:r>
            <a:r>
              <a:rPr lang="nl-BE" baseline="0" dirty="0" smtClean="0"/>
              <a:t>over </a:t>
            </a:r>
            <a:r>
              <a:rPr lang="nl-BE" baseline="0" dirty="0"/>
              <a:t>welk verschil jullie willen maken voor jullie doelgroep en hoe jullie denken dat verschil te kunnen maken. Dus tekenen en vertellen</a:t>
            </a:r>
            <a:r>
              <a:rPr lang="nl-BE" baseline="0" dirty="0" smtClean="0"/>
              <a:t>.</a:t>
            </a:r>
          </a:p>
          <a:p>
            <a:r>
              <a:rPr lang="nl-BE" baseline="0" dirty="0" smtClean="0"/>
              <a:t>Het traject beschreven in de leidraad focust op de beoogde impact en de tussentijdse effecten. Als je die hebt uitgetekend, kun je starten met het plannen van interventies.</a:t>
            </a:r>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6</a:t>
            </a:fld>
            <a:endParaRPr lang="aa-ET"/>
          </a:p>
        </p:txBody>
      </p:sp>
    </p:spTree>
    <p:extLst>
      <p:ext uri="{BB962C8B-B14F-4D97-AF65-F5344CB8AC3E}">
        <p14:creationId xmlns:p14="http://schemas.microsoft.com/office/powerpoint/2010/main" val="363734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pPr marL="227503" indent="-227503" defTabSz="910011">
              <a:buFontTx/>
              <a:buAutoNum type="arabicPeriod"/>
              <a:defRPr/>
            </a:pPr>
            <a:r>
              <a:rPr lang="nl-BE" b="1" dirty="0"/>
              <a:t>wat wil</a:t>
            </a:r>
            <a:r>
              <a:rPr lang="nl-BE" b="1" baseline="0" dirty="0"/>
              <a:t> je te weten komen</a:t>
            </a:r>
            <a:r>
              <a:rPr lang="nl-BE" baseline="0" dirty="0"/>
              <a:t>: eerst </a:t>
            </a:r>
            <a:r>
              <a:rPr lang="nl-BE" b="1" dirty="0"/>
              <a:t>Focus</a:t>
            </a:r>
            <a:r>
              <a:rPr lang="nl-BE" dirty="0"/>
              <a:t>: op welke elementen uit je veranderingstheorie (of praktijk) ga je focussen tijdens deze zelfevaluatie </a:t>
            </a:r>
            <a:r>
              <a:rPr lang="nl-BE" b="1" dirty="0"/>
              <a:t>en dan evaluatievraag formuleren</a:t>
            </a:r>
            <a:r>
              <a:rPr lang="nl-BE" dirty="0"/>
              <a:t> (= de vraag of enkele vragen waarop je evaluatie een antwoord moet bieden). Want wat je gaat meten en hoe je dat gaat meten, hangt af van wat je wilt weten.</a:t>
            </a:r>
          </a:p>
          <a:p>
            <a:pPr defTabSz="910011">
              <a:defRPr/>
            </a:pPr>
            <a:endParaRPr lang="nl-BE" dirty="0"/>
          </a:p>
          <a:p>
            <a:pPr defTabSz="910011">
              <a:defRPr/>
            </a:pPr>
            <a:r>
              <a:rPr lang="nl-BE" dirty="0" smtClean="0"/>
              <a:t>In de leidraad staan voorbeelden van evaluatievragen, maar </a:t>
            </a:r>
            <a:r>
              <a:rPr lang="nl-BE" dirty="0"/>
              <a:t>kort door de bocht kun je stellen dat er </a:t>
            </a:r>
            <a:r>
              <a:rPr lang="nl-BE" b="1" dirty="0"/>
              <a:t>twee soorten evaluatievragen </a:t>
            </a:r>
            <a:r>
              <a:rPr lang="nl-BE" dirty="0"/>
              <a:t>zijn:</a:t>
            </a:r>
          </a:p>
          <a:p>
            <a:pPr marL="170627" indent="-170627" defTabSz="910011">
              <a:buFont typeface="Arial" panose="020B0604020202020204" pitchFamily="34" charset="0"/>
              <a:buChar char="•"/>
              <a:defRPr/>
            </a:pPr>
            <a:r>
              <a:rPr lang="nl-BE" dirty="0"/>
              <a:t>Evaluatievragen waarmee je nagaat of jullie veranderingstheorie (of toch stukken daaruit) volledig en correct is. Bv. leidt die interventie inderdaad tot dat effect of klopt het verband tussen die effecten?</a:t>
            </a:r>
          </a:p>
          <a:p>
            <a:pPr marL="170627" indent="-170627" defTabSz="910011">
              <a:buFont typeface="Arial" panose="020B0604020202020204" pitchFamily="34" charset="0"/>
              <a:buChar char="•"/>
              <a:defRPr/>
            </a:pPr>
            <a:r>
              <a:rPr lang="nl-BE" dirty="0"/>
              <a:t>Evaluatievragen die gaan over de implementatie of uitvoering: doen wij het goed en hoe kan het beter?</a:t>
            </a:r>
          </a:p>
          <a:p>
            <a:endParaRPr lang="nl-BE" dirty="0"/>
          </a:p>
          <a:p>
            <a:r>
              <a:rPr lang="nl-BE" dirty="0"/>
              <a:t>2. welke </a:t>
            </a:r>
            <a:r>
              <a:rPr lang="nl-BE" b="1" dirty="0"/>
              <a:t>deelvragen</a:t>
            </a:r>
            <a:r>
              <a:rPr lang="nl-BE" dirty="0"/>
              <a:t> schuilen er achter je evaluatievraag? </a:t>
            </a:r>
            <a:r>
              <a:rPr lang="nl-BE" b="1" dirty="0"/>
              <a:t>welk soort informatie heb je nodig om je evaluatievraag te beantwoorden</a:t>
            </a:r>
            <a:r>
              <a:rPr lang="nl-BE" dirty="0"/>
              <a:t>?</a:t>
            </a:r>
          </a:p>
          <a:p>
            <a:endParaRPr lang="nl-BE" dirty="0"/>
          </a:p>
          <a:p>
            <a:r>
              <a:rPr lang="nl-BE" dirty="0"/>
              <a:t>3. </a:t>
            </a:r>
            <a:r>
              <a:rPr lang="nl-BE" b="1" dirty="0"/>
              <a:t>vertalen naar concrete aspecten waarover je info kunt verzamelen </a:t>
            </a:r>
            <a:r>
              <a:rPr lang="nl-BE" dirty="0"/>
              <a:t>door te observeren, te meten, te interviewen enzovoort.</a:t>
            </a:r>
          </a:p>
          <a:p>
            <a:r>
              <a:rPr lang="nl-BE" b="1" dirty="0"/>
              <a:t>Indicatoren</a:t>
            </a:r>
            <a:r>
              <a:rPr lang="nl-BE" dirty="0"/>
              <a:t> zijn aanwijzingen of indicaties waarmee je abstracte elementen die je niet rechtstreeks kunt meten of beoordelen, toch kunt evalueren, inschatten of meten.</a:t>
            </a:r>
          </a:p>
          <a:p>
            <a:r>
              <a:rPr lang="nl-BE" dirty="0"/>
              <a:t>Sommige indicatoren kun je kwantitatief meten en in cijfers uitdrukken. Andere beoordeel je op een kwalitatieve manier.</a:t>
            </a:r>
          </a:p>
          <a:p>
            <a:endParaRPr lang="nl-BE" dirty="0"/>
          </a:p>
          <a:p>
            <a:r>
              <a:rPr lang="nl-BE" dirty="0"/>
              <a:t>4. voor elke </a:t>
            </a:r>
            <a:r>
              <a:rPr lang="nl-BE" b="1" dirty="0"/>
              <a:t>indicator</a:t>
            </a:r>
            <a:r>
              <a:rPr lang="nl-BE" dirty="0"/>
              <a:t> (of voor het ermee verbonden gewenste effect) enkele vragen beantwoorden waardoor ze een </a:t>
            </a:r>
            <a:r>
              <a:rPr lang="nl-BE" b="1" dirty="0"/>
              <a:t>concrete invulling </a:t>
            </a:r>
            <a:r>
              <a:rPr lang="nl-BE" dirty="0"/>
              <a:t>krijgen en iedereen weet wat je er juist mee bedoelt en hoe je de indicator juist gaat </a:t>
            </a:r>
            <a:r>
              <a:rPr lang="nl-BE" dirty="0" smtClean="0"/>
              <a:t>meten</a:t>
            </a:r>
            <a:endParaRPr lang="nl-BE" dirty="0"/>
          </a:p>
        </p:txBody>
      </p:sp>
      <p:sp>
        <p:nvSpPr>
          <p:cNvPr id="4" name="Slide Number Placeholder 3"/>
          <p:cNvSpPr>
            <a:spLocks noGrp="1"/>
          </p:cNvSpPr>
          <p:nvPr>
            <p:ph type="sldNum" sz="quarter" idx="5"/>
          </p:nvPr>
        </p:nvSpPr>
        <p:spPr/>
        <p:txBody>
          <a:bodyPr/>
          <a:lstStyle/>
          <a:p>
            <a:fld id="{E4674A3E-42E8-4F70-AADB-2053B21790E6}" type="slidenum">
              <a:rPr lang="aa-ET" smtClean="0"/>
              <a:t>7</a:t>
            </a:fld>
            <a:endParaRPr lang="aa-ET"/>
          </a:p>
        </p:txBody>
      </p:sp>
    </p:spTree>
    <p:extLst>
      <p:ext uri="{BB962C8B-B14F-4D97-AF65-F5344CB8AC3E}">
        <p14:creationId xmlns:p14="http://schemas.microsoft.com/office/powerpoint/2010/main" val="409299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r>
              <a:rPr lang="nl-NL" dirty="0"/>
              <a:t>De </a:t>
            </a:r>
            <a:r>
              <a:rPr lang="nl-NL" b="1" dirty="0"/>
              <a:t>term ‘tool’ </a:t>
            </a:r>
            <a:r>
              <a:rPr lang="nl-NL" dirty="0"/>
              <a:t>(de Engelse term voor een werktuig of een stuk gereedschap) gebruiken we als verzamelterm voor alle instrumenten, methoden en technieken die je kunt gebruiken om informatie of data in te zamelen.</a:t>
            </a:r>
            <a:endParaRPr lang="nl-BE" dirty="0"/>
          </a:p>
          <a:p>
            <a:r>
              <a:rPr lang="nl-NL" dirty="0"/>
              <a:t>De juiste tools kiezen om informatie te verzamelen over je indicatoren en een antwoord te vinden op je evaluatievragen, hoe begin je daaraan? </a:t>
            </a:r>
          </a:p>
          <a:p>
            <a:endParaRPr lang="nl-NL" dirty="0"/>
          </a:p>
          <a:p>
            <a:r>
              <a:rPr lang="nl-NL" b="1" dirty="0"/>
              <a:t>Verzamel niet zomaar informatie</a:t>
            </a:r>
            <a:r>
              <a:rPr lang="nl-NL" dirty="0"/>
              <a:t>. Denk goed na over </a:t>
            </a:r>
            <a:r>
              <a:rPr lang="nl-NL" b="1" dirty="0"/>
              <a:t>welke data </a:t>
            </a:r>
            <a:r>
              <a:rPr lang="nl-NL" dirty="0"/>
              <a:t>je </a:t>
            </a:r>
            <a:r>
              <a:rPr lang="nl-NL" b="1" dirty="0"/>
              <a:t>nodig</a:t>
            </a:r>
            <a:r>
              <a:rPr lang="nl-NL" dirty="0"/>
              <a:t> hebt, bij wie je die informatie kunt vinden enzovoort. Combineer best kwantitatieve (cijfers) info met kwalitatieve (bv. getuigenissen, antwoorden uit diepte-interviews)</a:t>
            </a:r>
          </a:p>
          <a:p>
            <a:r>
              <a:rPr lang="nl-NL" b="1" dirty="0"/>
              <a:t>Vervolgens: de methode vinden die geschikt en haalbaar is </a:t>
            </a:r>
            <a:r>
              <a:rPr lang="nl-NL" dirty="0"/>
              <a:t>– bijvoorbeeld mensen interviewen, bevragen, observeren, of documenten analyseren enzovoort</a:t>
            </a:r>
          </a:p>
          <a:p>
            <a:r>
              <a:rPr lang="nl-NL" dirty="0"/>
              <a:t>Stel dat het observeren van kinderen het best past als methode: dan moet je nog een </a:t>
            </a:r>
            <a:r>
              <a:rPr lang="nl-NL" b="1" dirty="0"/>
              <a:t>tool vinden </a:t>
            </a:r>
            <a:r>
              <a:rPr lang="nl-NL" dirty="0"/>
              <a:t>die je zegt wat je gaat observeren </a:t>
            </a:r>
            <a:r>
              <a:rPr lang="nl-NL" dirty="0" err="1"/>
              <a:t>enzo</a:t>
            </a:r>
            <a:r>
              <a:rPr lang="nl-NL" dirty="0"/>
              <a:t>: is er een kant-en-klaar instrument (bv. Memo Q) of moet je er zelf nog een ontwerpen?</a:t>
            </a:r>
          </a:p>
          <a:p>
            <a:r>
              <a:rPr lang="nl-NL" dirty="0"/>
              <a:t>Gebruik zoveel mogelijk wat al bestaat of wat je zelf al gebruikt en misschien alleen maar een beetje moet aanpassen. Bijvoorbeeld je hebt om de zoveel tijd een gesprek met ouders, dan kun je daar telkens een specifieke vraag stellen om iets over een indicator te weten te komen. En misschien ga je dat dan iets systematischer doen dan tevoren en afspreken hoe je de antwoorden bewaart en verwerkt enzovoort, maar het gaat je niet echt meer tijd kosten. Je gaat het gewoon gerichter en systematischer doen. Dat gaat natuurlijk niet altijd, maar ik wil tonen dat het niet altijd extra werk zal zijn.</a:t>
            </a:r>
          </a:p>
          <a:p>
            <a:endParaRPr lang="nl-NL" dirty="0"/>
          </a:p>
          <a:p>
            <a:r>
              <a:rPr lang="nl-NL" b="1" dirty="0"/>
              <a:t>Mijn tools gebruiken: gaat bv. over </a:t>
            </a:r>
            <a:r>
              <a:rPr lang="nl-NL" dirty="0"/>
              <a:t>dingen die je moet doen om de kwaliteit van je data te garanderen, bv. je instrument op voorhand testen of duidelijke instructies geven aan degenen die de meting of observatie daadwerkelijk zullen doen</a:t>
            </a:r>
            <a:endParaRPr lang="aa-ET" dirty="0"/>
          </a:p>
        </p:txBody>
      </p:sp>
      <p:sp>
        <p:nvSpPr>
          <p:cNvPr id="4" name="Slide Number Placeholder 3"/>
          <p:cNvSpPr>
            <a:spLocks noGrp="1"/>
          </p:cNvSpPr>
          <p:nvPr>
            <p:ph type="sldNum" sz="quarter" idx="5"/>
          </p:nvPr>
        </p:nvSpPr>
        <p:spPr/>
        <p:txBody>
          <a:bodyPr/>
          <a:lstStyle/>
          <a:p>
            <a:fld id="{E4674A3E-42E8-4F70-AADB-2053B21790E6}" type="slidenum">
              <a:rPr lang="aa-ET" smtClean="0"/>
              <a:t>8</a:t>
            </a:fld>
            <a:endParaRPr lang="aa-ET"/>
          </a:p>
        </p:txBody>
      </p:sp>
    </p:spTree>
    <p:extLst>
      <p:ext uri="{BB962C8B-B14F-4D97-AF65-F5344CB8AC3E}">
        <p14:creationId xmlns:p14="http://schemas.microsoft.com/office/powerpoint/2010/main" val="219386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577850"/>
            <a:ext cx="5956300" cy="3351213"/>
          </a:xfrm>
        </p:spPr>
      </p:sp>
      <p:sp>
        <p:nvSpPr>
          <p:cNvPr id="3" name="Notes Placeholder 2"/>
          <p:cNvSpPr>
            <a:spLocks noGrp="1"/>
          </p:cNvSpPr>
          <p:nvPr>
            <p:ph type="body" idx="1"/>
          </p:nvPr>
        </p:nvSpPr>
        <p:spPr/>
        <p:txBody>
          <a:bodyPr/>
          <a:lstStyle/>
          <a:p>
            <a:pPr defTabSz="477749">
              <a:defRPr/>
            </a:pPr>
            <a:r>
              <a:rPr lang="nl-NL" b="1" dirty="0" smtClean="0"/>
              <a:t>Stap </a:t>
            </a:r>
            <a:r>
              <a:rPr lang="nl-NL" b="1" dirty="0"/>
              <a:t>4 – het inbedden </a:t>
            </a:r>
            <a:r>
              <a:rPr lang="nl-NL" dirty="0"/>
              <a:t>van zelfevaluatie in je organisatie is heel belangrijk. We hebben die in stap 4 gezet omdat het op dat moment concreet wordt, </a:t>
            </a:r>
            <a:r>
              <a:rPr lang="nl-NL" b="1" dirty="0"/>
              <a:t>maar</a:t>
            </a:r>
            <a:r>
              <a:rPr lang="nl-NL" dirty="0"/>
              <a:t> inbedden heeft twee pijlers die eigenlijk </a:t>
            </a:r>
            <a:r>
              <a:rPr lang="nl-NL" b="1" dirty="0"/>
              <a:t>doorheen de hele cyclus belangrijk </a:t>
            </a:r>
            <a:r>
              <a:rPr lang="nl-NL" dirty="0"/>
              <a:t>zijn.</a:t>
            </a:r>
          </a:p>
          <a:p>
            <a:pPr defTabSz="477749">
              <a:defRPr/>
            </a:pPr>
            <a:endParaRPr lang="nl-NL" dirty="0"/>
          </a:p>
          <a:p>
            <a:pPr defTabSz="477749">
              <a:defRPr/>
            </a:pPr>
            <a:r>
              <a:rPr lang="nl-NL" dirty="0"/>
              <a:t>Het inbedden van (zelf)evaluatie in je organisatie betekent dat je </a:t>
            </a:r>
            <a:r>
              <a:rPr lang="nl-NL" b="1" dirty="0"/>
              <a:t>impact centraal stelt in alles wat jullie doen</a:t>
            </a:r>
            <a:r>
              <a:rPr lang="nl-NL" dirty="0"/>
              <a:t>. Heel je organisatie begrijpt dan wat het belang en het doel is van de evaluatie en is doordrongen van impactgericht werken. Iedere medewerker weet wat zijn taak in de goed geplande evaluatiecyclus is. </a:t>
            </a:r>
            <a:r>
              <a:rPr lang="nl-NL" b="1" dirty="0"/>
              <a:t>En</a:t>
            </a:r>
            <a:r>
              <a:rPr lang="nl-NL" dirty="0"/>
              <a:t> de </a:t>
            </a:r>
            <a:r>
              <a:rPr lang="nl-NL" b="1" dirty="0"/>
              <a:t>klemtoon</a:t>
            </a:r>
            <a:r>
              <a:rPr lang="nl-NL" dirty="0"/>
              <a:t> ligt </a:t>
            </a:r>
            <a:r>
              <a:rPr lang="nl-NL" b="1" dirty="0"/>
              <a:t>op leren en </a:t>
            </a:r>
            <a:r>
              <a:rPr lang="nl-NL" dirty="0"/>
              <a:t>op het </a:t>
            </a:r>
            <a:r>
              <a:rPr lang="nl-NL" b="1" dirty="0"/>
              <a:t>verbeteren van de dienstverlening</a:t>
            </a:r>
            <a:r>
              <a:rPr lang="nl-NL" dirty="0"/>
              <a:t>.</a:t>
            </a:r>
            <a:endParaRPr lang="aa-ET" dirty="0"/>
          </a:p>
          <a:p>
            <a:r>
              <a:rPr lang="nl-NL" dirty="0"/>
              <a:t>We onderscheiden </a:t>
            </a:r>
            <a:r>
              <a:rPr lang="nl-NL" b="1" dirty="0"/>
              <a:t>twee belangrijke aspecten</a:t>
            </a:r>
            <a:r>
              <a:rPr lang="nl-NL" dirty="0"/>
              <a:t> als we het over inbedding hebben: </a:t>
            </a:r>
            <a:r>
              <a:rPr lang="nl-NL" b="1" dirty="0"/>
              <a:t>betrokkenheid en planning</a:t>
            </a:r>
            <a:r>
              <a:rPr lang="nl-NL" dirty="0"/>
              <a:t>. Met ‘betrokkenheid’ bedoelen we dat er een evaluatiecultuur leeft in je organisatie, dat het evaluatieproces gedragen is en verweven met de dagelijkse praktijk. ‘Planning’ zorgt ervoor dat het duidelijk is wie welke rol opneemt, wanneer en hoe dikwijls je gaat meten, hoe de data bewaard worden, waar je moet opletten bij de uitvoering enzovoort. Het is juist op die twee punten dat zelfevaluatie vaak fout loopt: als de evaluatie te weinig draagvlak heeft binnen de organisatie en als de evaluatie niet voldoende gepland en vooraf uitgewerkt is. </a:t>
            </a:r>
          </a:p>
          <a:p>
            <a:r>
              <a:rPr lang="nl-NL" dirty="0"/>
              <a:t>In de publicatie </a:t>
            </a:r>
            <a:r>
              <a:rPr lang="nl-NL" dirty="0" smtClean="0"/>
              <a:t>over het stappenplan geven </a:t>
            </a:r>
            <a:r>
              <a:rPr lang="nl-NL" dirty="0"/>
              <a:t>we </a:t>
            </a:r>
            <a:r>
              <a:rPr lang="nl-NL" b="1" dirty="0"/>
              <a:t>tips</a:t>
            </a:r>
            <a:r>
              <a:rPr lang="nl-NL" dirty="0"/>
              <a:t> om d</a:t>
            </a:r>
            <a:r>
              <a:rPr lang="nl-BE" dirty="0"/>
              <a:t>e </a:t>
            </a:r>
            <a:r>
              <a:rPr lang="nl-BE" b="1" dirty="0"/>
              <a:t>betrokkenheid</a:t>
            </a:r>
            <a:r>
              <a:rPr lang="nl-BE" dirty="0"/>
              <a:t> bij de zelfevaluatie in je organisatie te vergroten, bijvoorbeeld:</a:t>
            </a:r>
          </a:p>
          <a:p>
            <a:r>
              <a:rPr lang="nl-BE" b="1" dirty="0"/>
              <a:t>Betrek je hele team</a:t>
            </a:r>
            <a:r>
              <a:rPr lang="nl-BE" dirty="0"/>
              <a:t> van bij de start</a:t>
            </a:r>
          </a:p>
          <a:p>
            <a:r>
              <a:rPr lang="nl-BE" dirty="0"/>
              <a:t>Zorg dat je </a:t>
            </a:r>
            <a:r>
              <a:rPr lang="nl-BE" b="1" dirty="0"/>
              <a:t>medewerkers weten en kunnen wat van hen wordt verwacht</a:t>
            </a:r>
          </a:p>
          <a:p>
            <a:pPr lvl="0"/>
            <a:r>
              <a:rPr lang="nl-BE" b="1" dirty="0"/>
              <a:t>Wees realistisch</a:t>
            </a:r>
            <a:r>
              <a:rPr lang="nl-BE" dirty="0"/>
              <a:t>. Maak geen te ambitieuze evaluatieplannen. Houd rekening met de grenzen van je team en je organisatie</a:t>
            </a:r>
          </a:p>
          <a:p>
            <a:pPr lvl="0"/>
            <a:r>
              <a:rPr lang="nl-BE" b="1" dirty="0"/>
              <a:t>Houd je doelen voor ogen</a:t>
            </a:r>
            <a:r>
              <a:rPr lang="nl-BE" dirty="0"/>
              <a:t>. Herinner die regelmatig en laat iedereen mee denken hoe je de doelen beter kunt bereiken</a:t>
            </a:r>
          </a:p>
          <a:p>
            <a:pPr lvl="0"/>
            <a:endParaRPr lang="nl-BE" dirty="0"/>
          </a:p>
          <a:p>
            <a:pPr lvl="0"/>
            <a:r>
              <a:rPr lang="nl-BE" dirty="0"/>
              <a:t>Wat het </a:t>
            </a:r>
            <a:r>
              <a:rPr lang="nl-BE" b="1" dirty="0"/>
              <a:t>plannen</a:t>
            </a:r>
            <a:r>
              <a:rPr lang="nl-BE" dirty="0"/>
              <a:t> betreft, hebben we het in de publicatie over het stappenplan over een evaluatieblauwdruk (zie volgende slide).</a:t>
            </a:r>
          </a:p>
        </p:txBody>
      </p:sp>
      <p:sp>
        <p:nvSpPr>
          <p:cNvPr id="4" name="Slide Number Placeholder 3"/>
          <p:cNvSpPr>
            <a:spLocks noGrp="1"/>
          </p:cNvSpPr>
          <p:nvPr>
            <p:ph type="sldNum" sz="quarter" idx="5"/>
          </p:nvPr>
        </p:nvSpPr>
        <p:spPr/>
        <p:txBody>
          <a:bodyPr/>
          <a:lstStyle/>
          <a:p>
            <a:fld id="{E4674A3E-42E8-4F70-AADB-2053B21790E6}" type="slidenum">
              <a:rPr lang="aa-ET" smtClean="0"/>
              <a:t>9</a:t>
            </a:fld>
            <a:endParaRPr lang="aa-ET"/>
          </a:p>
        </p:txBody>
      </p:sp>
    </p:spTree>
    <p:extLst>
      <p:ext uri="{BB962C8B-B14F-4D97-AF65-F5344CB8AC3E}">
        <p14:creationId xmlns:p14="http://schemas.microsoft.com/office/powerpoint/2010/main" val="98983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9D4E7B05-0132-4215-B57C-1723844103F2}" type="datetimeFigureOut">
              <a:rPr lang="nl-BE" smtClean="0"/>
              <a:t>29/05/2020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123834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9D4E7B05-0132-4215-B57C-1723844103F2}" type="datetimeFigureOut">
              <a:rPr lang="nl-BE" smtClean="0"/>
              <a:t>29/05/2020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259126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9D4E7B05-0132-4215-B57C-1723844103F2}" type="datetimeFigureOut">
              <a:rPr lang="nl-BE" smtClean="0"/>
              <a:t>29/05/2020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101954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9D4E7B05-0132-4215-B57C-1723844103F2}" type="datetimeFigureOut">
              <a:rPr lang="nl-BE" smtClean="0"/>
              <a:t>29/05/2020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205227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E7B05-0132-4215-B57C-1723844103F2}" type="datetimeFigureOut">
              <a:rPr lang="nl-BE" smtClean="0"/>
              <a:t>29/05/2020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105469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9D4E7B05-0132-4215-B57C-1723844103F2}" type="datetimeFigureOut">
              <a:rPr lang="nl-BE" smtClean="0"/>
              <a:t>29/05/2020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270028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9D4E7B05-0132-4215-B57C-1723844103F2}" type="datetimeFigureOut">
              <a:rPr lang="nl-BE" smtClean="0"/>
              <a:t>29/05/2020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206045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9D4E7B05-0132-4215-B57C-1723844103F2}" type="datetimeFigureOut">
              <a:rPr lang="nl-BE" smtClean="0"/>
              <a:t>29/05/2020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365692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6065" y="6356348"/>
            <a:ext cx="4114800" cy="365125"/>
          </a:xfrm>
        </p:spPr>
        <p:txBody>
          <a:bodyPr/>
          <a:lstStyle>
            <a:lvl1pPr algn="l">
              <a:defRPr i="1">
                <a:solidFill>
                  <a:schemeClr val="tx1">
                    <a:lumMod val="50000"/>
                    <a:lumOff val="50000"/>
                  </a:schemeClr>
                </a:solidFill>
              </a:defRPr>
            </a:lvl1pPr>
          </a:lstStyle>
          <a:p>
            <a:r>
              <a:rPr lang="nl-BE" dirty="0" smtClean="0"/>
              <a:t>Versie mei 2020</a:t>
            </a:r>
            <a:endParaRPr lang="nl-BE" dirty="0"/>
          </a:p>
        </p:txBody>
      </p:sp>
      <p:sp>
        <p:nvSpPr>
          <p:cNvPr id="4" name="Slide Number Placeholder 3"/>
          <p:cNvSpPr>
            <a:spLocks noGrp="1"/>
          </p:cNvSpPr>
          <p:nvPr>
            <p:ph type="sldNum" sz="quarter" idx="12"/>
          </p:nvPr>
        </p:nvSpPr>
        <p:spPr>
          <a:xfrm>
            <a:off x="9144856" y="6356349"/>
            <a:ext cx="2743200" cy="365125"/>
          </a:xfrm>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87255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E7B05-0132-4215-B57C-1723844103F2}" type="datetimeFigureOut">
              <a:rPr lang="nl-BE" smtClean="0"/>
              <a:t>29/05/2020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347851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E7B05-0132-4215-B57C-1723844103F2}" type="datetimeFigureOut">
              <a:rPr lang="nl-BE" smtClean="0"/>
              <a:t>29/05/2020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E2EE3BB-8C62-407F-93EF-E7B81CE9596A}" type="slidenum">
              <a:rPr lang="nl-BE" smtClean="0"/>
              <a:t>‹#›</a:t>
            </a:fld>
            <a:endParaRPr lang="nl-BE"/>
          </a:p>
        </p:txBody>
      </p:sp>
    </p:spTree>
    <p:extLst>
      <p:ext uri="{BB962C8B-B14F-4D97-AF65-F5344CB8AC3E}">
        <p14:creationId xmlns:p14="http://schemas.microsoft.com/office/powerpoint/2010/main" val="42939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E7B05-0132-4215-B57C-1723844103F2}" type="datetimeFigureOut">
              <a:rPr lang="nl-BE" smtClean="0"/>
              <a:t>29/05/2020</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EE3BB-8C62-407F-93EF-E7B81CE9596A}" type="slidenum">
              <a:rPr lang="nl-BE" smtClean="0"/>
              <a:t>‹#›</a:t>
            </a:fld>
            <a:endParaRPr lang="nl-BE"/>
          </a:p>
        </p:txBody>
      </p:sp>
    </p:spTree>
    <p:extLst>
      <p:ext uri="{BB962C8B-B14F-4D97-AF65-F5344CB8AC3E}">
        <p14:creationId xmlns:p14="http://schemas.microsoft.com/office/powerpoint/2010/main" val="277601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expoo.be/samen-evalueren-voor-meer-impact-in-de-strijd-tegen-kinderarmoede" TargetMode="External"/><Relationship Id="rId4" Type="http://schemas.openxmlformats.org/officeDocument/2006/relationships/hyperlink" Target="https://www.kbs-frb.be/nl/~/media/Files/Bib/Publications/PUB_3563_ZelfevaluatieKleineKinderenGroteKansen_2018.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8" y="1491918"/>
            <a:ext cx="8236527" cy="2387600"/>
          </a:xfrm>
        </p:spPr>
        <p:txBody>
          <a:bodyPr/>
          <a:lstStyle/>
          <a:p>
            <a:pPr>
              <a:lnSpc>
                <a:spcPct val="100000"/>
              </a:lnSpc>
            </a:pPr>
            <a:r>
              <a:rPr lang="nl-BE" dirty="0" smtClean="0"/>
              <a:t>Stappenplan voor zelfevaluatie</a:t>
            </a:r>
            <a:endParaRPr lang="nl-BE" dirty="0"/>
          </a:p>
        </p:txBody>
      </p:sp>
      <p:pic>
        <p:nvPicPr>
          <p:cNvPr id="4" name="Picture 3">
            <a:extLst>
              <a:ext uri="{FF2B5EF4-FFF2-40B4-BE49-F238E27FC236}">
                <a16:creationId xmlns="" xmlns:a16="http://schemas.microsoft.com/office/drawing/2014/main" id="{282D206C-9DB3-490B-B2A4-CC77FF78F7DA}"/>
              </a:ext>
            </a:extLst>
          </p:cNvPr>
          <p:cNvPicPr>
            <a:picLocks noChangeAspect="1"/>
          </p:cNvPicPr>
          <p:nvPr/>
        </p:nvPicPr>
        <p:blipFill rotWithShape="1">
          <a:blip r:embed="rId3"/>
          <a:srcRect r="2794"/>
          <a:stretch/>
        </p:blipFill>
        <p:spPr>
          <a:xfrm>
            <a:off x="8702506" y="1195492"/>
            <a:ext cx="3060000" cy="4366788"/>
          </a:xfrm>
          <a:prstGeom prst="rect">
            <a:avLst/>
          </a:prstGeom>
        </p:spPr>
      </p:pic>
      <p:sp>
        <p:nvSpPr>
          <p:cNvPr id="5" name="TextBox 4"/>
          <p:cNvSpPr txBox="1"/>
          <p:nvPr/>
        </p:nvSpPr>
        <p:spPr>
          <a:xfrm>
            <a:off x="322117" y="6118544"/>
            <a:ext cx="12001501" cy="584775"/>
          </a:xfrm>
          <a:prstGeom prst="rect">
            <a:avLst/>
          </a:prstGeom>
          <a:noFill/>
        </p:spPr>
        <p:txBody>
          <a:bodyPr wrap="square" rtlCol="0">
            <a:spAutoFit/>
          </a:bodyPr>
          <a:lstStyle/>
          <a:p>
            <a:r>
              <a:rPr lang="nl-BE" sz="1600" dirty="0"/>
              <a:t>Zie </a:t>
            </a:r>
            <a:r>
              <a:rPr lang="nl-BE" sz="1600" dirty="0">
                <a:hlinkClick r:id="rId4"/>
              </a:rPr>
              <a:t>https://www.kbs-frb.be/nl/~/</a:t>
            </a:r>
            <a:r>
              <a:rPr lang="nl-BE" sz="1600" dirty="0" smtClean="0">
                <a:hlinkClick r:id="rId4"/>
              </a:rPr>
              <a:t>media/Files/Bib/Publications/PUB_3563_ZelfevaluatieKleineKinderenGroteKansen_2018.pdf</a:t>
            </a:r>
            <a:r>
              <a:rPr lang="nl-BE" sz="1600" dirty="0" smtClean="0"/>
              <a:t> Of</a:t>
            </a:r>
            <a:endParaRPr lang="nl-BE" sz="1600" dirty="0"/>
          </a:p>
          <a:p>
            <a:r>
              <a:rPr lang="en-GB" sz="1600" dirty="0" smtClean="0">
                <a:hlinkClick r:id="rId5"/>
              </a:rPr>
              <a:t>https</a:t>
            </a:r>
            <a:r>
              <a:rPr lang="en-GB" sz="1600" dirty="0">
                <a:hlinkClick r:id="rId5"/>
              </a:rPr>
              <a:t>://</a:t>
            </a:r>
            <a:r>
              <a:rPr lang="en-GB" sz="1600" dirty="0" smtClean="0">
                <a:hlinkClick r:id="rId5"/>
              </a:rPr>
              <a:t>www.expoo.be/samen-evalueren-voor-meer-impact-in-de-strijd-tegen-kinderarmoede</a:t>
            </a:r>
            <a:endParaRPr lang="en-GB" sz="1600" dirty="0"/>
          </a:p>
        </p:txBody>
      </p:sp>
    </p:spTree>
    <p:extLst>
      <p:ext uri="{BB962C8B-B14F-4D97-AF65-F5344CB8AC3E}">
        <p14:creationId xmlns:p14="http://schemas.microsoft.com/office/powerpoint/2010/main" val="135594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4 - Evaluatieblauwdruk</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10</a:t>
            </a:fld>
            <a:endParaRPr lang="aa-ET" dirty="0"/>
          </a:p>
        </p:txBody>
      </p:sp>
      <p:sp>
        <p:nvSpPr>
          <p:cNvPr id="2" name="TextBox 1"/>
          <p:cNvSpPr txBox="1"/>
          <p:nvPr/>
        </p:nvSpPr>
        <p:spPr>
          <a:xfrm>
            <a:off x="900000" y="1513670"/>
            <a:ext cx="10747860" cy="5347618"/>
          </a:xfrm>
          <a:prstGeom prst="rect">
            <a:avLst/>
          </a:prstGeom>
          <a:noFill/>
        </p:spPr>
        <p:txBody>
          <a:bodyPr wrap="square" rtlCol="0">
            <a:spAutoFit/>
          </a:bodyPr>
          <a:lstStyle/>
          <a:p>
            <a:pPr lvl="0">
              <a:spcAft>
                <a:spcPts val="300"/>
              </a:spcAft>
            </a:pPr>
            <a:r>
              <a:rPr lang="nl-BE" sz="2400" b="1" dirty="0">
                <a:solidFill>
                  <a:srgbClr val="2A4B86"/>
                </a:solidFill>
              </a:rPr>
              <a:t>Focus</a:t>
            </a:r>
            <a:r>
              <a:rPr lang="nl-BE" dirty="0">
                <a:solidFill>
                  <a:srgbClr val="2A4B86"/>
                </a:solidFill>
              </a:rPr>
              <a:t> van de evaluatie? Op welk element van je veranderingstheorie focus je? (zie stap 1)</a:t>
            </a:r>
          </a:p>
          <a:p>
            <a:pPr lvl="0">
              <a:spcAft>
                <a:spcPts val="300"/>
              </a:spcAft>
            </a:pPr>
            <a:r>
              <a:rPr lang="nl-BE" sz="2400" b="1" dirty="0">
                <a:solidFill>
                  <a:srgbClr val="2A4B86"/>
                </a:solidFill>
              </a:rPr>
              <a:t>Evaluatievraag</a:t>
            </a:r>
            <a:r>
              <a:rPr lang="nl-BE" b="1" dirty="0">
                <a:solidFill>
                  <a:srgbClr val="2A4B86"/>
                </a:solidFill>
              </a:rPr>
              <a:t> </a:t>
            </a:r>
            <a:r>
              <a:rPr lang="nl-BE" dirty="0">
                <a:solidFill>
                  <a:srgbClr val="2A4B86"/>
                </a:solidFill>
              </a:rPr>
              <a:t> Welke evaluatievraag wil je beantwoorden? (zie stap 2)</a:t>
            </a:r>
          </a:p>
          <a:p>
            <a:pPr lvl="0">
              <a:spcAft>
                <a:spcPts val="300"/>
              </a:spcAft>
            </a:pPr>
            <a:r>
              <a:rPr lang="nl-BE" sz="2400" b="1" dirty="0">
                <a:solidFill>
                  <a:srgbClr val="2A4B86"/>
                </a:solidFill>
              </a:rPr>
              <a:t>Deelvragen</a:t>
            </a:r>
            <a:r>
              <a:rPr lang="nl-BE" b="1" dirty="0">
                <a:solidFill>
                  <a:srgbClr val="2A4B86"/>
                </a:solidFill>
              </a:rPr>
              <a:t> </a:t>
            </a:r>
            <a:r>
              <a:rPr lang="nl-BE" dirty="0">
                <a:solidFill>
                  <a:srgbClr val="2A4B86"/>
                </a:solidFill>
              </a:rPr>
              <a:t>Wat wil je meer specifiek hierover weten? Welke info heb je nodig? (zie stap 2)</a:t>
            </a:r>
          </a:p>
          <a:p>
            <a:pPr lvl="0">
              <a:spcAft>
                <a:spcPts val="300"/>
              </a:spcAft>
            </a:pPr>
            <a:r>
              <a:rPr lang="nl-BE" sz="2400" b="1" dirty="0">
                <a:solidFill>
                  <a:srgbClr val="2A4B86"/>
                </a:solidFill>
              </a:rPr>
              <a:t>Indicatoren</a:t>
            </a:r>
            <a:r>
              <a:rPr lang="nl-BE" b="1" dirty="0">
                <a:solidFill>
                  <a:srgbClr val="2A4B86"/>
                </a:solidFill>
              </a:rPr>
              <a:t> </a:t>
            </a:r>
            <a:r>
              <a:rPr lang="nl-BE" dirty="0">
                <a:solidFill>
                  <a:srgbClr val="2A4B86"/>
                </a:solidFill>
              </a:rPr>
              <a:t>Hoe kun je de gewenste info vertalen naar indicatoren? (zie stap 2)</a:t>
            </a:r>
          </a:p>
          <a:p>
            <a:pPr lvl="0">
              <a:spcAft>
                <a:spcPts val="300"/>
              </a:spcAft>
            </a:pPr>
            <a:r>
              <a:rPr lang="nl-BE" sz="2400" b="1" dirty="0">
                <a:solidFill>
                  <a:srgbClr val="2A4B86"/>
                </a:solidFill>
              </a:rPr>
              <a:t>Methode</a:t>
            </a:r>
            <a:r>
              <a:rPr lang="nl-BE" b="1" dirty="0">
                <a:solidFill>
                  <a:srgbClr val="2A4B86"/>
                </a:solidFill>
              </a:rPr>
              <a:t> </a:t>
            </a:r>
            <a:r>
              <a:rPr lang="nl-BE" dirty="0">
                <a:solidFill>
                  <a:srgbClr val="2A4B86"/>
                </a:solidFill>
              </a:rPr>
              <a:t>Welke werkwijze of techniek ga je hanteren om indicator te ‘meten’? (zie stap 3)</a:t>
            </a:r>
          </a:p>
          <a:p>
            <a:pPr lvl="0">
              <a:spcAft>
                <a:spcPts val="300"/>
              </a:spcAft>
            </a:pPr>
            <a:r>
              <a:rPr lang="nl-BE" sz="2400" b="1" dirty="0">
                <a:solidFill>
                  <a:srgbClr val="2A4B86"/>
                </a:solidFill>
              </a:rPr>
              <a:t>Tool</a:t>
            </a:r>
            <a:r>
              <a:rPr lang="nl-BE" b="1" dirty="0">
                <a:solidFill>
                  <a:srgbClr val="2A4B86"/>
                </a:solidFill>
              </a:rPr>
              <a:t> </a:t>
            </a:r>
            <a:r>
              <a:rPr lang="nl-BE" dirty="0">
                <a:solidFill>
                  <a:srgbClr val="2A4B86"/>
                </a:solidFill>
              </a:rPr>
              <a:t>Welk werkmiddel of instrument ga je hiervoor gebruiken? Is tool al beschikbaar? (zie stap 3)</a:t>
            </a:r>
          </a:p>
          <a:p>
            <a:pPr>
              <a:spcAft>
                <a:spcPts val="300"/>
              </a:spcAft>
            </a:pPr>
            <a:r>
              <a:rPr lang="nl-BE" sz="2400" b="1" dirty="0">
                <a:solidFill>
                  <a:srgbClr val="2A4B86"/>
                </a:solidFill>
              </a:rPr>
              <a:t>Dataverzameling </a:t>
            </a:r>
            <a:r>
              <a:rPr lang="nl-BE" dirty="0">
                <a:solidFill>
                  <a:srgbClr val="2A4B86"/>
                </a:solidFill>
              </a:rPr>
              <a:t>Wie zal de data verzamelen? Bij wie? En wanneer? (zie stap 3)</a:t>
            </a:r>
          </a:p>
          <a:p>
            <a:pPr lvl="0">
              <a:spcAft>
                <a:spcPts val="300"/>
              </a:spcAft>
            </a:pPr>
            <a:r>
              <a:rPr lang="nl-BE" sz="2400" b="1" dirty="0">
                <a:solidFill>
                  <a:srgbClr val="2A4B86"/>
                </a:solidFill>
              </a:rPr>
              <a:t>Opslag</a:t>
            </a:r>
            <a:r>
              <a:rPr lang="nl-BE" b="1" dirty="0">
                <a:solidFill>
                  <a:srgbClr val="2A4B86"/>
                </a:solidFill>
              </a:rPr>
              <a:t> </a:t>
            </a:r>
            <a:r>
              <a:rPr lang="nl-BE" dirty="0">
                <a:solidFill>
                  <a:srgbClr val="2A4B86"/>
                </a:solidFill>
              </a:rPr>
              <a:t>In welke vorm gaan jullie de ingezamelde data bewaren of opslaan? (zie stap 3)</a:t>
            </a:r>
          </a:p>
          <a:p>
            <a:pPr lvl="0">
              <a:spcAft>
                <a:spcPts val="300"/>
              </a:spcAft>
            </a:pPr>
            <a:r>
              <a:rPr lang="nl-BE" sz="2400" b="1" dirty="0">
                <a:solidFill>
                  <a:srgbClr val="2A4B86"/>
                </a:solidFill>
              </a:rPr>
              <a:t>Verwerking</a:t>
            </a:r>
            <a:r>
              <a:rPr lang="nl-BE" b="1" dirty="0">
                <a:solidFill>
                  <a:srgbClr val="2A4B86"/>
                </a:solidFill>
              </a:rPr>
              <a:t> </a:t>
            </a:r>
            <a:r>
              <a:rPr lang="nl-BE" dirty="0">
                <a:solidFill>
                  <a:srgbClr val="2A4B86"/>
                </a:solidFill>
              </a:rPr>
              <a:t>Moet je de ingezamelde data nog verwerken om ze te kunnen analyseren? (zie stap 5)</a:t>
            </a:r>
          </a:p>
          <a:p>
            <a:pPr lvl="0">
              <a:spcAft>
                <a:spcPts val="300"/>
              </a:spcAft>
            </a:pPr>
            <a:r>
              <a:rPr lang="nl-BE" sz="2400" b="1" dirty="0">
                <a:solidFill>
                  <a:srgbClr val="2A4B86"/>
                </a:solidFill>
              </a:rPr>
              <a:t>Analyse</a:t>
            </a:r>
            <a:r>
              <a:rPr lang="nl-BE" b="1" dirty="0">
                <a:solidFill>
                  <a:srgbClr val="2A4B86"/>
                </a:solidFill>
              </a:rPr>
              <a:t> </a:t>
            </a:r>
            <a:r>
              <a:rPr lang="nl-BE" dirty="0">
                <a:solidFill>
                  <a:srgbClr val="2A4B86"/>
                </a:solidFill>
              </a:rPr>
              <a:t>Wie zal de data analyseren? En wanneer? (zie stap 5)</a:t>
            </a:r>
          </a:p>
          <a:p>
            <a:pPr lvl="0">
              <a:spcAft>
                <a:spcPts val="300"/>
              </a:spcAft>
            </a:pPr>
            <a:r>
              <a:rPr lang="nl-BE" sz="2400" b="1" dirty="0" smtClean="0">
                <a:solidFill>
                  <a:srgbClr val="2A4B86"/>
                </a:solidFill>
              </a:rPr>
              <a:t>Verbeteracties</a:t>
            </a:r>
            <a:r>
              <a:rPr lang="nl-BE" b="1" dirty="0" smtClean="0">
                <a:solidFill>
                  <a:srgbClr val="2A4B86"/>
                </a:solidFill>
              </a:rPr>
              <a:t> </a:t>
            </a:r>
            <a:r>
              <a:rPr lang="nl-BE" dirty="0">
                <a:solidFill>
                  <a:srgbClr val="2A4B86"/>
                </a:solidFill>
              </a:rPr>
              <a:t>met wie en wanneer nadenken over </a:t>
            </a:r>
            <a:r>
              <a:rPr lang="nl-BE" dirty="0" smtClean="0">
                <a:solidFill>
                  <a:srgbClr val="2A4B86"/>
                </a:solidFill>
              </a:rPr>
              <a:t>verbeteracties</a:t>
            </a:r>
            <a:r>
              <a:rPr lang="nl-BE" dirty="0">
                <a:solidFill>
                  <a:srgbClr val="2A4B86"/>
                </a:solidFill>
              </a:rPr>
              <a:t>? (zie stap 6)</a:t>
            </a:r>
          </a:p>
          <a:p>
            <a:pPr lvl="0">
              <a:spcAft>
                <a:spcPts val="300"/>
              </a:spcAft>
            </a:pPr>
            <a:r>
              <a:rPr lang="nl-BE" sz="2400" b="1" dirty="0">
                <a:solidFill>
                  <a:srgbClr val="2A4B86"/>
                </a:solidFill>
              </a:rPr>
              <a:t>Andere opmerkingen of aandachtspunten</a:t>
            </a:r>
            <a:r>
              <a:rPr lang="nl-BE" b="1" dirty="0">
                <a:solidFill>
                  <a:srgbClr val="2A4B86"/>
                </a:solidFill>
              </a:rPr>
              <a:t> </a:t>
            </a:r>
            <a:r>
              <a:rPr lang="nl-BE" dirty="0">
                <a:solidFill>
                  <a:srgbClr val="2A4B86"/>
                </a:solidFill>
              </a:rPr>
              <a:t>Waar moet je extra aandacht aan besteden bij de uitvoering of realisatie?</a:t>
            </a:r>
          </a:p>
        </p:txBody>
      </p:sp>
    </p:spTree>
    <p:extLst>
      <p:ext uri="{BB962C8B-B14F-4D97-AF65-F5344CB8AC3E}">
        <p14:creationId xmlns:p14="http://schemas.microsoft.com/office/powerpoint/2010/main" val="177099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5 – Analyse en conclusies</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11</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767653" y="2178518"/>
            <a:ext cx="10144990" cy="3631763"/>
          </a:xfrm>
          <a:prstGeom prst="rect">
            <a:avLst/>
          </a:prstGeom>
          <a:noFill/>
        </p:spPr>
        <p:txBody>
          <a:bodyPr wrap="square" rtlCol="0">
            <a:spAutoFit/>
          </a:bodyPr>
          <a:lstStyle/>
          <a:p>
            <a:pPr marL="622800" indent="-468000">
              <a:spcBef>
                <a:spcPts val="1200"/>
              </a:spcBef>
              <a:buClr>
                <a:srgbClr val="2A4B86"/>
              </a:buClr>
              <a:buSzPct val="100000"/>
              <a:buFont typeface="Wingdings" panose="05000000000000000000" pitchFamily="2" charset="2"/>
              <a:buChar char="Ø"/>
            </a:pPr>
            <a:r>
              <a:rPr lang="nl-BE" sz="3200" dirty="0">
                <a:solidFill>
                  <a:srgbClr val="2A4B86"/>
                </a:solidFill>
              </a:rPr>
              <a:t>Gericht analyseren – leidraad = evaluatievragen</a:t>
            </a:r>
          </a:p>
          <a:p>
            <a:pPr marL="622800" indent="-468000">
              <a:spcBef>
                <a:spcPts val="1200"/>
              </a:spcBef>
              <a:buClr>
                <a:srgbClr val="2A4B86"/>
              </a:buClr>
              <a:buSzPct val="100000"/>
              <a:buFont typeface="Wingdings" panose="05000000000000000000" pitchFamily="2" charset="2"/>
              <a:buChar char="Ø"/>
            </a:pPr>
            <a:r>
              <a:rPr lang="nl-BE" sz="3200" dirty="0">
                <a:solidFill>
                  <a:srgbClr val="2A4B86"/>
                </a:solidFill>
              </a:rPr>
              <a:t>Openstaan voor onverwachte informatie</a:t>
            </a:r>
          </a:p>
          <a:p>
            <a:pPr marL="622800" indent="-468000">
              <a:spcBef>
                <a:spcPts val="1200"/>
              </a:spcBef>
              <a:buClr>
                <a:srgbClr val="2A4B86"/>
              </a:buClr>
              <a:buSzPct val="100000"/>
              <a:buFont typeface="Wingdings" panose="05000000000000000000" pitchFamily="2" charset="2"/>
              <a:buChar char="Ø"/>
            </a:pPr>
            <a:r>
              <a:rPr lang="nl-BE" sz="3200" dirty="0">
                <a:solidFill>
                  <a:srgbClr val="2A4B86"/>
                </a:solidFill>
              </a:rPr>
              <a:t>3 deelstappen</a:t>
            </a:r>
          </a:p>
          <a:p>
            <a:pPr marL="1342800" lvl="1" indent="-468000">
              <a:spcBef>
                <a:spcPts val="1200"/>
              </a:spcBef>
              <a:buClr>
                <a:srgbClr val="2A4B86"/>
              </a:buClr>
              <a:buSzPct val="100000"/>
              <a:buFont typeface="Arial" panose="020B0604020202020204" pitchFamily="34" charset="0"/>
              <a:buChar char="•"/>
            </a:pPr>
            <a:r>
              <a:rPr lang="nl-BE" sz="2800" dirty="0">
                <a:solidFill>
                  <a:srgbClr val="2A4B86"/>
                </a:solidFill>
              </a:rPr>
              <a:t>Verwerken: ruwe data </a:t>
            </a:r>
            <a:r>
              <a:rPr lang="nl-BE" sz="2800" dirty="0">
                <a:solidFill>
                  <a:srgbClr val="2A4B86"/>
                </a:solidFill>
                <a:sym typeface="Wingdings" panose="05000000000000000000" pitchFamily="2" charset="2"/>
              </a:rPr>
              <a:t> informatie </a:t>
            </a:r>
            <a:r>
              <a:rPr lang="nl-BE" sz="2400" dirty="0">
                <a:solidFill>
                  <a:srgbClr val="2A4B86"/>
                </a:solidFill>
                <a:sym typeface="Wingdings" panose="05000000000000000000" pitchFamily="2" charset="2"/>
              </a:rPr>
              <a:t>(bruikbaar, geordend)</a:t>
            </a:r>
          </a:p>
          <a:p>
            <a:pPr marL="1342800" lvl="1" indent="-468000">
              <a:spcBef>
                <a:spcPts val="1200"/>
              </a:spcBef>
              <a:buClr>
                <a:srgbClr val="2A4B86"/>
              </a:buClr>
              <a:buSzPct val="100000"/>
              <a:buFont typeface="Arial" panose="020B0604020202020204" pitchFamily="34" charset="0"/>
              <a:buChar char="•"/>
            </a:pPr>
            <a:r>
              <a:rPr lang="nl-BE" sz="2800" dirty="0">
                <a:solidFill>
                  <a:srgbClr val="2A4B86"/>
                </a:solidFill>
                <a:sym typeface="Wingdings" panose="05000000000000000000" pitchFamily="2" charset="2"/>
              </a:rPr>
              <a:t>Verklaren: informatie  kennis</a:t>
            </a:r>
          </a:p>
          <a:p>
            <a:pPr marL="1342800" lvl="1" indent="-468000">
              <a:spcBef>
                <a:spcPts val="1200"/>
              </a:spcBef>
              <a:buClr>
                <a:srgbClr val="2A4B86"/>
              </a:buClr>
              <a:buSzPct val="100000"/>
              <a:buFont typeface="Arial" panose="020B0604020202020204" pitchFamily="34" charset="0"/>
              <a:buChar char="•"/>
            </a:pPr>
            <a:r>
              <a:rPr lang="nl-BE" sz="2800" dirty="0">
                <a:solidFill>
                  <a:srgbClr val="2A4B86"/>
                </a:solidFill>
                <a:sym typeface="Wingdings" panose="05000000000000000000" pitchFamily="2" charset="2"/>
              </a:rPr>
              <a:t>Verankeren: kennis  wijsheid</a:t>
            </a:r>
            <a:endParaRPr lang="nl-BE" sz="2800" dirty="0">
              <a:solidFill>
                <a:srgbClr val="2A4B86"/>
              </a:solidFill>
            </a:endParaRPr>
          </a:p>
        </p:txBody>
      </p:sp>
    </p:spTree>
    <p:extLst>
      <p:ext uri="{BB962C8B-B14F-4D97-AF65-F5344CB8AC3E}">
        <p14:creationId xmlns:p14="http://schemas.microsoft.com/office/powerpoint/2010/main" val="226340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6 – Verbeteren</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12</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972189" y="3634338"/>
            <a:ext cx="10080000" cy="2277547"/>
          </a:xfrm>
          <a:prstGeom prst="rect">
            <a:avLst/>
          </a:prstGeom>
          <a:noFill/>
        </p:spPr>
        <p:txBody>
          <a:bodyPr wrap="square" rtlCol="0">
            <a:spAutoFit/>
          </a:bodyPr>
          <a:lstStyle/>
          <a:p>
            <a:r>
              <a:rPr lang="nl-BE" sz="2800" dirty="0">
                <a:solidFill>
                  <a:srgbClr val="2A4B86"/>
                </a:solidFill>
              </a:rPr>
              <a:t>3 soorten verbeteracties:</a:t>
            </a:r>
          </a:p>
          <a:p>
            <a:pPr marL="1080000" lvl="1" indent="-468000">
              <a:spcBef>
                <a:spcPts val="1200"/>
              </a:spcBef>
              <a:buClr>
                <a:srgbClr val="2A4B86"/>
              </a:buClr>
              <a:buSzPct val="100000"/>
              <a:buFont typeface="Wingdings" panose="05000000000000000000" pitchFamily="2" charset="2"/>
              <a:buChar char="Ø"/>
            </a:pPr>
            <a:r>
              <a:rPr lang="nl-BE" sz="2800" dirty="0">
                <a:solidFill>
                  <a:srgbClr val="2A4B86"/>
                </a:solidFill>
              </a:rPr>
              <a:t>je veranderingstheorie verbeteren</a:t>
            </a:r>
          </a:p>
          <a:p>
            <a:pPr marL="1080000" lvl="1" indent="-468000">
              <a:spcBef>
                <a:spcPts val="1200"/>
              </a:spcBef>
              <a:buClr>
                <a:srgbClr val="2A4B86"/>
              </a:buClr>
              <a:buSzPct val="100000"/>
              <a:buFont typeface="Wingdings" panose="05000000000000000000" pitchFamily="2" charset="2"/>
              <a:buChar char="Ø"/>
            </a:pPr>
            <a:r>
              <a:rPr lang="nl-BE" sz="2800" dirty="0">
                <a:solidFill>
                  <a:srgbClr val="2A4B86"/>
                </a:solidFill>
              </a:rPr>
              <a:t>de uitvoering van initiatieven verbeteren</a:t>
            </a:r>
          </a:p>
          <a:p>
            <a:pPr marL="1080000" lvl="1" indent="-468000">
              <a:spcBef>
                <a:spcPts val="1200"/>
              </a:spcBef>
              <a:buClr>
                <a:srgbClr val="2A4B86"/>
              </a:buClr>
              <a:buSzPct val="100000"/>
              <a:buFont typeface="Wingdings" panose="05000000000000000000" pitchFamily="2" charset="2"/>
              <a:buChar char="Ø"/>
            </a:pPr>
            <a:r>
              <a:rPr lang="nl-BE" sz="2800" dirty="0">
                <a:solidFill>
                  <a:srgbClr val="2A4B86"/>
                </a:solidFill>
              </a:rPr>
              <a:t>je zelfevaluatie verbeteren</a:t>
            </a:r>
          </a:p>
        </p:txBody>
      </p:sp>
      <p:pic>
        <p:nvPicPr>
          <p:cNvPr id="2" name="Picture 1">
            <a:extLst>
              <a:ext uri="{FF2B5EF4-FFF2-40B4-BE49-F238E27FC236}">
                <a16:creationId xmlns="" xmlns:a16="http://schemas.microsoft.com/office/drawing/2014/main" id="{32A47963-1442-44E1-9765-4D533F7E8F37}"/>
              </a:ext>
            </a:extLst>
          </p:cNvPr>
          <p:cNvPicPr>
            <a:picLocks noChangeAspect="1"/>
          </p:cNvPicPr>
          <p:nvPr/>
        </p:nvPicPr>
        <p:blipFill>
          <a:blip r:embed="rId3"/>
          <a:stretch>
            <a:fillRect/>
          </a:stretch>
        </p:blipFill>
        <p:spPr>
          <a:xfrm>
            <a:off x="929980" y="1491915"/>
            <a:ext cx="10343046" cy="2310063"/>
          </a:xfrm>
          <a:prstGeom prst="rect">
            <a:avLst/>
          </a:prstGeom>
        </p:spPr>
      </p:pic>
    </p:spTree>
    <p:extLst>
      <p:ext uri="{BB962C8B-B14F-4D97-AF65-F5344CB8AC3E}">
        <p14:creationId xmlns:p14="http://schemas.microsoft.com/office/powerpoint/2010/main" val="2234183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7 - Communicatie</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13</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899999" y="1889760"/>
            <a:ext cx="10602190" cy="4293483"/>
          </a:xfrm>
          <a:prstGeom prst="rect">
            <a:avLst/>
          </a:prstGeom>
          <a:noFill/>
        </p:spPr>
        <p:txBody>
          <a:bodyPr wrap="square" rtlCol="0">
            <a:spAutoFit/>
          </a:bodyPr>
          <a:lstStyle/>
          <a:p>
            <a:pPr marL="622800" indent="-468000">
              <a:spcBef>
                <a:spcPts val="1200"/>
              </a:spcBef>
              <a:buClr>
                <a:srgbClr val="2A4B86"/>
              </a:buClr>
              <a:buSzPct val="100000"/>
              <a:buFont typeface="Wingdings" panose="05000000000000000000" pitchFamily="2" charset="2"/>
              <a:buChar char="Ø"/>
            </a:pPr>
            <a:r>
              <a:rPr lang="nl-BE" sz="3200" dirty="0">
                <a:solidFill>
                  <a:srgbClr val="2A4B86"/>
                </a:solidFill>
              </a:rPr>
              <a:t>Kennis delen binnen je organisatie </a:t>
            </a:r>
            <a:r>
              <a:rPr lang="nl-BE" sz="2400" dirty="0">
                <a:solidFill>
                  <a:srgbClr val="2A4B86"/>
                </a:solidFill>
              </a:rPr>
              <a:t>(en ‘successen’ vieren!)</a:t>
            </a:r>
          </a:p>
          <a:p>
            <a:pPr marL="622800" indent="-468000">
              <a:spcBef>
                <a:spcPts val="1200"/>
              </a:spcBef>
              <a:buClr>
                <a:srgbClr val="2A4B86"/>
              </a:buClr>
              <a:buSzPct val="100000"/>
              <a:buFont typeface="Wingdings" panose="05000000000000000000" pitchFamily="2" charset="2"/>
              <a:buChar char="Ø"/>
            </a:pPr>
            <a:r>
              <a:rPr lang="nl-BE" sz="3200" dirty="0">
                <a:solidFill>
                  <a:srgbClr val="2A4B86"/>
                </a:solidFill>
              </a:rPr>
              <a:t>Je resultaten tonen aan de buitenwereld</a:t>
            </a:r>
          </a:p>
          <a:p>
            <a:pPr marL="1342800" lvl="1" indent="-468000">
              <a:spcBef>
                <a:spcPts val="1200"/>
              </a:spcBef>
              <a:buClr>
                <a:srgbClr val="2A4B86"/>
              </a:buClr>
              <a:buSzPct val="100000"/>
              <a:buFont typeface="Arial" panose="020B0604020202020204" pitchFamily="34" charset="0"/>
              <a:buChar char="•"/>
            </a:pPr>
            <a:r>
              <a:rPr lang="nl-BE" sz="2800" dirty="0">
                <a:solidFill>
                  <a:srgbClr val="2A4B86"/>
                </a:solidFill>
              </a:rPr>
              <a:t>Communiceren over je impact: 5 belangrijke ingrediënten</a:t>
            </a:r>
          </a:p>
          <a:p>
            <a:pPr marL="874800" lvl="1">
              <a:spcBef>
                <a:spcPts val="600"/>
              </a:spcBef>
              <a:buClr>
                <a:srgbClr val="2A4B86"/>
              </a:buClr>
              <a:buSzPct val="190000"/>
            </a:pPr>
            <a:endParaRPr lang="nl-BE" sz="2800" dirty="0">
              <a:solidFill>
                <a:srgbClr val="2A4B86"/>
              </a:solidFill>
            </a:endParaRPr>
          </a:p>
          <a:p>
            <a:pPr marL="874800" lvl="1">
              <a:spcBef>
                <a:spcPts val="600"/>
              </a:spcBef>
              <a:buClr>
                <a:srgbClr val="2A4B86"/>
              </a:buClr>
              <a:buSzPct val="190000"/>
            </a:pPr>
            <a:endParaRPr lang="nl-BE" sz="2800" dirty="0">
              <a:solidFill>
                <a:srgbClr val="2A4B86"/>
              </a:solidFill>
            </a:endParaRPr>
          </a:p>
          <a:p>
            <a:pPr marL="874800" lvl="1">
              <a:spcBef>
                <a:spcPts val="600"/>
              </a:spcBef>
              <a:buClr>
                <a:srgbClr val="2A4B86"/>
              </a:buClr>
              <a:buSzPct val="190000"/>
            </a:pPr>
            <a:endParaRPr lang="nl-BE" sz="2800" dirty="0">
              <a:solidFill>
                <a:srgbClr val="2A4B86"/>
              </a:solidFill>
            </a:endParaRPr>
          </a:p>
          <a:p>
            <a:pPr marL="1342800" lvl="1" indent="-468000">
              <a:spcBef>
                <a:spcPts val="1200"/>
              </a:spcBef>
              <a:buClr>
                <a:srgbClr val="2A4B86"/>
              </a:buClr>
              <a:buSzPct val="100000"/>
              <a:buFont typeface="Arial" panose="020B0604020202020204" pitchFamily="34" charset="0"/>
              <a:buChar char="•"/>
            </a:pPr>
            <a:r>
              <a:rPr lang="nl-BE" sz="2800" dirty="0">
                <a:solidFill>
                  <a:srgbClr val="2A4B86"/>
                </a:solidFill>
              </a:rPr>
              <a:t>Met impact communiceren </a:t>
            </a:r>
            <a:r>
              <a:rPr lang="nl-BE" sz="2400" dirty="0">
                <a:solidFill>
                  <a:srgbClr val="2A4B86"/>
                </a:solidFill>
              </a:rPr>
              <a:t>(afstemmen op publiek, transparant zijn, toegankelijke en aantrekkelijke communicatie, …)</a:t>
            </a:r>
            <a:endParaRPr lang="aa-ET" sz="2400" dirty="0">
              <a:solidFill>
                <a:srgbClr val="2A4B86"/>
              </a:solidFill>
            </a:endParaRPr>
          </a:p>
        </p:txBody>
      </p:sp>
      <p:pic>
        <p:nvPicPr>
          <p:cNvPr id="3" name="Picture 2">
            <a:extLst>
              <a:ext uri="{FF2B5EF4-FFF2-40B4-BE49-F238E27FC236}">
                <a16:creationId xmlns="" xmlns:a16="http://schemas.microsoft.com/office/drawing/2014/main" id="{D6658F43-04F4-4F7B-91D8-48CB18F57EB2}"/>
              </a:ext>
            </a:extLst>
          </p:cNvPr>
          <p:cNvPicPr>
            <a:picLocks noChangeAspect="1"/>
          </p:cNvPicPr>
          <p:nvPr/>
        </p:nvPicPr>
        <p:blipFill>
          <a:blip r:embed="rId3"/>
          <a:stretch>
            <a:fillRect/>
          </a:stretch>
        </p:blipFill>
        <p:spPr>
          <a:xfrm>
            <a:off x="1700479" y="3860028"/>
            <a:ext cx="9801727" cy="973681"/>
          </a:xfrm>
          <a:prstGeom prst="rect">
            <a:avLst/>
          </a:prstGeom>
        </p:spPr>
      </p:pic>
    </p:spTree>
    <p:extLst>
      <p:ext uri="{BB962C8B-B14F-4D97-AF65-F5344CB8AC3E}">
        <p14:creationId xmlns:p14="http://schemas.microsoft.com/office/powerpoint/2010/main" val="1354424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lIns="0" rIns="0" rtlCol="0">
            <a:noAutofit/>
          </a:bodyPr>
          <a:lstStyle/>
          <a:p>
            <a:r>
              <a:rPr lang="nl-BE" sz="3600" dirty="0">
                <a:solidFill>
                  <a:srgbClr val="2A4B86"/>
                </a:solidFill>
                <a:latin typeface="Arial" panose="020B0604020202020204" pitchFamily="34" charset="0"/>
                <a:cs typeface="Arial" panose="020B0604020202020204" pitchFamily="34" charset="0"/>
              </a:rPr>
              <a:t>Waar komt het stappenplan vandaan?</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2</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a:spLocks noChangeAspect="1"/>
          </p:cNvSpPr>
          <p:nvPr/>
        </p:nvSpPr>
        <p:spPr>
          <a:xfrm>
            <a:off x="900000" y="1889760"/>
            <a:ext cx="10080000" cy="4562995"/>
          </a:xfrm>
          <a:prstGeom prst="rect">
            <a:avLst/>
          </a:prstGeom>
          <a:noFill/>
        </p:spPr>
        <p:txBody>
          <a:bodyPr wrap="square" lIns="0" rIns="0" rtlCol="0">
            <a:noAutofit/>
          </a:bodyPr>
          <a:lstStyle/>
          <a:p>
            <a:pPr indent="-468000">
              <a:buClr>
                <a:srgbClr val="2A4B86"/>
              </a:buClr>
              <a:buSzPct val="100000"/>
              <a:buFont typeface="Wingdings" panose="05000000000000000000" pitchFamily="2" charset="2"/>
              <a:buChar char="Ø"/>
            </a:pPr>
            <a:r>
              <a:rPr lang="nl-BE" sz="3200" dirty="0">
                <a:solidFill>
                  <a:srgbClr val="2A4B86"/>
                </a:solidFill>
              </a:rPr>
              <a:t>Ontstaan </a:t>
            </a:r>
            <a:r>
              <a:rPr lang="nl-BE" sz="3200" dirty="0" err="1">
                <a:solidFill>
                  <a:srgbClr val="2A4B86"/>
                </a:solidFill>
              </a:rPr>
              <a:t>i.k.v</a:t>
            </a:r>
            <a:r>
              <a:rPr lang="nl-BE" sz="3200" dirty="0">
                <a:solidFill>
                  <a:srgbClr val="2A4B86"/>
                </a:solidFill>
              </a:rPr>
              <a:t>. strijd tegen kinderarmoede</a:t>
            </a:r>
          </a:p>
          <a:p>
            <a:pPr>
              <a:buClr>
                <a:srgbClr val="2A4B86"/>
              </a:buClr>
              <a:buSzPct val="130000"/>
              <a:tabLst>
                <a:tab pos="468000" algn="l"/>
              </a:tabLst>
            </a:pPr>
            <a:r>
              <a:rPr lang="nl-BE" sz="3200" dirty="0">
                <a:solidFill>
                  <a:srgbClr val="2A4B86"/>
                </a:solidFill>
              </a:rPr>
              <a:t> 		</a:t>
            </a:r>
            <a:r>
              <a:rPr lang="nl-BE" sz="3200" dirty="0">
                <a:solidFill>
                  <a:srgbClr val="2A4B86"/>
                </a:solidFill>
                <a:sym typeface="Wingdings" panose="05000000000000000000" pitchFamily="2" charset="2"/>
              </a:rPr>
              <a:t></a:t>
            </a:r>
            <a:r>
              <a:rPr lang="nl-BE" sz="3200" dirty="0">
                <a:solidFill>
                  <a:srgbClr val="2A4B86"/>
                </a:solidFill>
              </a:rPr>
              <a:t> belang van eerste levensjaren</a:t>
            </a:r>
          </a:p>
          <a:p>
            <a:pPr marL="262800">
              <a:spcBef>
                <a:spcPts val="1200"/>
              </a:spcBef>
              <a:buClr>
                <a:srgbClr val="2A4B86"/>
              </a:buClr>
              <a:buSzPct val="80000"/>
            </a:pPr>
            <a:r>
              <a:rPr lang="nl-BE" sz="1600" dirty="0">
                <a:solidFill>
                  <a:srgbClr val="2A4B86"/>
                </a:solidFill>
              </a:rPr>
              <a:t>samenwerking Koning Boudewijnstichting – Kind en Gezin</a:t>
            </a:r>
          </a:p>
          <a:p>
            <a:pPr marL="262800">
              <a:spcBef>
                <a:spcPts val="1200"/>
              </a:spcBef>
              <a:buClr>
                <a:srgbClr val="2A4B86"/>
              </a:buClr>
              <a:buSzPct val="80000"/>
            </a:pPr>
            <a:r>
              <a:rPr lang="nl-BE" sz="1600" dirty="0">
                <a:solidFill>
                  <a:srgbClr val="2A4B86"/>
                </a:solidFill>
              </a:rPr>
              <a:t>opgesteld door Isabelle Delvaux en Anne Van Meerbeeck,</a:t>
            </a:r>
          </a:p>
          <a:p>
            <a:pPr marL="262800">
              <a:buClr>
                <a:srgbClr val="2A4B86"/>
              </a:buClr>
              <a:buSzPct val="80000"/>
            </a:pPr>
            <a:r>
              <a:rPr lang="nl-BE" sz="1600" dirty="0">
                <a:solidFill>
                  <a:srgbClr val="2A4B86"/>
                </a:solidFill>
              </a:rPr>
              <a:t>in interactie met lerend netwerk (20 voorloper-projecten)</a:t>
            </a:r>
          </a:p>
          <a:p>
            <a:pPr indent="-468000">
              <a:spcBef>
                <a:spcPts val="2400"/>
              </a:spcBef>
              <a:buClr>
                <a:srgbClr val="2A4B86"/>
              </a:buClr>
              <a:buSzPct val="100000"/>
              <a:buFont typeface="Wingdings" panose="05000000000000000000" pitchFamily="2" charset="2"/>
              <a:buChar char="Ø"/>
            </a:pPr>
            <a:r>
              <a:rPr lang="nl-BE" sz="3200" dirty="0">
                <a:solidFill>
                  <a:srgbClr val="2A4B86"/>
                </a:solidFill>
              </a:rPr>
              <a:t> Zelf		    impact		      evalueren</a:t>
            </a:r>
          </a:p>
          <a:p>
            <a:pPr>
              <a:spcBef>
                <a:spcPts val="1200"/>
              </a:spcBef>
              <a:buClr>
                <a:srgbClr val="2A4B86"/>
              </a:buClr>
              <a:buSzPct val="130000"/>
              <a:tabLst>
                <a:tab pos="360000" algn="l"/>
              </a:tabLst>
            </a:pPr>
            <a:r>
              <a:rPr lang="nl-BE" sz="2400" dirty="0">
                <a:solidFill>
                  <a:srgbClr val="2A4B86"/>
                </a:solidFill>
              </a:rPr>
              <a:t>	</a:t>
            </a:r>
          </a:p>
          <a:p>
            <a:pPr>
              <a:spcBef>
                <a:spcPts val="1800"/>
              </a:spcBef>
              <a:buClr>
                <a:srgbClr val="2A4B86"/>
              </a:buClr>
              <a:buSzPct val="130000"/>
              <a:tabLst>
                <a:tab pos="360000" algn="l"/>
              </a:tabLst>
            </a:pPr>
            <a:r>
              <a:rPr lang="nl-BE" sz="2400" dirty="0">
                <a:solidFill>
                  <a:srgbClr val="2A4B86"/>
                </a:solidFill>
              </a:rPr>
              <a:t> aan het stuur	</a:t>
            </a:r>
            <a:r>
              <a:rPr lang="nl-BE" sz="2400" dirty="0" smtClean="0">
                <a:solidFill>
                  <a:srgbClr val="2A4B86"/>
                </a:solidFill>
              </a:rPr>
              <a:t>	 </a:t>
            </a:r>
            <a:r>
              <a:rPr lang="nl-BE" sz="2400" dirty="0">
                <a:solidFill>
                  <a:srgbClr val="2A4B86"/>
                </a:solidFill>
              </a:rPr>
              <a:t>een verschil maken	       om te leren en</a:t>
            </a:r>
          </a:p>
          <a:p>
            <a:pPr>
              <a:buClr>
                <a:srgbClr val="2A4B86"/>
              </a:buClr>
              <a:buSzPct val="130000"/>
              <a:tabLst>
                <a:tab pos="360000" algn="l"/>
              </a:tabLst>
            </a:pPr>
            <a:r>
              <a:rPr lang="nl-BE" sz="2400" dirty="0">
                <a:solidFill>
                  <a:srgbClr val="2A4B86"/>
                </a:solidFill>
              </a:rPr>
              <a:t>(niet opgelegd)	  voor je doelgroep	         te evolueren</a:t>
            </a:r>
          </a:p>
        </p:txBody>
      </p:sp>
      <p:sp>
        <p:nvSpPr>
          <p:cNvPr id="2" name="Down Arrow 1"/>
          <p:cNvSpPr/>
          <p:nvPr/>
        </p:nvSpPr>
        <p:spPr>
          <a:xfrm>
            <a:off x="1683327" y="4883727"/>
            <a:ext cx="228600" cy="550718"/>
          </a:xfrm>
          <a:prstGeom prst="downArrow">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Down Arrow 13"/>
          <p:cNvSpPr/>
          <p:nvPr/>
        </p:nvSpPr>
        <p:spPr>
          <a:xfrm>
            <a:off x="4562860" y="4892436"/>
            <a:ext cx="228600" cy="550718"/>
          </a:xfrm>
          <a:prstGeom prst="downArrow">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Down Arrow 14"/>
          <p:cNvSpPr/>
          <p:nvPr/>
        </p:nvSpPr>
        <p:spPr>
          <a:xfrm>
            <a:off x="7806342" y="4911316"/>
            <a:ext cx="228600" cy="550718"/>
          </a:xfrm>
          <a:prstGeom prst="downArrow">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Down Arrow 15"/>
          <p:cNvSpPr/>
          <p:nvPr/>
        </p:nvSpPr>
        <p:spPr>
          <a:xfrm rot="16200000">
            <a:off x="9294461" y="5798370"/>
            <a:ext cx="228600" cy="550718"/>
          </a:xfrm>
          <a:prstGeom prst="downArrow">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7" name="Group 16">
            <a:extLst>
              <a:ext uri="{FF2B5EF4-FFF2-40B4-BE49-F238E27FC236}">
                <a16:creationId xmlns="" xmlns:a16="http://schemas.microsoft.com/office/drawing/2014/main" id="{B2C4C000-D07A-47CC-BD9D-039890E4DD40}"/>
              </a:ext>
            </a:extLst>
          </p:cNvPr>
          <p:cNvGrpSpPr>
            <a:grpSpLocks noChangeAspect="1"/>
          </p:cNvGrpSpPr>
          <p:nvPr/>
        </p:nvGrpSpPr>
        <p:grpSpPr>
          <a:xfrm rot="162727">
            <a:off x="9918144" y="5623729"/>
            <a:ext cx="837010" cy="900000"/>
            <a:chOff x="3039291" y="1828800"/>
            <a:chExt cx="1080000" cy="1161280"/>
          </a:xfrm>
        </p:grpSpPr>
        <p:sp>
          <p:nvSpPr>
            <p:cNvPr id="18" name="Arrow: Circular 13">
              <a:extLst>
                <a:ext uri="{FF2B5EF4-FFF2-40B4-BE49-F238E27FC236}">
                  <a16:creationId xmlns="" xmlns:a16="http://schemas.microsoft.com/office/drawing/2014/main" id="{4CD06605-90B4-47C2-8AA8-B2EAFAF52829}"/>
                </a:ext>
              </a:extLst>
            </p:cNvPr>
            <p:cNvSpPr/>
            <p:nvPr/>
          </p:nvSpPr>
          <p:spPr>
            <a:xfrm>
              <a:off x="3039291" y="1828800"/>
              <a:ext cx="1080000" cy="1080000"/>
            </a:xfrm>
            <a:prstGeom prst="circularArrow">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chemeClr val="tx1"/>
                </a:solidFill>
              </a:endParaRPr>
            </a:p>
          </p:txBody>
        </p:sp>
        <p:sp>
          <p:nvSpPr>
            <p:cNvPr id="19" name="Arrow: Circular 14">
              <a:extLst>
                <a:ext uri="{FF2B5EF4-FFF2-40B4-BE49-F238E27FC236}">
                  <a16:creationId xmlns="" xmlns:a16="http://schemas.microsoft.com/office/drawing/2014/main" id="{26D46DDC-74E5-4F6F-A669-F492EA602933}"/>
                </a:ext>
              </a:extLst>
            </p:cNvPr>
            <p:cNvSpPr/>
            <p:nvPr/>
          </p:nvSpPr>
          <p:spPr>
            <a:xfrm rot="10800000">
              <a:off x="3039291" y="1910080"/>
              <a:ext cx="1080000" cy="1080000"/>
            </a:xfrm>
            <a:prstGeom prst="circularArrow">
              <a:avLst/>
            </a:prstGeom>
            <a:solidFill>
              <a:srgbClr val="2A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solidFill>
                  <a:schemeClr val="tx1"/>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587" y="2075682"/>
            <a:ext cx="2960896" cy="21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34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pPr algn="ctr"/>
            <a:r>
              <a:rPr lang="nl-BE" sz="3600" dirty="0">
                <a:solidFill>
                  <a:srgbClr val="2A4B86"/>
                </a:solidFill>
                <a:latin typeface="Arial" panose="020B0604020202020204" pitchFamily="34" charset="0"/>
                <a:cs typeface="Arial" panose="020B0604020202020204" pitchFamily="34" charset="0"/>
              </a:rPr>
              <a:t>Stappenplan voor zelfevaluatie</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3</a:t>
            </a:fld>
            <a:endParaRPr lang="aa-ET" dirty="0"/>
          </a:p>
        </p:txBody>
      </p:sp>
      <p:graphicFrame>
        <p:nvGraphicFramePr>
          <p:cNvPr id="8" name="Diagram 7">
            <a:extLst>
              <a:ext uri="{FF2B5EF4-FFF2-40B4-BE49-F238E27FC236}">
                <a16:creationId xmlns="" xmlns:a16="http://schemas.microsoft.com/office/drawing/2014/main" id="{3DCB545D-C2B1-42D2-AAAA-1B373360D33C}"/>
              </a:ext>
            </a:extLst>
          </p:cNvPr>
          <p:cNvGraphicFramePr>
            <a:graphicFrameLocks/>
          </p:cNvGraphicFramePr>
          <p:nvPr>
            <p:extLst/>
          </p:nvPr>
        </p:nvGraphicFramePr>
        <p:xfrm>
          <a:off x="1476000" y="1605279"/>
          <a:ext cx="9000000" cy="496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64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4</a:t>
            </a:fld>
            <a:endParaRPr lang="aa-ET" dirty="0"/>
          </a:p>
        </p:txBody>
      </p:sp>
      <p:graphicFrame>
        <p:nvGraphicFramePr>
          <p:cNvPr id="3" name="Table 2"/>
          <p:cNvGraphicFramePr>
            <a:graphicFrameLocks noGrp="1"/>
          </p:cNvGraphicFramePr>
          <p:nvPr>
            <p:extLst/>
          </p:nvPr>
        </p:nvGraphicFramePr>
        <p:xfrm>
          <a:off x="268224" y="2267712"/>
          <a:ext cx="11618975" cy="3633216"/>
        </p:xfrm>
        <a:graphic>
          <a:graphicData uri="http://schemas.openxmlformats.org/drawingml/2006/table">
            <a:tbl>
              <a:tblPr firstRow="1" firstCol="1" bandRow="1">
                <a:tableStyleId>{91EBBBCC-DAD2-459C-BE2E-F6DE35CF9A28}</a:tableStyleId>
              </a:tblPr>
              <a:tblGrid>
                <a:gridCol w="1247755">
                  <a:extLst>
                    <a:ext uri="{9D8B030D-6E8A-4147-A177-3AD203B41FA5}">
                      <a16:colId xmlns="" xmlns:a16="http://schemas.microsoft.com/office/drawing/2014/main" val="20000"/>
                    </a:ext>
                  </a:extLst>
                </a:gridCol>
                <a:gridCol w="421042">
                  <a:extLst>
                    <a:ext uri="{9D8B030D-6E8A-4147-A177-3AD203B41FA5}">
                      <a16:colId xmlns="" xmlns:a16="http://schemas.microsoft.com/office/drawing/2014/main" val="20001"/>
                    </a:ext>
                  </a:extLst>
                </a:gridCol>
                <a:gridCol w="1194207">
                  <a:extLst>
                    <a:ext uri="{9D8B030D-6E8A-4147-A177-3AD203B41FA5}">
                      <a16:colId xmlns="" xmlns:a16="http://schemas.microsoft.com/office/drawing/2014/main" val="20002"/>
                    </a:ext>
                  </a:extLst>
                </a:gridCol>
                <a:gridCol w="424349">
                  <a:extLst>
                    <a:ext uri="{9D8B030D-6E8A-4147-A177-3AD203B41FA5}">
                      <a16:colId xmlns="" xmlns:a16="http://schemas.microsoft.com/office/drawing/2014/main" val="20003"/>
                    </a:ext>
                  </a:extLst>
                </a:gridCol>
                <a:gridCol w="1095269">
                  <a:extLst>
                    <a:ext uri="{9D8B030D-6E8A-4147-A177-3AD203B41FA5}">
                      <a16:colId xmlns="" xmlns:a16="http://schemas.microsoft.com/office/drawing/2014/main" val="20004"/>
                    </a:ext>
                  </a:extLst>
                </a:gridCol>
                <a:gridCol w="548022">
                  <a:extLst>
                    <a:ext uri="{9D8B030D-6E8A-4147-A177-3AD203B41FA5}">
                      <a16:colId xmlns="" xmlns:a16="http://schemas.microsoft.com/office/drawing/2014/main" val="20005"/>
                    </a:ext>
                  </a:extLst>
                </a:gridCol>
                <a:gridCol w="1096042">
                  <a:extLst>
                    <a:ext uri="{9D8B030D-6E8A-4147-A177-3AD203B41FA5}">
                      <a16:colId xmlns="" xmlns:a16="http://schemas.microsoft.com/office/drawing/2014/main" val="20006"/>
                    </a:ext>
                  </a:extLst>
                </a:gridCol>
                <a:gridCol w="547248">
                  <a:extLst>
                    <a:ext uri="{9D8B030D-6E8A-4147-A177-3AD203B41FA5}">
                      <a16:colId xmlns="" xmlns:a16="http://schemas.microsoft.com/office/drawing/2014/main" val="20007"/>
                    </a:ext>
                  </a:extLst>
                </a:gridCol>
                <a:gridCol w="1424546">
                  <a:extLst>
                    <a:ext uri="{9D8B030D-6E8A-4147-A177-3AD203B41FA5}">
                      <a16:colId xmlns="" xmlns:a16="http://schemas.microsoft.com/office/drawing/2014/main" val="20008"/>
                    </a:ext>
                  </a:extLst>
                </a:gridCol>
                <a:gridCol w="440581">
                  <a:extLst>
                    <a:ext uri="{9D8B030D-6E8A-4147-A177-3AD203B41FA5}">
                      <a16:colId xmlns="" xmlns:a16="http://schemas.microsoft.com/office/drawing/2014/main" val="20009"/>
                    </a:ext>
                  </a:extLst>
                </a:gridCol>
                <a:gridCol w="1096042">
                  <a:extLst>
                    <a:ext uri="{9D8B030D-6E8A-4147-A177-3AD203B41FA5}">
                      <a16:colId xmlns="" xmlns:a16="http://schemas.microsoft.com/office/drawing/2014/main" val="20010"/>
                    </a:ext>
                  </a:extLst>
                </a:gridCol>
                <a:gridCol w="440581">
                  <a:extLst>
                    <a:ext uri="{9D8B030D-6E8A-4147-A177-3AD203B41FA5}">
                      <a16:colId xmlns="" xmlns:a16="http://schemas.microsoft.com/office/drawing/2014/main" val="20011"/>
                    </a:ext>
                  </a:extLst>
                </a:gridCol>
                <a:gridCol w="1643291">
                  <a:extLst>
                    <a:ext uri="{9D8B030D-6E8A-4147-A177-3AD203B41FA5}">
                      <a16:colId xmlns="" xmlns:a16="http://schemas.microsoft.com/office/drawing/2014/main" val="20012"/>
                    </a:ext>
                  </a:extLst>
                </a:gridCol>
              </a:tblGrid>
              <a:tr h="434043">
                <a:tc>
                  <a:txBody>
                    <a:bodyPr/>
                    <a:lstStyle/>
                    <a:p>
                      <a:pPr algn="ctr">
                        <a:spcBef>
                          <a:spcPts val="600"/>
                        </a:spcBef>
                        <a:spcAft>
                          <a:spcPts val="600"/>
                        </a:spcAft>
                      </a:pPr>
                      <a:r>
                        <a:rPr lang="nl-BE" sz="1400" dirty="0">
                          <a:effectLst/>
                        </a:rPr>
                        <a:t>Stap 1</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Stap 2</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Stap 3</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Stap 4</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Stap 5</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Stap 6</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tc>
                  <a:txBody>
                    <a:bodyPr/>
                    <a:lstStyle/>
                    <a:p>
                      <a:pPr algn="ctr">
                        <a:spcBef>
                          <a:spcPts val="600"/>
                        </a:spcBef>
                        <a:spcAft>
                          <a:spcPts val="600"/>
                        </a:spcAft>
                      </a:pPr>
                      <a:r>
                        <a:rPr lang="nl-BE" sz="1400" dirty="0">
                          <a:effectLst/>
                        </a:rPr>
                        <a:t>Stap 7</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solidFill>
                      <a:srgbClr val="FFC000"/>
                    </a:solidFill>
                  </a:tcPr>
                </a:tc>
                <a:extLst>
                  <a:ext uri="{0D108BD9-81ED-4DB2-BD59-A6C34878D82A}">
                    <a16:rowId xmlns="" xmlns:a16="http://schemas.microsoft.com/office/drawing/2014/main" val="10000"/>
                  </a:ext>
                </a:extLst>
              </a:tr>
              <a:tr h="1302122">
                <a:tc>
                  <a:txBody>
                    <a:bodyPr/>
                    <a:lstStyle/>
                    <a:p>
                      <a:pPr marL="0" algn="ctr" defTabSz="914400" rtl="0" eaLnBrk="1" latinLnBrk="0" hangingPunct="1">
                        <a:spcBef>
                          <a:spcPts val="600"/>
                        </a:spcBef>
                        <a:spcAft>
                          <a:spcPts val="600"/>
                        </a:spcAft>
                      </a:pPr>
                      <a:r>
                        <a:rPr lang="nl-BE" sz="1400" kern="1200" dirty="0">
                          <a:solidFill>
                            <a:srgbClr val="2A4B86"/>
                          </a:solidFill>
                          <a:effectLst/>
                        </a:rPr>
                        <a:t>Wat willen we bereiken? </a:t>
                      </a:r>
                      <a:endParaRPr lang="nl-BE" sz="1400" b="1" kern="1200" dirty="0">
                        <a:solidFill>
                          <a:srgbClr val="2A4B86"/>
                        </a:solidFill>
                        <a:effectLst/>
                        <a:latin typeface="+mn-lt"/>
                        <a:ea typeface="+mn-ea"/>
                        <a:cs typeface="+mn-cs"/>
                      </a:endParaRPr>
                    </a:p>
                  </a:txBody>
                  <a:tcPr marL="36195" marR="36195" marT="0" marB="0" anchor="ctr"/>
                </a:tc>
                <a:tc>
                  <a:txBody>
                    <a:bodyPr/>
                    <a:lstStyle/>
                    <a:p>
                      <a:pPr algn="ctr">
                        <a:spcBef>
                          <a:spcPts val="600"/>
                        </a:spcBef>
                        <a:spcAft>
                          <a:spcPts val="600"/>
                        </a:spcAft>
                      </a:pPr>
                      <a:r>
                        <a:rPr lang="nl-BE" sz="1400" dirty="0">
                          <a:solidFill>
                            <a:srgbClr val="2A4B86"/>
                          </a:solidFill>
                          <a:effectLst/>
                          <a:sym typeface="Wingdings" panose="05000000000000000000" pitchFamily="2" charset="2"/>
                        </a:rPr>
                        <a:t></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rPr>
                        <a:t>Wat willen we te weten komen en meten?</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sym typeface="Wingdings" panose="05000000000000000000" pitchFamily="2" charset="2"/>
                        </a:rPr>
                        <a:t></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rPr>
                        <a:t>Hoe meten?</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sym typeface="Wingdings" panose="05000000000000000000" pitchFamily="2" charset="2"/>
                        </a:rPr>
                        <a:t></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rPr>
                        <a:t>Wie, wanneer en hoe dikwijls meten?</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sym typeface="Wingdings" panose="05000000000000000000" pitchFamily="2" charset="2"/>
                        </a:rPr>
                        <a:t></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rPr>
                        <a:t>Wat zeggen de data ons?</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sym typeface="Wingdings" panose="05000000000000000000" pitchFamily="2" charset="2"/>
                        </a:rPr>
                        <a:t></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rPr>
                        <a:t>Wat kunnen we verbeteren?</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sym typeface="Wingdings" panose="05000000000000000000" pitchFamily="2" charset="2"/>
                        </a:rPr>
                        <a:t></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b="1" dirty="0">
                          <a:solidFill>
                            <a:srgbClr val="2A4B86"/>
                          </a:solidFill>
                          <a:effectLst/>
                        </a:rPr>
                        <a:t>Hoe onze resultaten delen en onze impact zichtbaar maken?</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 xmlns:a16="http://schemas.microsoft.com/office/drawing/2014/main" val="10001"/>
                  </a:ext>
                </a:extLst>
              </a:tr>
              <a:tr h="1897051">
                <a:tc>
                  <a:txBody>
                    <a:bodyPr/>
                    <a:lstStyle/>
                    <a:p>
                      <a:pPr algn="ctr">
                        <a:spcBef>
                          <a:spcPts val="600"/>
                        </a:spcBef>
                        <a:spcAft>
                          <a:spcPts val="600"/>
                        </a:spcAft>
                      </a:pPr>
                      <a:r>
                        <a:rPr lang="nl-BE" sz="1400" b="0" dirty="0">
                          <a:solidFill>
                            <a:srgbClr val="2A4B86"/>
                          </a:solidFill>
                          <a:effectLst/>
                        </a:rPr>
                        <a:t>Veranderings-theorie:</a:t>
                      </a:r>
                      <a:r>
                        <a:rPr lang="nl-BE" sz="1400" b="0" baseline="0" dirty="0">
                          <a:solidFill>
                            <a:srgbClr val="2A4B86"/>
                          </a:solidFill>
                          <a:effectLst/>
                        </a:rPr>
                        <a:t> g</a:t>
                      </a:r>
                      <a:r>
                        <a:rPr lang="nl-BE" sz="1400" b="0" dirty="0">
                          <a:solidFill>
                            <a:srgbClr val="2A4B86"/>
                          </a:solidFill>
                          <a:effectLst/>
                        </a:rPr>
                        <a:t>ewenste (tussentijdse) effecten en impact</a:t>
                      </a:r>
                      <a:endParaRPr lang="nl-BE" sz="1400" b="0"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a:solidFill>
                            <a:srgbClr val="2A4B86"/>
                          </a:solidFill>
                          <a:effectLst/>
                        </a:rPr>
                        <a:t> </a:t>
                      </a:r>
                      <a:endParaRPr lang="nl-BE" sz="1400" b="1">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Evaluatie-vragen en indicatoren</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a:solidFill>
                            <a:srgbClr val="2A4B86"/>
                          </a:solidFill>
                          <a:effectLst/>
                        </a:rPr>
                        <a:t> </a:t>
                      </a:r>
                      <a:endParaRPr lang="nl-BE" sz="1400" b="1">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Tools en werkwijzen voor data-verzameling</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 </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Inbedding in organisatie</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 </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Data-analyse en conclusies</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 </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Verbeter-acties</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 </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algn="ctr">
                        <a:spcBef>
                          <a:spcPts val="600"/>
                        </a:spcBef>
                        <a:spcAft>
                          <a:spcPts val="600"/>
                        </a:spcAft>
                      </a:pPr>
                      <a:r>
                        <a:rPr lang="nl-BE" sz="1400" dirty="0">
                          <a:solidFill>
                            <a:srgbClr val="2A4B86"/>
                          </a:solidFill>
                          <a:effectLst/>
                        </a:rPr>
                        <a:t>Kennisdeling en communicatie</a:t>
                      </a:r>
                      <a:endParaRPr lang="nl-BE" sz="1400" b="1" dirty="0">
                        <a:solidFill>
                          <a:srgbClr val="2A4B86"/>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 xmlns:a16="http://schemas.microsoft.com/office/drawing/2014/main" val="10002"/>
                  </a:ext>
                </a:extLst>
              </a:tr>
            </a:tbl>
          </a:graphicData>
        </a:graphic>
      </p:graphicFrame>
      <p:sp>
        <p:nvSpPr>
          <p:cNvPr id="14" name="TextBox 13">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pPr algn="ctr"/>
            <a:r>
              <a:rPr lang="nl-BE" sz="3600" dirty="0">
                <a:solidFill>
                  <a:srgbClr val="2A4B86"/>
                </a:solidFill>
                <a:latin typeface="Arial" panose="020B0604020202020204" pitchFamily="34" charset="0"/>
                <a:cs typeface="Arial" panose="020B0604020202020204" pitchFamily="34" charset="0"/>
              </a:rPr>
              <a:t>7 stappen</a:t>
            </a:r>
          </a:p>
        </p:txBody>
      </p:sp>
    </p:spTree>
    <p:extLst>
      <p:ext uri="{BB962C8B-B14F-4D97-AF65-F5344CB8AC3E}">
        <p14:creationId xmlns:p14="http://schemas.microsoft.com/office/powerpoint/2010/main" val="79656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5</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558122" y="1920512"/>
            <a:ext cx="10501105" cy="4370427"/>
          </a:xfrm>
          <a:prstGeom prst="rect">
            <a:avLst/>
          </a:prstGeom>
          <a:noFill/>
        </p:spPr>
        <p:txBody>
          <a:bodyPr wrap="square" rtlCol="0">
            <a:spAutoFit/>
          </a:bodyPr>
          <a:lstStyle/>
          <a:p>
            <a:r>
              <a:rPr lang="nl-BE" sz="2800" dirty="0">
                <a:solidFill>
                  <a:srgbClr val="2A4B86"/>
                </a:solidFill>
              </a:rPr>
              <a:t>Veranderingstheorie =</a:t>
            </a:r>
          </a:p>
          <a:p>
            <a:endParaRPr lang="nl-BE" sz="2800" dirty="0">
              <a:solidFill>
                <a:srgbClr val="2A4B86"/>
              </a:solidFill>
            </a:endParaRPr>
          </a:p>
          <a:p>
            <a:pPr marL="1080000" lvl="1" indent="-468000">
              <a:spcBef>
                <a:spcPts val="1200"/>
              </a:spcBef>
              <a:buClr>
                <a:srgbClr val="2A4B86"/>
              </a:buClr>
              <a:buSzPct val="100000"/>
              <a:buFont typeface="Wingdings" panose="05000000000000000000" pitchFamily="2" charset="2"/>
              <a:buChar char="Ø"/>
            </a:pPr>
            <a:r>
              <a:rPr lang="nl-BE" sz="2400" b="1" dirty="0">
                <a:ln>
                  <a:solidFill>
                    <a:srgbClr val="2A4B86"/>
                  </a:solidFill>
                </a:ln>
                <a:solidFill>
                  <a:srgbClr val="FFC000"/>
                </a:solidFill>
              </a:rPr>
              <a:t>Theorie</a:t>
            </a:r>
            <a:r>
              <a:rPr lang="nl-BE" sz="2400" dirty="0">
                <a:solidFill>
                  <a:srgbClr val="2A4B86"/>
                </a:solidFill>
              </a:rPr>
              <a:t> die het verhaal, de logica of de strategie achter jullie veranderingsplannen uitlegt; jullie verhaal over hoe en waarom jullie interventies een verschil maken </a:t>
            </a:r>
            <a:r>
              <a:rPr lang="nl-BE" sz="2400" dirty="0">
                <a:solidFill>
                  <a:srgbClr val="2A4B86"/>
                </a:solidFill>
                <a:sym typeface="Wingdings" panose="05000000000000000000" pitchFamily="2" charset="2"/>
              </a:rPr>
              <a:t> antwoord op 2 centrale vragen:</a:t>
            </a:r>
            <a:endParaRPr lang="nl-BE" sz="2400" dirty="0">
              <a:solidFill>
                <a:srgbClr val="2A4B86"/>
              </a:solidFill>
            </a:endParaRPr>
          </a:p>
          <a:p>
            <a:pPr marL="2257200" lvl="3" indent="-468000">
              <a:spcBef>
                <a:spcPts val="600"/>
              </a:spcBef>
              <a:buClr>
                <a:srgbClr val="2A4B86"/>
              </a:buClr>
              <a:buSzPct val="100000"/>
              <a:buFont typeface="Arial" panose="020B0604020202020204" pitchFamily="34" charset="0"/>
              <a:buChar char="•"/>
            </a:pPr>
            <a:r>
              <a:rPr lang="nl-BE" sz="2400" dirty="0">
                <a:solidFill>
                  <a:srgbClr val="2A4B86"/>
                </a:solidFill>
              </a:rPr>
              <a:t>Welke impact wil je bereiken?</a:t>
            </a:r>
          </a:p>
          <a:p>
            <a:pPr marL="2257200" lvl="3" indent="-468000">
              <a:spcBef>
                <a:spcPts val="600"/>
              </a:spcBef>
              <a:buClr>
                <a:srgbClr val="2A4B86"/>
              </a:buClr>
              <a:buSzPct val="100000"/>
              <a:buFont typeface="Arial" panose="020B0604020202020204" pitchFamily="34" charset="0"/>
              <a:buChar char="•"/>
            </a:pPr>
            <a:r>
              <a:rPr lang="nl-BE" sz="2400" dirty="0">
                <a:solidFill>
                  <a:srgbClr val="2A4B86"/>
                </a:solidFill>
              </a:rPr>
              <a:t>Hoe denk je die te kunnen bereiken?</a:t>
            </a:r>
            <a:endParaRPr lang="aa-ET" sz="2400" dirty="0">
              <a:solidFill>
                <a:srgbClr val="2A4B86"/>
              </a:solidFill>
            </a:endParaRPr>
          </a:p>
          <a:p>
            <a:pPr marL="1080000" lvl="1" indent="-468000">
              <a:spcBef>
                <a:spcPts val="1200"/>
              </a:spcBef>
              <a:buClr>
                <a:srgbClr val="2A4B86"/>
              </a:buClr>
              <a:buSzPct val="100000"/>
              <a:buFont typeface="Wingdings" panose="05000000000000000000" pitchFamily="2" charset="2"/>
              <a:buChar char="Ø"/>
            </a:pPr>
            <a:r>
              <a:rPr lang="nl-BE" sz="2400" b="1" dirty="0">
                <a:ln>
                  <a:solidFill>
                    <a:srgbClr val="2A4B86"/>
                  </a:solidFill>
                </a:ln>
                <a:solidFill>
                  <a:srgbClr val="FFC000"/>
                </a:solidFill>
              </a:rPr>
              <a:t>Product</a:t>
            </a:r>
            <a:r>
              <a:rPr lang="nl-BE" sz="2400" dirty="0">
                <a:solidFill>
                  <a:srgbClr val="2A4B86"/>
                </a:solidFill>
              </a:rPr>
              <a:t> (visuele voorstelling en tekst) van een participatief </a:t>
            </a:r>
            <a:r>
              <a:rPr lang="nl-BE" sz="2400" b="1" dirty="0">
                <a:ln>
                  <a:solidFill>
                    <a:srgbClr val="2A4B86"/>
                  </a:solidFill>
                </a:ln>
                <a:solidFill>
                  <a:srgbClr val="FFC000"/>
                </a:solidFill>
              </a:rPr>
              <a:t>proces</a:t>
            </a:r>
            <a:r>
              <a:rPr lang="nl-BE" sz="2400" dirty="0">
                <a:solidFill>
                  <a:srgbClr val="2A4B86"/>
                </a:solidFill>
              </a:rPr>
              <a:t> waarbij jullie de voorwaarden/veranderingen identificeren die nodig zijn om je beoogde impact en doelen op langere termijn te bereiken.</a:t>
            </a:r>
          </a:p>
        </p:txBody>
      </p:sp>
      <p:pic>
        <p:nvPicPr>
          <p:cNvPr id="3" name="Picture 2"/>
          <p:cNvPicPr>
            <a:picLocks noChangeAspect="1"/>
          </p:cNvPicPr>
          <p:nvPr/>
        </p:nvPicPr>
        <p:blipFill rotWithShape="1">
          <a:blip r:embed="rId3"/>
          <a:srcRect l="1" r="50105" b="58595"/>
          <a:stretch/>
        </p:blipFill>
        <p:spPr>
          <a:xfrm>
            <a:off x="9066376" y="1423576"/>
            <a:ext cx="3135310" cy="1440000"/>
          </a:xfrm>
          <a:prstGeom prst="rect">
            <a:avLst/>
          </a:prstGeom>
        </p:spPr>
      </p:pic>
      <p:sp>
        <p:nvSpPr>
          <p:cNvPr id="14" name="TextBox 13">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1 - Veranderingstheorie</a:t>
            </a:r>
          </a:p>
        </p:txBody>
      </p:sp>
    </p:spTree>
    <p:extLst>
      <p:ext uri="{BB962C8B-B14F-4D97-AF65-F5344CB8AC3E}">
        <p14:creationId xmlns:p14="http://schemas.microsoft.com/office/powerpoint/2010/main" val="228865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1 - Veranderingstheorie</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6</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900000" y="1889760"/>
            <a:ext cx="10080000" cy="1077218"/>
          </a:xfrm>
          <a:prstGeom prst="rect">
            <a:avLst/>
          </a:prstGeom>
          <a:noFill/>
        </p:spPr>
        <p:txBody>
          <a:bodyPr wrap="square" rtlCol="0">
            <a:spAutoFit/>
          </a:bodyPr>
          <a:lstStyle/>
          <a:p>
            <a:r>
              <a:rPr lang="nl-BE" sz="3200" dirty="0">
                <a:solidFill>
                  <a:srgbClr val="2A4B86"/>
                </a:solidFill>
              </a:rPr>
              <a:t>Veranderingstheorie = verhaal over welke impact je wilt bereiken en hoe je die wilt bereiken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937" y="3850407"/>
            <a:ext cx="5300775" cy="1669413"/>
          </a:xfrm>
          <a:prstGeom prst="rect">
            <a:avLst/>
          </a:prstGeom>
        </p:spPr>
      </p:pic>
      <p:sp>
        <p:nvSpPr>
          <p:cNvPr id="15" name="Left-Up Arrow 14"/>
          <p:cNvSpPr/>
          <p:nvPr/>
        </p:nvSpPr>
        <p:spPr>
          <a:xfrm rot="8907113">
            <a:off x="6535258" y="4199035"/>
            <a:ext cx="1281813" cy="1220421"/>
          </a:xfrm>
          <a:prstGeom prst="leftUpArrow">
            <a:avLst>
              <a:gd name="adj1" fmla="val 15691"/>
              <a:gd name="adj2" fmla="val 25000"/>
              <a:gd name="adj3" fmla="val 25000"/>
            </a:avLst>
          </a:prstGeom>
          <a:solidFill>
            <a:srgbClr val="FFFFFF"/>
          </a:solidFill>
          <a:ln w="25400" cap="flat">
            <a:solidFill>
              <a:srgbClr val="4DC5C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nl-BE" sz="1800" b="0" i="0" u="none" strike="noStrike" cap="none" spc="0" normalizeH="0" baseline="0">
              <a:ln>
                <a:noFill/>
              </a:ln>
              <a:solidFill>
                <a:srgbClr val="000000"/>
              </a:solidFill>
              <a:effectLst/>
              <a:uFillTx/>
              <a:latin typeface="+mj-lt"/>
              <a:ea typeface="+mj-ea"/>
              <a:cs typeface="+mj-cs"/>
              <a:sym typeface="Calibri"/>
            </a:endParaRPr>
          </a:p>
        </p:txBody>
      </p:sp>
      <p:sp>
        <p:nvSpPr>
          <p:cNvPr id="16" name="Vertical Scroll 15"/>
          <p:cNvSpPr/>
          <p:nvPr/>
        </p:nvSpPr>
        <p:spPr>
          <a:xfrm>
            <a:off x="7444736" y="5302380"/>
            <a:ext cx="1080000" cy="1260000"/>
          </a:xfrm>
          <a:prstGeom prst="verticalScroll">
            <a:avLst/>
          </a:prstGeom>
          <a:solidFill>
            <a:srgbClr val="FFFFFF"/>
          </a:solidFill>
          <a:ln w="25400" cap="flat">
            <a:solidFill>
              <a:srgbClr val="47ACB6"/>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nl-BE" sz="1800" b="0" i="0" u="none" strike="noStrike" cap="none" spc="0" normalizeH="0" baseline="0" dirty="0">
                <a:ln>
                  <a:noFill/>
                </a:ln>
                <a:solidFill>
                  <a:srgbClr val="4DC5C2"/>
                </a:solidFill>
                <a:effectLst/>
                <a:uFillTx/>
                <a:latin typeface="+mj-lt"/>
                <a:ea typeface="+mj-ea"/>
                <a:cs typeface="+mj-cs"/>
                <a:sym typeface="Calibri"/>
              </a:rPr>
              <a:t>tekst</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388" y="2903925"/>
            <a:ext cx="3420000" cy="2099934"/>
          </a:xfrm>
          <a:prstGeom prst="rect">
            <a:avLst/>
          </a:prstGeom>
        </p:spPr>
      </p:pic>
    </p:spTree>
    <p:extLst>
      <p:ext uri="{BB962C8B-B14F-4D97-AF65-F5344CB8AC3E}">
        <p14:creationId xmlns:p14="http://schemas.microsoft.com/office/powerpoint/2010/main" val="44309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2 – Evaluatievragen en indicatoren</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7</a:t>
            </a:fld>
            <a:endParaRPr lang="aa-ET" dirty="0"/>
          </a:p>
        </p:txBody>
      </p:sp>
      <p:pic>
        <p:nvPicPr>
          <p:cNvPr id="3" name="Picture 2"/>
          <p:cNvPicPr>
            <a:picLocks noChangeAspect="1"/>
          </p:cNvPicPr>
          <p:nvPr/>
        </p:nvPicPr>
        <p:blipFill rotWithShape="1">
          <a:blip r:embed="rId3"/>
          <a:srcRect l="5200" t="16890" r="29900" b="12888"/>
          <a:stretch/>
        </p:blipFill>
        <p:spPr>
          <a:xfrm>
            <a:off x="1919333" y="1754160"/>
            <a:ext cx="7912608" cy="4815840"/>
          </a:xfrm>
          <a:prstGeom prst="rect">
            <a:avLst/>
          </a:prstGeom>
        </p:spPr>
      </p:pic>
    </p:spTree>
    <p:extLst>
      <p:ext uri="{BB962C8B-B14F-4D97-AF65-F5344CB8AC3E}">
        <p14:creationId xmlns:p14="http://schemas.microsoft.com/office/powerpoint/2010/main" val="2505336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3 - Tools</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8</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900000" y="1613034"/>
            <a:ext cx="10080000" cy="1200329"/>
          </a:xfrm>
          <a:prstGeom prst="rect">
            <a:avLst/>
          </a:prstGeom>
          <a:noFill/>
        </p:spPr>
        <p:txBody>
          <a:bodyPr wrap="square" rtlCol="0">
            <a:spAutoFit/>
          </a:bodyPr>
          <a:lstStyle/>
          <a:p>
            <a:r>
              <a:rPr lang="nl-BE" sz="2400" dirty="0">
                <a:solidFill>
                  <a:srgbClr val="2A4B86"/>
                </a:solidFill>
              </a:rPr>
              <a:t>Welke methoden, technieken of instrumenten gebruiken om informatie of data over een indicator te verzamelen en een antwoord te vinden op je evaluatievragen?</a:t>
            </a:r>
          </a:p>
        </p:txBody>
      </p:sp>
      <p:pic>
        <p:nvPicPr>
          <p:cNvPr id="2" name="Picture 1">
            <a:extLst>
              <a:ext uri="{FF2B5EF4-FFF2-40B4-BE49-F238E27FC236}">
                <a16:creationId xmlns="" xmlns:a16="http://schemas.microsoft.com/office/drawing/2014/main" id="{EDF3FEF9-C386-43B4-BDB2-95E1E30977FB}"/>
              </a:ext>
            </a:extLst>
          </p:cNvPr>
          <p:cNvPicPr>
            <a:picLocks noChangeAspect="1"/>
          </p:cNvPicPr>
          <p:nvPr/>
        </p:nvPicPr>
        <p:blipFill rotWithShape="1">
          <a:blip r:embed="rId3"/>
          <a:srcRect l="30296" t="44736" r="33388" b="20001"/>
          <a:stretch/>
        </p:blipFill>
        <p:spPr>
          <a:xfrm>
            <a:off x="3743978" y="2634904"/>
            <a:ext cx="7120538" cy="3889207"/>
          </a:xfrm>
          <a:prstGeom prst="rect">
            <a:avLst/>
          </a:prstGeom>
        </p:spPr>
      </p:pic>
    </p:spTree>
    <p:extLst>
      <p:ext uri="{BB962C8B-B14F-4D97-AF65-F5344CB8AC3E}">
        <p14:creationId xmlns:p14="http://schemas.microsoft.com/office/powerpoint/2010/main" val="89838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267660C-C639-4DEA-A8A6-B0D5D06DB364}"/>
              </a:ext>
            </a:extLst>
          </p:cNvPr>
          <p:cNvSpPr txBox="1"/>
          <p:nvPr/>
        </p:nvSpPr>
        <p:spPr>
          <a:xfrm>
            <a:off x="900000" y="360000"/>
            <a:ext cx="10080000" cy="646331"/>
          </a:xfrm>
          <a:prstGeom prst="rect">
            <a:avLst/>
          </a:prstGeom>
          <a:noFill/>
        </p:spPr>
        <p:txBody>
          <a:bodyPr wrap="square" rtlCol="0">
            <a:spAutoFit/>
          </a:bodyPr>
          <a:lstStyle/>
          <a:p>
            <a:r>
              <a:rPr lang="nl-BE" sz="3600" dirty="0">
                <a:solidFill>
                  <a:srgbClr val="2A4B86"/>
                </a:solidFill>
                <a:latin typeface="Arial" panose="020B0604020202020204" pitchFamily="34" charset="0"/>
                <a:cs typeface="Arial" panose="020B0604020202020204" pitchFamily="34" charset="0"/>
              </a:rPr>
              <a:t>Stap 4 - Inbedding</a:t>
            </a:r>
          </a:p>
        </p:txBody>
      </p:sp>
      <p:sp>
        <p:nvSpPr>
          <p:cNvPr id="13" name="Slide Number Placeholder 12">
            <a:extLst>
              <a:ext uri="{FF2B5EF4-FFF2-40B4-BE49-F238E27FC236}">
                <a16:creationId xmlns="" xmlns:a16="http://schemas.microsoft.com/office/drawing/2014/main" id="{F131ADBC-98FF-4968-AA43-9E49F5463139}"/>
              </a:ext>
            </a:extLst>
          </p:cNvPr>
          <p:cNvSpPr>
            <a:spLocks noGrp="1"/>
          </p:cNvSpPr>
          <p:nvPr>
            <p:ph type="sldNum" sz="quarter" idx="12"/>
          </p:nvPr>
        </p:nvSpPr>
        <p:spPr/>
        <p:txBody>
          <a:bodyPr/>
          <a:lstStyle/>
          <a:p>
            <a:fld id="{08BE7D7F-6E15-49E6-8C39-10CC338B9269}" type="slidenum">
              <a:rPr lang="aa-ET" smtClean="0"/>
              <a:pPr/>
              <a:t>9</a:t>
            </a:fld>
            <a:endParaRPr lang="aa-ET" dirty="0"/>
          </a:p>
        </p:txBody>
      </p:sp>
      <p:sp>
        <p:nvSpPr>
          <p:cNvPr id="9" name="TextBox 8">
            <a:extLst>
              <a:ext uri="{FF2B5EF4-FFF2-40B4-BE49-F238E27FC236}">
                <a16:creationId xmlns="" xmlns:a16="http://schemas.microsoft.com/office/drawing/2014/main" id="{B89B120D-2D3F-4182-82B3-56FB90143658}"/>
              </a:ext>
            </a:extLst>
          </p:cNvPr>
          <p:cNvSpPr txBox="1"/>
          <p:nvPr/>
        </p:nvSpPr>
        <p:spPr>
          <a:xfrm>
            <a:off x="900000" y="1889760"/>
            <a:ext cx="10747860" cy="4231928"/>
          </a:xfrm>
          <a:prstGeom prst="rect">
            <a:avLst/>
          </a:prstGeom>
          <a:noFill/>
        </p:spPr>
        <p:txBody>
          <a:bodyPr wrap="square" rtlCol="0">
            <a:spAutoFit/>
          </a:bodyPr>
          <a:lstStyle/>
          <a:p>
            <a:pPr>
              <a:spcAft>
                <a:spcPts val="1800"/>
              </a:spcAft>
            </a:pPr>
            <a:r>
              <a:rPr lang="nl-BE" sz="2800" dirty="0">
                <a:solidFill>
                  <a:srgbClr val="2A4B86"/>
                </a:solidFill>
              </a:rPr>
              <a:t>Inbedding in je organisatie/netwerk = impact centraal stellen in alles wat je doet + klemtoon op leren en verbeteren</a:t>
            </a:r>
          </a:p>
          <a:p>
            <a:pPr marL="1080000" lvl="1" indent="-468000">
              <a:spcBef>
                <a:spcPts val="1200"/>
              </a:spcBef>
              <a:buClr>
                <a:srgbClr val="2A4B86"/>
              </a:buClr>
              <a:buSzPct val="100000"/>
              <a:buFont typeface="Wingdings" panose="05000000000000000000" pitchFamily="2" charset="2"/>
              <a:buChar char="Ø"/>
            </a:pPr>
            <a:r>
              <a:rPr lang="nl-BE" sz="3200" dirty="0">
                <a:solidFill>
                  <a:srgbClr val="2A4B86"/>
                </a:solidFill>
              </a:rPr>
              <a:t>Betrokkenheid</a:t>
            </a:r>
          </a:p>
          <a:p>
            <a:pPr marL="1800000" lvl="2" indent="-468000">
              <a:spcBef>
                <a:spcPts val="600"/>
              </a:spcBef>
              <a:buClr>
                <a:srgbClr val="2A4B86"/>
              </a:buClr>
              <a:buSzPct val="100000"/>
              <a:buFont typeface="Arial" panose="020B0604020202020204" pitchFamily="34" charset="0"/>
              <a:buChar char="•"/>
            </a:pPr>
            <a:r>
              <a:rPr lang="nl-BE" sz="2800" dirty="0">
                <a:solidFill>
                  <a:srgbClr val="2A4B86"/>
                </a:solidFill>
              </a:rPr>
              <a:t>Iedereen mee</a:t>
            </a:r>
          </a:p>
          <a:p>
            <a:pPr marL="1800000" lvl="2" indent="-468000">
              <a:spcBef>
                <a:spcPts val="600"/>
              </a:spcBef>
              <a:spcAft>
                <a:spcPts val="1800"/>
              </a:spcAft>
              <a:buClr>
                <a:srgbClr val="2A4B86"/>
              </a:buClr>
              <a:buSzPct val="100000"/>
              <a:buFont typeface="Arial" panose="020B0604020202020204" pitchFamily="34" charset="0"/>
              <a:buChar char="•"/>
            </a:pPr>
            <a:r>
              <a:rPr lang="nl-BE" sz="2800" dirty="0">
                <a:solidFill>
                  <a:srgbClr val="2A4B86"/>
                </a:solidFill>
              </a:rPr>
              <a:t>Evaluatiecultuur</a:t>
            </a:r>
          </a:p>
          <a:p>
            <a:pPr marL="1080000" lvl="1" indent="-468000">
              <a:spcBef>
                <a:spcPts val="1200"/>
              </a:spcBef>
              <a:buClr>
                <a:srgbClr val="2A4B86"/>
              </a:buClr>
              <a:buSzPct val="100000"/>
              <a:buFont typeface="Wingdings" panose="05000000000000000000" pitchFamily="2" charset="2"/>
              <a:buChar char="Ø"/>
            </a:pPr>
            <a:r>
              <a:rPr lang="nl-BE" sz="3200" dirty="0">
                <a:solidFill>
                  <a:srgbClr val="2A4B86"/>
                </a:solidFill>
              </a:rPr>
              <a:t>Planning</a:t>
            </a:r>
          </a:p>
          <a:p>
            <a:pPr marL="1800000" lvl="2" indent="-468000">
              <a:spcBef>
                <a:spcPts val="600"/>
              </a:spcBef>
              <a:buClr>
                <a:srgbClr val="2A4B86"/>
              </a:buClr>
              <a:buSzPct val="100000"/>
              <a:buFont typeface="Arial" panose="020B0604020202020204" pitchFamily="34" charset="0"/>
              <a:buChar char="•"/>
            </a:pPr>
            <a:r>
              <a:rPr lang="nl-BE" sz="2800" dirty="0">
                <a:solidFill>
                  <a:srgbClr val="2A4B86"/>
                </a:solidFill>
              </a:rPr>
              <a:t>Blauwdruk voor je zelfevaluatie</a:t>
            </a:r>
          </a:p>
        </p:txBody>
      </p:sp>
      <p:pic>
        <p:nvPicPr>
          <p:cNvPr id="2" name="Picture 1"/>
          <p:cNvPicPr>
            <a:picLocks noChangeAspect="1"/>
          </p:cNvPicPr>
          <p:nvPr/>
        </p:nvPicPr>
        <p:blipFill rotWithShape="1">
          <a:blip r:embed="rId3"/>
          <a:srcRect l="37400" t="24533" r="38700" b="15734"/>
          <a:stretch/>
        </p:blipFill>
        <p:spPr>
          <a:xfrm>
            <a:off x="8274018" y="2761488"/>
            <a:ext cx="2913888" cy="4096512"/>
          </a:xfrm>
          <a:prstGeom prst="rect">
            <a:avLst/>
          </a:prstGeom>
        </p:spPr>
      </p:pic>
    </p:spTree>
    <p:extLst>
      <p:ext uri="{BB962C8B-B14F-4D97-AF65-F5344CB8AC3E}">
        <p14:creationId xmlns:p14="http://schemas.microsoft.com/office/powerpoint/2010/main" val="4139774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3536</Words>
  <Application>Microsoft Office PowerPoint</Application>
  <PresentationFormat>Widescreen</PresentationFormat>
  <Paragraphs>245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Stappenplan voor zelfevaluatie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Van Meerbeeck</dc:creator>
  <cp:lastModifiedBy>Anne Van Meerbeeck</cp:lastModifiedBy>
  <cp:revision>9</cp:revision>
  <dcterms:created xsi:type="dcterms:W3CDTF">2020-05-29T09:38:53Z</dcterms:created>
  <dcterms:modified xsi:type="dcterms:W3CDTF">2020-05-29T10:24:26Z</dcterms:modified>
</cp:coreProperties>
</file>