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sldIdLst>
    <p:sldId id="257" r:id="rId3"/>
    <p:sldId id="292" r:id="rId4"/>
    <p:sldId id="325" r:id="rId5"/>
    <p:sldId id="317" r:id="rId6"/>
    <p:sldId id="321" r:id="rId7"/>
    <p:sldId id="320" r:id="rId8"/>
    <p:sldId id="318" r:id="rId9"/>
    <p:sldId id="319" r:id="rId10"/>
    <p:sldId id="323" r:id="rId11"/>
    <p:sldId id="322" r:id="rId12"/>
    <p:sldId id="324" r:id="rId13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EB32-77AF-474C-975B-5450E37C6269}" type="datetimeFigureOut">
              <a:rPr lang="nl-BE" smtClean="0"/>
              <a:pPr/>
              <a:t>6/03/2024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C2181-2CC6-4721-868D-B4F95AE3C51C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77145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8EB32-77AF-474C-975B-5450E37C6269}" type="datetimeFigureOut">
              <a:rPr lang="nl-BE" smtClean="0"/>
              <a:pPr/>
              <a:t>6/03/2024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C2181-2CC6-4721-868D-B4F95AE3C51C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22692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C859-839C-433E-A235-96B9070AEA5B}" type="datetimeFigureOut">
              <a:rPr lang="nl-BE" smtClean="0"/>
              <a:t>6/03/2024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E7E6-7D64-46BC-B697-C27AEAD5221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57093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C859-839C-433E-A235-96B9070AEA5B}" type="datetimeFigureOut">
              <a:rPr lang="nl-BE" smtClean="0"/>
              <a:t>6/03/2024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E7E6-7D64-46BC-B697-C27AEAD5221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62056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8C859-839C-433E-A235-96B9070AEA5B}" type="datetimeFigureOut">
              <a:rPr lang="nl-BE" smtClean="0"/>
              <a:t>6/03/2024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2E7E6-7D64-46BC-B697-C27AEAD5221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80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E6C2181-2CC6-4721-868D-B4F95AE3C51C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B18EB32-77AF-474C-975B-5450E37C6269}" type="datetimeFigureOut">
              <a:rPr lang="nl-BE" smtClean="0"/>
              <a:pPr/>
              <a:t>6/03/2024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512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8C859-839C-433E-A235-96B9070AEA5B}" type="datetimeFigureOut">
              <a:rPr lang="nl-BE" smtClean="0"/>
              <a:t>6/03/2024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2E7E6-7D64-46BC-B697-C27AEAD5221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66754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l.bemelmans@kohesi.be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emf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4662BD-B4A1-47F5-831D-A2777A3485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5498" y="912458"/>
            <a:ext cx="10058400" cy="2593975"/>
          </a:xfrm>
        </p:spPr>
        <p:txBody>
          <a:bodyPr/>
          <a:lstStyle/>
          <a:p>
            <a:pPr algn="ctr"/>
            <a:r>
              <a:rPr lang="nl-BE" sz="4400" b="1" dirty="0">
                <a:solidFill>
                  <a:schemeClr val="tx2">
                    <a:lumMod val="50000"/>
                  </a:schemeClr>
                </a:solidFill>
              </a:rPr>
              <a:t>Proeftuin geïntegreerd onthaal K&amp;J</a:t>
            </a:r>
            <a:br>
              <a:rPr lang="nl-BE" sz="4400" b="1" dirty="0">
                <a:solidFill>
                  <a:schemeClr val="tx2">
                    <a:lumMod val="50000"/>
                  </a:schemeClr>
                </a:solidFill>
              </a:rPr>
            </a:br>
            <a:endParaRPr lang="nl-BE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Afbeelding 3" descr="Afbeelding met tekening&#10;&#10;Automatisch gegenereerde beschrijving">
            <a:extLst>
              <a:ext uri="{FF2B5EF4-FFF2-40B4-BE49-F238E27FC236}">
                <a16:creationId xmlns:a16="http://schemas.microsoft.com/office/drawing/2014/main" id="{BF6FE8D4-FE68-4238-B533-93FCAE7AB0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06" y="4927820"/>
            <a:ext cx="4819501" cy="1410586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30FA4475-9F06-4B08-A8CF-2B3E6B8DC4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116" y="4927820"/>
            <a:ext cx="3533851" cy="175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122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145362-27B0-DA09-C0D7-BCF946C19B84}"/>
              </a:ext>
            </a:extLst>
          </p:cNvPr>
          <p:cNvSpPr txBox="1">
            <a:spLocks/>
          </p:cNvSpPr>
          <p:nvPr/>
        </p:nvSpPr>
        <p:spPr>
          <a:xfrm>
            <a:off x="654159" y="575106"/>
            <a:ext cx="10837333" cy="529113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marR="0" indent="-269875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Blip>
                <a:blip r:embed="rId2"/>
              </a:buBlip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7088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65000"/>
              <a:buFontTx/>
              <a:buBlip>
                <a:blip r:embed="rId2"/>
              </a:buBlip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4738" marR="0" indent="-26193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60000"/>
              <a:buFontTx/>
              <a:buBlip>
                <a:blip r:embed="rId2"/>
              </a:buBlip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marR="0" indent="-2667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55000"/>
              <a:buFontTx/>
              <a:buBlip>
                <a:blip r:embed="rId2"/>
              </a:buBlip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nl-BE" sz="3200" b="1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Fasering in uitrol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998538" lvl="1" indent="-457200">
              <a:lnSpc>
                <a:spcPct val="150000"/>
              </a:lnSpc>
              <a:buSzTx/>
              <a:buAutoNum type="arabicPeriod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Opzet van structurele casustafel op lokaal niveau</a:t>
            </a:r>
          </a:p>
          <a:p>
            <a:pPr marL="998538" lvl="1" indent="-457200">
              <a:lnSpc>
                <a:spcPct val="150000"/>
              </a:lnSpc>
              <a:buSzTx/>
              <a:buAutoNum type="arabicPeriod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Versterken van bovenlokaal onthaalpunt RTJ (</a:t>
            </a:r>
            <a:r>
              <a:rPr lang="nl-BE" dirty="0" err="1">
                <a:solidFill>
                  <a:prstClr val="black"/>
                </a:solidFill>
                <a:latin typeface="Calibri"/>
              </a:rPr>
              <a:t>Doetertoe</a:t>
            </a:r>
            <a:r>
              <a:rPr lang="nl-BE" dirty="0">
                <a:solidFill>
                  <a:prstClr val="black"/>
                </a:solidFill>
                <a:latin typeface="Calibri"/>
              </a:rPr>
              <a:t>) met GGZ (ELP e.a.)</a:t>
            </a:r>
          </a:p>
          <a:p>
            <a:pPr marL="998538" lvl="1" indent="-457200">
              <a:lnSpc>
                <a:spcPct val="150000"/>
              </a:lnSpc>
              <a:buSzTx/>
              <a:buAutoNum type="arabicPeriod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O.b.v. noden organisatie van co-interventies en co-creaties op lokaal niveau</a:t>
            </a:r>
          </a:p>
          <a:p>
            <a:pPr marL="998538" lvl="1" indent="-457200">
              <a:lnSpc>
                <a:spcPct val="150000"/>
              </a:lnSpc>
              <a:buSzTx/>
              <a:buAutoNum type="arabicPeriod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Mogelijke MLT: mits positieve evaluatie uitrol in andere ELZ</a:t>
            </a:r>
          </a:p>
          <a:p>
            <a:pPr marL="998538" lvl="1" indent="-457200">
              <a:lnSpc>
                <a:spcPct val="150000"/>
              </a:lnSpc>
              <a:buSzTx/>
              <a:buAutoNum type="arabicPeriod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Mogelijke LT: verdere integratie van verschillende onthaalwerkingen</a:t>
            </a:r>
            <a:endParaRPr lang="nl-BE" b="1" dirty="0">
              <a:solidFill>
                <a:prstClr val="black"/>
              </a:solidFill>
              <a:latin typeface="Calibri"/>
              <a:sym typeface="Wingdings" panose="05000000000000000000" pitchFamily="2" charset="2"/>
            </a:endParaRPr>
          </a:p>
          <a:p>
            <a:pPr lvl="1" indent="0" algn="ctr">
              <a:lnSpc>
                <a:spcPct val="150000"/>
              </a:lnSpc>
              <a:buSzTx/>
              <a:buNone/>
              <a:defRPr/>
            </a:pPr>
            <a:r>
              <a:rPr lang="nl-BE" b="1" dirty="0">
                <a:solidFill>
                  <a:prstClr val="black"/>
                </a:solidFill>
                <a:latin typeface="Calibri"/>
                <a:sym typeface="Wingdings" panose="05000000000000000000" pitchFamily="2" charset="2"/>
              </a:rPr>
              <a:t> Conventie ELPZ als hefboom </a:t>
            </a:r>
            <a:r>
              <a:rPr lang="nl-BE" sz="2000" b="1" dirty="0">
                <a:solidFill>
                  <a:prstClr val="black"/>
                </a:solidFill>
                <a:latin typeface="Calibri"/>
                <a:sym typeface="Wingdings" panose="05000000000000000000" pitchFamily="2" charset="2"/>
              </a:rPr>
              <a:t>(ELP: co-consult, gezamenlijk groepsaanbod, indicatiestelling en trajecten, versterken 1</a:t>
            </a:r>
            <a:r>
              <a:rPr lang="nl-BE" sz="2000" b="1" baseline="30000" dirty="0">
                <a:solidFill>
                  <a:prstClr val="black"/>
                </a:solidFill>
                <a:latin typeface="Calibri"/>
                <a:sym typeface="Wingdings" panose="05000000000000000000" pitchFamily="2" charset="2"/>
              </a:rPr>
              <a:t>e</a:t>
            </a:r>
            <a:r>
              <a:rPr lang="nl-BE" sz="2000" b="1" dirty="0">
                <a:solidFill>
                  <a:prstClr val="black"/>
                </a:solidFill>
                <a:latin typeface="Calibri"/>
                <a:sym typeface="Wingdings" panose="05000000000000000000" pitchFamily="2" charset="2"/>
              </a:rPr>
              <a:t> lijn,… + ondersteuning door LC)</a:t>
            </a:r>
            <a:endParaRPr lang="nl-BE" sz="2000" b="1" dirty="0">
              <a:solidFill>
                <a:prstClr val="black"/>
              </a:solidFill>
              <a:latin typeface="Calibri"/>
            </a:endParaRPr>
          </a:p>
          <a:p>
            <a:pPr lvl="1" indent="0">
              <a:lnSpc>
                <a:spcPct val="150000"/>
              </a:lnSpc>
              <a:buSzTx/>
              <a:buNone/>
              <a:defRPr/>
            </a:pPr>
            <a:endParaRPr lang="nl-BE" sz="20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5B679F3A-408E-4A5E-AE75-B992428FF331}"/>
              </a:ext>
            </a:extLst>
          </p:cNvPr>
          <p:cNvCxnSpPr>
            <a:cxnSpLocks/>
          </p:cNvCxnSpPr>
          <p:nvPr/>
        </p:nvCxnSpPr>
        <p:spPr>
          <a:xfrm>
            <a:off x="1452978" y="5604037"/>
            <a:ext cx="9144000" cy="0"/>
          </a:xfrm>
          <a:prstGeom prst="line">
            <a:avLst/>
          </a:prstGeom>
          <a:ln w="76200">
            <a:solidFill>
              <a:srgbClr val="2732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Afbeelding 11" descr="Afbeelding met tekening&#10;&#10;Automatisch gegenereerde beschrijving">
            <a:extLst>
              <a:ext uri="{FF2B5EF4-FFF2-40B4-BE49-F238E27FC236}">
                <a16:creationId xmlns:a16="http://schemas.microsoft.com/office/drawing/2014/main" id="{F5F8D197-9877-4913-9A16-AADBA88EF6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978" y="5866244"/>
            <a:ext cx="2766899" cy="809824"/>
          </a:xfrm>
          <a:prstGeom prst="rect">
            <a:avLst/>
          </a:prstGeom>
        </p:spPr>
      </p:pic>
      <p:sp>
        <p:nvSpPr>
          <p:cNvPr id="2" name="Tijdelijke aanduiding voor tekst 2">
            <a:extLst>
              <a:ext uri="{FF2B5EF4-FFF2-40B4-BE49-F238E27FC236}">
                <a16:creationId xmlns:a16="http://schemas.microsoft.com/office/drawing/2014/main" id="{B84E9234-42B9-7C59-B476-E8A9887DCC3C}"/>
              </a:ext>
            </a:extLst>
          </p:cNvPr>
          <p:cNvSpPr txBox="1">
            <a:spLocks/>
          </p:cNvSpPr>
          <p:nvPr/>
        </p:nvSpPr>
        <p:spPr>
          <a:xfrm>
            <a:off x="654159" y="772357"/>
            <a:ext cx="5450634" cy="5016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nl-B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BDA05DE-E594-40FB-9742-CDDD1EC0CE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8562" y="5705550"/>
            <a:ext cx="2178416" cy="108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424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145362-27B0-DA09-C0D7-BCF946C19B84}"/>
              </a:ext>
            </a:extLst>
          </p:cNvPr>
          <p:cNvSpPr txBox="1">
            <a:spLocks/>
          </p:cNvSpPr>
          <p:nvPr/>
        </p:nvSpPr>
        <p:spPr>
          <a:xfrm>
            <a:off x="654159" y="575106"/>
            <a:ext cx="10837333" cy="529113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marR="0" indent="-269875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Blip>
                <a:blip r:embed="rId2"/>
              </a:buBlip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7088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65000"/>
              <a:buFontTx/>
              <a:buBlip>
                <a:blip r:embed="rId2"/>
              </a:buBlip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4738" marR="0" indent="-26193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60000"/>
              <a:buFontTx/>
              <a:buBlip>
                <a:blip r:embed="rId2"/>
              </a:buBlip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marR="0" indent="-2667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55000"/>
              <a:buFontTx/>
              <a:buBlip>
                <a:blip r:embed="rId2"/>
              </a:buBlip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nl-BE" sz="3200" b="1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VRAGEN?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lvl="0" defTabSz="914400">
              <a:spcBef>
                <a:spcPts val="0"/>
              </a:spcBef>
              <a:defRPr/>
            </a:pPr>
            <a:endParaRPr lang="nl-NL" sz="2400" b="1" dirty="0">
              <a:solidFill>
                <a:prstClr val="black"/>
              </a:solidFill>
              <a:ea typeface="+mn-lt"/>
              <a:cs typeface="Calibri"/>
            </a:endParaRPr>
          </a:p>
          <a:p>
            <a:pPr lvl="0" defTabSz="914400">
              <a:spcBef>
                <a:spcPts val="0"/>
              </a:spcBef>
              <a:defRPr/>
            </a:pPr>
            <a:r>
              <a:rPr lang="nl-NL" sz="2400" b="1" dirty="0">
                <a:solidFill>
                  <a:prstClr val="black"/>
                </a:solidFill>
                <a:ea typeface="+mn-lt"/>
                <a:cs typeface="Calibri"/>
              </a:rPr>
              <a:t>Lise Bemelmans</a:t>
            </a:r>
          </a:p>
          <a:p>
            <a:pPr lvl="0" defTabSz="914400">
              <a:spcBef>
                <a:spcPts val="0"/>
              </a:spcBef>
              <a:defRPr/>
            </a:pPr>
            <a:r>
              <a:rPr lang="nl-NL" sz="2400" dirty="0">
                <a:solidFill>
                  <a:prstClr val="black"/>
                </a:solidFill>
                <a:ea typeface="+mn-lt"/>
                <a:cs typeface="Calibri"/>
              </a:rPr>
              <a:t>lokale coördinator ELZ Kemp &amp; Duin, Maasland en </a:t>
            </a:r>
            <a:r>
              <a:rPr lang="nl-NL" sz="2400" dirty="0" err="1">
                <a:solidFill>
                  <a:prstClr val="black"/>
                </a:solidFill>
                <a:ea typeface="+mn-lt"/>
                <a:cs typeface="Calibri"/>
              </a:rPr>
              <a:t>ZOLim</a:t>
            </a:r>
            <a:br>
              <a:rPr lang="nl-BE" sz="2400" dirty="0">
                <a:solidFill>
                  <a:prstClr val="black"/>
                </a:solidFill>
                <a:ea typeface="+mn-lt"/>
                <a:cs typeface="Calibri"/>
              </a:rPr>
            </a:br>
            <a:r>
              <a:rPr lang="nl-BE" sz="2400" dirty="0">
                <a:solidFill>
                  <a:prstClr val="black"/>
                </a:solidFill>
                <a:ea typeface="+mn-lt"/>
                <a:cs typeface="Calibri"/>
                <a:hlinkClick r:id="rId3"/>
              </a:rPr>
              <a:t>l.bemelmans@kohesi.be</a:t>
            </a:r>
            <a:r>
              <a:rPr lang="nl-BE" sz="2400" dirty="0">
                <a:solidFill>
                  <a:prstClr val="black"/>
                </a:solidFill>
                <a:ea typeface="+mn-lt"/>
                <a:cs typeface="Calibri"/>
              </a:rPr>
              <a:t> </a:t>
            </a:r>
            <a:br>
              <a:rPr lang="nl-BE" sz="2400" dirty="0">
                <a:solidFill>
                  <a:prstClr val="black"/>
                </a:solidFill>
                <a:ea typeface="+mn-lt"/>
                <a:cs typeface="Calibri"/>
              </a:rPr>
            </a:br>
            <a:r>
              <a:rPr lang="nl-BE" sz="2400" dirty="0">
                <a:solidFill>
                  <a:prstClr val="black"/>
                </a:solidFill>
                <a:ea typeface="+mn-lt"/>
                <a:cs typeface="Calibri"/>
              </a:rPr>
              <a:t>0472/18 93 11 </a:t>
            </a:r>
          </a:p>
          <a:p>
            <a:pPr lvl="1" indent="0">
              <a:lnSpc>
                <a:spcPct val="150000"/>
              </a:lnSpc>
              <a:buSzTx/>
              <a:buNone/>
              <a:defRPr/>
            </a:pPr>
            <a:endParaRPr lang="nl-BE" sz="20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5B679F3A-408E-4A5E-AE75-B992428FF331}"/>
              </a:ext>
            </a:extLst>
          </p:cNvPr>
          <p:cNvCxnSpPr>
            <a:cxnSpLocks/>
          </p:cNvCxnSpPr>
          <p:nvPr/>
        </p:nvCxnSpPr>
        <p:spPr>
          <a:xfrm>
            <a:off x="1452978" y="5604037"/>
            <a:ext cx="9144000" cy="0"/>
          </a:xfrm>
          <a:prstGeom prst="line">
            <a:avLst/>
          </a:prstGeom>
          <a:ln w="76200">
            <a:solidFill>
              <a:srgbClr val="2732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Afbeelding 11" descr="Afbeelding met tekening&#10;&#10;Automatisch gegenereerde beschrijving">
            <a:extLst>
              <a:ext uri="{FF2B5EF4-FFF2-40B4-BE49-F238E27FC236}">
                <a16:creationId xmlns:a16="http://schemas.microsoft.com/office/drawing/2014/main" id="{F5F8D197-9877-4913-9A16-AADBA88EF62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978" y="5866244"/>
            <a:ext cx="2766899" cy="809824"/>
          </a:xfrm>
          <a:prstGeom prst="rect">
            <a:avLst/>
          </a:prstGeom>
        </p:spPr>
      </p:pic>
      <p:sp>
        <p:nvSpPr>
          <p:cNvPr id="2" name="Tijdelijke aanduiding voor tekst 2">
            <a:extLst>
              <a:ext uri="{FF2B5EF4-FFF2-40B4-BE49-F238E27FC236}">
                <a16:creationId xmlns:a16="http://schemas.microsoft.com/office/drawing/2014/main" id="{B84E9234-42B9-7C59-B476-E8A9887DCC3C}"/>
              </a:ext>
            </a:extLst>
          </p:cNvPr>
          <p:cNvSpPr txBox="1">
            <a:spLocks/>
          </p:cNvSpPr>
          <p:nvPr/>
        </p:nvSpPr>
        <p:spPr>
          <a:xfrm>
            <a:off x="654159" y="772357"/>
            <a:ext cx="5450634" cy="5016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nl-B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BDA05DE-E594-40FB-9742-CDDD1EC0CED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8562" y="5705550"/>
            <a:ext cx="2178416" cy="108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102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145362-27B0-DA09-C0D7-BCF946C19B84}"/>
              </a:ext>
            </a:extLst>
          </p:cNvPr>
          <p:cNvSpPr txBox="1">
            <a:spLocks/>
          </p:cNvSpPr>
          <p:nvPr/>
        </p:nvSpPr>
        <p:spPr>
          <a:xfrm>
            <a:off x="700508" y="312899"/>
            <a:ext cx="10837333" cy="529113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marR="0" indent="-269875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Blip>
                <a:blip r:embed="rId2"/>
              </a:buBlip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7088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65000"/>
              <a:buFontTx/>
              <a:buBlip>
                <a:blip r:embed="rId2"/>
              </a:buBlip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4738" marR="0" indent="-26193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60000"/>
              <a:buFontTx/>
              <a:buBlip>
                <a:blip r:embed="rId2"/>
              </a:buBlip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marR="0" indent="-2667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55000"/>
              <a:buFontTx/>
              <a:buBlip>
                <a:blip r:embed="rId2"/>
              </a:buBlip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nl-BE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</a:rPr>
              <a:t>Achtergrond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884238" lvl="1" indent="-342900">
              <a:lnSpc>
                <a:spcPct val="150000"/>
              </a:lnSpc>
              <a:buSzTx/>
              <a:buFont typeface="Arial" panose="020B0604020202020204" pitchFamily="34" charset="0"/>
              <a:buChar char="•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Gedeelde vaststellingen:</a:t>
            </a:r>
          </a:p>
          <a:p>
            <a:pPr marL="1169988" lvl="2" indent="-342900">
              <a:lnSpc>
                <a:spcPct val="15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Versnippering van het landschap</a:t>
            </a:r>
          </a:p>
          <a:p>
            <a:pPr marL="1169988" lvl="2" indent="-342900">
              <a:lnSpc>
                <a:spcPct val="15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Wachttijden</a:t>
            </a:r>
          </a:p>
          <a:p>
            <a:pPr marL="1169988" lvl="2" indent="-342900">
              <a:lnSpc>
                <a:spcPct val="15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Gebrekkige zorgcontinuïteit, moeilijke doorstroom</a:t>
            </a:r>
          </a:p>
          <a:p>
            <a:pPr marL="1169988" lvl="2" indent="-342900">
              <a:lnSpc>
                <a:spcPct val="15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Lacunes en </a:t>
            </a:r>
            <a:r>
              <a:rPr lang="nl-BE" dirty="0" err="1">
                <a:solidFill>
                  <a:prstClr val="black"/>
                </a:solidFill>
                <a:latin typeface="Calibri"/>
              </a:rPr>
              <a:t>dubbelingen</a:t>
            </a:r>
            <a:r>
              <a:rPr lang="nl-BE" dirty="0">
                <a:solidFill>
                  <a:prstClr val="black"/>
                </a:solidFill>
                <a:latin typeface="Calibri"/>
              </a:rPr>
              <a:t> in het aanbod</a:t>
            </a:r>
          </a:p>
          <a:p>
            <a:pPr marL="1169988" lvl="2" indent="-342900">
              <a:lnSpc>
                <a:spcPct val="15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Alleen staan met uitdagende casuïstiek</a:t>
            </a:r>
          </a:p>
          <a:p>
            <a:pPr marL="1169988" lvl="2" indent="-342900">
              <a:lnSpc>
                <a:spcPct val="150000"/>
              </a:lnSpc>
              <a:buSzTx/>
              <a:buFont typeface="Wingdings" panose="05000000000000000000" pitchFamily="2" charset="2"/>
              <a:buChar char="Ø"/>
              <a:defRPr/>
            </a:pPr>
            <a:endParaRPr lang="nl-BE" b="1" dirty="0">
              <a:solidFill>
                <a:prstClr val="black"/>
              </a:solidFill>
              <a:latin typeface="Calibri"/>
            </a:endParaRPr>
          </a:p>
          <a:p>
            <a:pPr lvl="1" indent="0">
              <a:lnSpc>
                <a:spcPct val="150000"/>
              </a:lnSpc>
              <a:buSzTx/>
              <a:buNone/>
              <a:defRPr/>
            </a:pPr>
            <a:endParaRPr lang="nl-BE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5B679F3A-408E-4A5E-AE75-B992428FF331}"/>
              </a:ext>
            </a:extLst>
          </p:cNvPr>
          <p:cNvCxnSpPr>
            <a:cxnSpLocks/>
          </p:cNvCxnSpPr>
          <p:nvPr/>
        </p:nvCxnSpPr>
        <p:spPr>
          <a:xfrm>
            <a:off x="1452978" y="5604037"/>
            <a:ext cx="9144000" cy="0"/>
          </a:xfrm>
          <a:prstGeom prst="line">
            <a:avLst/>
          </a:prstGeom>
          <a:ln w="76200">
            <a:solidFill>
              <a:srgbClr val="2732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Afbeelding 11" descr="Afbeelding met tekening&#10;&#10;Automatisch gegenereerde beschrijving">
            <a:extLst>
              <a:ext uri="{FF2B5EF4-FFF2-40B4-BE49-F238E27FC236}">
                <a16:creationId xmlns:a16="http://schemas.microsoft.com/office/drawing/2014/main" id="{F5F8D197-9877-4913-9A16-AADBA88EF6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978" y="5866244"/>
            <a:ext cx="2766899" cy="809824"/>
          </a:xfrm>
          <a:prstGeom prst="rect">
            <a:avLst/>
          </a:prstGeom>
        </p:spPr>
      </p:pic>
      <p:sp>
        <p:nvSpPr>
          <p:cNvPr id="2" name="Tijdelijke aanduiding voor tekst 2">
            <a:extLst>
              <a:ext uri="{FF2B5EF4-FFF2-40B4-BE49-F238E27FC236}">
                <a16:creationId xmlns:a16="http://schemas.microsoft.com/office/drawing/2014/main" id="{B84E9234-42B9-7C59-B476-E8A9887DCC3C}"/>
              </a:ext>
            </a:extLst>
          </p:cNvPr>
          <p:cNvSpPr txBox="1">
            <a:spLocks/>
          </p:cNvSpPr>
          <p:nvPr/>
        </p:nvSpPr>
        <p:spPr>
          <a:xfrm>
            <a:off x="654159" y="772357"/>
            <a:ext cx="5450634" cy="5016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nl-B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BDA05DE-E594-40FB-9742-CDDD1EC0CE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8562" y="5705550"/>
            <a:ext cx="2178416" cy="108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721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145362-27B0-DA09-C0D7-BCF946C19B84}"/>
              </a:ext>
            </a:extLst>
          </p:cNvPr>
          <p:cNvSpPr txBox="1">
            <a:spLocks/>
          </p:cNvSpPr>
          <p:nvPr/>
        </p:nvSpPr>
        <p:spPr>
          <a:xfrm>
            <a:off x="700508" y="312899"/>
            <a:ext cx="10837333" cy="529113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marR="0" indent="-269875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Blip>
                <a:blip r:embed="rId2"/>
              </a:buBlip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7088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65000"/>
              <a:buFontTx/>
              <a:buBlip>
                <a:blip r:embed="rId2"/>
              </a:buBlip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4738" marR="0" indent="-26193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60000"/>
              <a:buFontTx/>
              <a:buBlip>
                <a:blip r:embed="rId2"/>
              </a:buBlip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marR="0" indent="-2667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55000"/>
              <a:buFontTx/>
              <a:buBlip>
                <a:blip r:embed="rId2"/>
              </a:buBlip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nl-BE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</a:rPr>
              <a:t>Achtergrond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884238" lvl="1" indent="-342900">
              <a:lnSpc>
                <a:spcPct val="150000"/>
              </a:lnSpc>
              <a:buSzTx/>
              <a:buFont typeface="Arial" panose="020B0604020202020204" pitchFamily="34" charset="0"/>
              <a:buChar char="•"/>
              <a:defRPr/>
            </a:pPr>
            <a:r>
              <a:rPr lang="nl-BE" b="1" dirty="0">
                <a:solidFill>
                  <a:prstClr val="black"/>
                </a:solidFill>
                <a:latin typeface="Calibri"/>
              </a:rPr>
              <a:t>Conventie psychologische zorg in de 1</a:t>
            </a:r>
            <a:r>
              <a:rPr lang="nl-BE" b="1" baseline="30000" dirty="0">
                <a:solidFill>
                  <a:prstClr val="black"/>
                </a:solidFill>
                <a:latin typeface="Calibri"/>
              </a:rPr>
              <a:t>e</a:t>
            </a:r>
            <a:r>
              <a:rPr lang="nl-BE" b="1" dirty="0">
                <a:solidFill>
                  <a:prstClr val="black"/>
                </a:solidFill>
                <a:latin typeface="Calibri"/>
              </a:rPr>
              <a:t> lijn</a:t>
            </a:r>
            <a:r>
              <a:rPr lang="nl-BE" dirty="0">
                <a:solidFill>
                  <a:prstClr val="black"/>
                </a:solidFill>
                <a:latin typeface="Calibri"/>
              </a:rPr>
              <a:t>:</a:t>
            </a:r>
          </a:p>
          <a:p>
            <a:pPr marL="1169988" lvl="2" indent="-342900">
              <a:lnSpc>
                <a:spcPct val="15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Vindplaatsgericht werken, lokale samenwerkingsverbanden, kwetsbare doelgroepen</a:t>
            </a:r>
          </a:p>
          <a:p>
            <a:pPr marL="1169988" lvl="2" indent="-342900">
              <a:lnSpc>
                <a:spcPct val="15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Nodenanalyse: Huizen van het Kind, verbeteren en vereenvoudigen van toegankelijkheid</a:t>
            </a:r>
          </a:p>
          <a:p>
            <a:pPr marL="884238" lvl="1" indent="-342900">
              <a:lnSpc>
                <a:spcPct val="150000"/>
              </a:lnSpc>
              <a:buSzTx/>
              <a:buFont typeface="Arial" panose="020B0604020202020204" pitchFamily="34" charset="0"/>
              <a:buChar char="•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Verbinden met andere ontwikkelingen:</a:t>
            </a:r>
          </a:p>
          <a:p>
            <a:pPr marL="1169988" lvl="2" indent="-342900">
              <a:lnSpc>
                <a:spcPct val="15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nl-BE" b="1" dirty="0">
                <a:solidFill>
                  <a:prstClr val="black"/>
                </a:solidFill>
                <a:latin typeface="Calibri"/>
              </a:rPr>
              <a:t>1G1P</a:t>
            </a:r>
            <a:r>
              <a:rPr lang="nl-BE" dirty="0">
                <a:solidFill>
                  <a:prstClr val="black"/>
                </a:solidFill>
                <a:latin typeface="Calibri"/>
              </a:rPr>
              <a:t>: bovenlokaal onthaalpunt RTJ (</a:t>
            </a:r>
            <a:r>
              <a:rPr lang="nl-BE" dirty="0" err="1">
                <a:solidFill>
                  <a:prstClr val="black"/>
                </a:solidFill>
                <a:latin typeface="Calibri"/>
              </a:rPr>
              <a:t>Doetertoe</a:t>
            </a:r>
            <a:r>
              <a:rPr lang="nl-BE" dirty="0">
                <a:solidFill>
                  <a:prstClr val="black"/>
                </a:solidFill>
                <a:latin typeface="Calibri"/>
              </a:rPr>
              <a:t>)</a:t>
            </a:r>
          </a:p>
          <a:p>
            <a:pPr marL="1169988" lvl="2" indent="-342900">
              <a:lnSpc>
                <a:spcPct val="15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nl-BE" b="1" dirty="0">
                <a:solidFill>
                  <a:prstClr val="black"/>
                </a:solidFill>
                <a:latin typeface="Calibri"/>
              </a:rPr>
              <a:t>GGZ-netwerk </a:t>
            </a:r>
            <a:r>
              <a:rPr lang="nl-BE" dirty="0" err="1">
                <a:solidFill>
                  <a:prstClr val="black"/>
                </a:solidFill>
                <a:latin typeface="Calibri"/>
              </a:rPr>
              <a:t>Ligant</a:t>
            </a:r>
            <a:r>
              <a:rPr lang="nl-BE" dirty="0">
                <a:solidFill>
                  <a:prstClr val="black"/>
                </a:solidFill>
                <a:latin typeface="Calibri"/>
              </a:rPr>
              <a:t>: hervorming programma Connect, nota geïntegreerd onthaal K&amp;J</a:t>
            </a:r>
          </a:p>
          <a:p>
            <a:pPr lvl="1" indent="0" algn="ctr">
              <a:lnSpc>
                <a:spcPct val="150000"/>
              </a:lnSpc>
              <a:buSzTx/>
              <a:buNone/>
              <a:defRPr/>
            </a:pPr>
            <a:r>
              <a:rPr lang="nl-BE" b="1" dirty="0">
                <a:solidFill>
                  <a:prstClr val="black"/>
                </a:solidFill>
                <a:latin typeface="Calibri"/>
                <a:sym typeface="Wingdings" panose="05000000000000000000" pitchFamily="2" charset="2"/>
              </a:rPr>
              <a:t> Start projectgroep geïntegreerd onthaal K&amp;J</a:t>
            </a:r>
            <a:endParaRPr lang="nl-BE" b="1" dirty="0">
              <a:solidFill>
                <a:prstClr val="black"/>
              </a:solidFill>
              <a:latin typeface="Calibri"/>
            </a:endParaRPr>
          </a:p>
          <a:p>
            <a:pPr lvl="1" indent="0">
              <a:lnSpc>
                <a:spcPct val="150000"/>
              </a:lnSpc>
              <a:buSzTx/>
              <a:buNone/>
              <a:defRPr/>
            </a:pPr>
            <a:endParaRPr lang="nl-BE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5B679F3A-408E-4A5E-AE75-B992428FF331}"/>
              </a:ext>
            </a:extLst>
          </p:cNvPr>
          <p:cNvCxnSpPr>
            <a:cxnSpLocks/>
          </p:cNvCxnSpPr>
          <p:nvPr/>
        </p:nvCxnSpPr>
        <p:spPr>
          <a:xfrm>
            <a:off x="1452978" y="5604037"/>
            <a:ext cx="9144000" cy="0"/>
          </a:xfrm>
          <a:prstGeom prst="line">
            <a:avLst/>
          </a:prstGeom>
          <a:ln w="76200">
            <a:solidFill>
              <a:srgbClr val="2732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Afbeelding 11" descr="Afbeelding met tekening&#10;&#10;Automatisch gegenereerde beschrijving">
            <a:extLst>
              <a:ext uri="{FF2B5EF4-FFF2-40B4-BE49-F238E27FC236}">
                <a16:creationId xmlns:a16="http://schemas.microsoft.com/office/drawing/2014/main" id="{F5F8D197-9877-4913-9A16-AADBA88EF6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978" y="5866244"/>
            <a:ext cx="2766899" cy="809824"/>
          </a:xfrm>
          <a:prstGeom prst="rect">
            <a:avLst/>
          </a:prstGeom>
        </p:spPr>
      </p:pic>
      <p:sp>
        <p:nvSpPr>
          <p:cNvPr id="2" name="Tijdelijke aanduiding voor tekst 2">
            <a:extLst>
              <a:ext uri="{FF2B5EF4-FFF2-40B4-BE49-F238E27FC236}">
                <a16:creationId xmlns:a16="http://schemas.microsoft.com/office/drawing/2014/main" id="{B84E9234-42B9-7C59-B476-E8A9887DCC3C}"/>
              </a:ext>
            </a:extLst>
          </p:cNvPr>
          <p:cNvSpPr txBox="1">
            <a:spLocks/>
          </p:cNvSpPr>
          <p:nvPr/>
        </p:nvSpPr>
        <p:spPr>
          <a:xfrm>
            <a:off x="654159" y="772357"/>
            <a:ext cx="5450634" cy="5016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nl-B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BDA05DE-E594-40FB-9742-CDDD1EC0CE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8562" y="5705550"/>
            <a:ext cx="2178416" cy="108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914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145362-27B0-DA09-C0D7-BCF946C19B84}"/>
              </a:ext>
            </a:extLst>
          </p:cNvPr>
          <p:cNvSpPr txBox="1">
            <a:spLocks/>
          </p:cNvSpPr>
          <p:nvPr/>
        </p:nvSpPr>
        <p:spPr>
          <a:xfrm>
            <a:off x="654159" y="575106"/>
            <a:ext cx="10837333" cy="529113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marR="0" indent="-269875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Blip>
                <a:blip r:embed="rId2"/>
              </a:buBlip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7088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65000"/>
              <a:buFontTx/>
              <a:buBlip>
                <a:blip r:embed="rId2"/>
              </a:buBlip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4738" marR="0" indent="-26193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60000"/>
              <a:buFontTx/>
              <a:buBlip>
                <a:blip r:embed="rId2"/>
              </a:buBlip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marR="0" indent="-2667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55000"/>
              <a:buFontTx/>
              <a:buBlip>
                <a:blip r:embed="rId2"/>
              </a:buBlip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nl-BE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</a:rPr>
              <a:t>Leden projectgroep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884238" lvl="1" indent="-342900">
              <a:lnSpc>
                <a:spcPct val="150000"/>
              </a:lnSpc>
              <a:buSzTx/>
              <a:buFont typeface="Arial" panose="020B0604020202020204" pitchFamily="34" charset="0"/>
              <a:buChar char="•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Jeugdhulp: 1G1P, onthaalpunt RTJ</a:t>
            </a:r>
          </a:p>
          <a:p>
            <a:pPr marL="884238" lvl="1" indent="-342900">
              <a:lnSpc>
                <a:spcPct val="150000"/>
              </a:lnSpc>
              <a:buSzTx/>
              <a:buFont typeface="Arial" panose="020B0604020202020204" pitchFamily="34" charset="0"/>
              <a:buChar char="•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Lokaal bestuur: Huizen van het Kind</a:t>
            </a:r>
          </a:p>
          <a:p>
            <a:pPr marL="884238" lvl="1" indent="-342900">
              <a:lnSpc>
                <a:spcPct val="150000"/>
              </a:lnSpc>
              <a:buSzTx/>
              <a:buFont typeface="Arial" panose="020B0604020202020204" pitchFamily="34" charset="0"/>
              <a:buChar char="•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Onderwijs: CLB</a:t>
            </a:r>
          </a:p>
          <a:p>
            <a:pPr marL="884238" lvl="1" indent="-342900">
              <a:lnSpc>
                <a:spcPct val="150000"/>
              </a:lnSpc>
              <a:buSzTx/>
              <a:buFont typeface="Arial" panose="020B0604020202020204" pitchFamily="34" charset="0"/>
              <a:buChar char="•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Welzijn: JAC</a:t>
            </a:r>
          </a:p>
          <a:p>
            <a:pPr marL="884238" lvl="1" indent="-342900">
              <a:lnSpc>
                <a:spcPct val="150000"/>
              </a:lnSpc>
              <a:buSzTx/>
              <a:buFont typeface="Arial" panose="020B0604020202020204" pitchFamily="34" charset="0"/>
              <a:buChar char="•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GGZ: CGG, Connect, conventie ELPZ</a:t>
            </a:r>
            <a:endParaRPr lang="nl-BE" sz="2000" dirty="0">
              <a:solidFill>
                <a:prstClr val="black"/>
              </a:solidFill>
              <a:latin typeface="Calibri"/>
            </a:endParaRPr>
          </a:p>
          <a:p>
            <a:pPr lvl="1" indent="0" algn="ctr">
              <a:lnSpc>
                <a:spcPct val="150000"/>
              </a:lnSpc>
              <a:buSzTx/>
              <a:buNone/>
              <a:defRPr/>
            </a:pPr>
            <a:r>
              <a:rPr lang="nl-BE" b="1" dirty="0">
                <a:solidFill>
                  <a:prstClr val="black"/>
                </a:solidFill>
                <a:latin typeface="Calibri"/>
                <a:sym typeface="Wingdings" panose="05000000000000000000" pitchFamily="2" charset="2"/>
              </a:rPr>
              <a:t> Samenstelling is intersectoraal, interdisciplinair, van 0</a:t>
            </a:r>
            <a:r>
              <a:rPr lang="nl-BE" b="1" baseline="30000" dirty="0">
                <a:solidFill>
                  <a:prstClr val="black"/>
                </a:solidFill>
                <a:latin typeface="Calibri"/>
                <a:sym typeface="Wingdings" panose="05000000000000000000" pitchFamily="2" charset="2"/>
              </a:rPr>
              <a:t>e</a:t>
            </a:r>
            <a:r>
              <a:rPr lang="nl-BE" b="1" dirty="0">
                <a:solidFill>
                  <a:prstClr val="black"/>
                </a:solidFill>
                <a:latin typeface="Calibri"/>
                <a:sym typeface="Wingdings" panose="05000000000000000000" pitchFamily="2" charset="2"/>
              </a:rPr>
              <a:t> tot 3</a:t>
            </a:r>
            <a:r>
              <a:rPr lang="nl-BE" b="1" baseline="30000" dirty="0">
                <a:solidFill>
                  <a:prstClr val="black"/>
                </a:solidFill>
                <a:latin typeface="Calibri"/>
                <a:sym typeface="Wingdings" panose="05000000000000000000" pitchFamily="2" charset="2"/>
              </a:rPr>
              <a:t>e</a:t>
            </a:r>
            <a:r>
              <a:rPr lang="nl-BE" b="1" dirty="0">
                <a:solidFill>
                  <a:prstClr val="black"/>
                </a:solidFill>
                <a:latin typeface="Calibri"/>
                <a:sym typeface="Wingdings" panose="05000000000000000000" pitchFamily="2" charset="2"/>
              </a:rPr>
              <a:t> lijn</a:t>
            </a:r>
            <a:endParaRPr lang="nl-BE" b="1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5B679F3A-408E-4A5E-AE75-B992428FF331}"/>
              </a:ext>
            </a:extLst>
          </p:cNvPr>
          <p:cNvCxnSpPr>
            <a:cxnSpLocks/>
          </p:cNvCxnSpPr>
          <p:nvPr/>
        </p:nvCxnSpPr>
        <p:spPr>
          <a:xfrm>
            <a:off x="1452978" y="5604037"/>
            <a:ext cx="9144000" cy="0"/>
          </a:xfrm>
          <a:prstGeom prst="line">
            <a:avLst/>
          </a:prstGeom>
          <a:ln w="76200">
            <a:solidFill>
              <a:srgbClr val="2732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Afbeelding 11" descr="Afbeelding met tekening&#10;&#10;Automatisch gegenereerde beschrijving">
            <a:extLst>
              <a:ext uri="{FF2B5EF4-FFF2-40B4-BE49-F238E27FC236}">
                <a16:creationId xmlns:a16="http://schemas.microsoft.com/office/drawing/2014/main" id="{F5F8D197-9877-4913-9A16-AADBA88EF6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978" y="5866244"/>
            <a:ext cx="2766899" cy="809824"/>
          </a:xfrm>
          <a:prstGeom prst="rect">
            <a:avLst/>
          </a:prstGeom>
        </p:spPr>
      </p:pic>
      <p:sp>
        <p:nvSpPr>
          <p:cNvPr id="2" name="Tijdelijke aanduiding voor tekst 2">
            <a:extLst>
              <a:ext uri="{FF2B5EF4-FFF2-40B4-BE49-F238E27FC236}">
                <a16:creationId xmlns:a16="http://schemas.microsoft.com/office/drawing/2014/main" id="{B84E9234-42B9-7C59-B476-E8A9887DCC3C}"/>
              </a:ext>
            </a:extLst>
          </p:cNvPr>
          <p:cNvSpPr txBox="1">
            <a:spLocks/>
          </p:cNvSpPr>
          <p:nvPr/>
        </p:nvSpPr>
        <p:spPr>
          <a:xfrm>
            <a:off x="654159" y="772357"/>
            <a:ext cx="5450634" cy="5016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nl-B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BDA05DE-E594-40FB-9742-CDDD1EC0CE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8562" y="5705550"/>
            <a:ext cx="2178416" cy="1084851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6D7FB74F-A549-4AE2-9EC8-81B6352B99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20216" y="837264"/>
            <a:ext cx="2395137" cy="225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916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145362-27B0-DA09-C0D7-BCF946C19B84}"/>
              </a:ext>
            </a:extLst>
          </p:cNvPr>
          <p:cNvSpPr txBox="1">
            <a:spLocks/>
          </p:cNvSpPr>
          <p:nvPr/>
        </p:nvSpPr>
        <p:spPr>
          <a:xfrm>
            <a:off x="654159" y="575106"/>
            <a:ext cx="10837333" cy="529113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marR="0" indent="-269875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Blip>
                <a:blip r:embed="rId2"/>
              </a:buBlip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7088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65000"/>
              <a:buFontTx/>
              <a:buBlip>
                <a:blip r:embed="rId2"/>
              </a:buBlip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4738" marR="0" indent="-26193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60000"/>
              <a:buFontTx/>
              <a:buBlip>
                <a:blip r:embed="rId2"/>
              </a:buBlip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marR="0" indent="-2667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55000"/>
              <a:buFontTx/>
              <a:buBlip>
                <a:blip r:embed="rId2"/>
              </a:buBlip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nl-BE" sz="3200" b="1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Principes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884238" lvl="1" indent="-342900">
              <a:lnSpc>
                <a:spcPct val="150000"/>
              </a:lnSpc>
              <a:buSzTx/>
              <a:buFont typeface="Arial" panose="020B0604020202020204" pitchFamily="34" charset="0"/>
              <a:buChar char="•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Lokaal en bovenlokaal georganiseerd met onderlinge connectie</a:t>
            </a:r>
          </a:p>
          <a:p>
            <a:pPr marL="884238" lvl="1" indent="-342900">
              <a:lnSpc>
                <a:spcPct val="150000"/>
              </a:lnSpc>
              <a:buSzTx/>
              <a:buFont typeface="Arial" panose="020B0604020202020204" pitchFamily="34" charset="0"/>
              <a:buChar char="•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1 centraal punt voor burger en professional</a:t>
            </a:r>
          </a:p>
          <a:p>
            <a:pPr marL="884238" lvl="1" indent="-342900">
              <a:lnSpc>
                <a:spcPct val="150000"/>
              </a:lnSpc>
              <a:buSzTx/>
              <a:buFont typeface="Arial" panose="020B0604020202020204" pitchFamily="34" charset="0"/>
              <a:buChar char="•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Persoonlijk contact: FTF, laagdrempelig binnen lopen, ontmoeting</a:t>
            </a:r>
          </a:p>
          <a:p>
            <a:pPr marL="884238" lvl="1" indent="-342900">
              <a:lnSpc>
                <a:spcPct val="150000"/>
              </a:lnSpc>
              <a:buSzTx/>
              <a:buFont typeface="Arial" panose="020B0604020202020204" pitchFamily="34" charset="0"/>
              <a:buChar char="•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Gedeelde verantwoordelijkheid</a:t>
            </a:r>
          </a:p>
          <a:p>
            <a:pPr marL="884238" lvl="1" indent="-342900">
              <a:lnSpc>
                <a:spcPct val="150000"/>
              </a:lnSpc>
              <a:buSzTx/>
              <a:buFont typeface="Arial" panose="020B0604020202020204" pitchFamily="34" charset="0"/>
              <a:buChar char="•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Werken met brugfiguren en vanuit mandaat</a:t>
            </a:r>
          </a:p>
          <a:p>
            <a:pPr marL="884238" lvl="1" indent="-342900">
              <a:lnSpc>
                <a:spcPct val="150000"/>
              </a:lnSpc>
              <a:buSzTx/>
              <a:buFont typeface="Arial" panose="020B0604020202020204" pitchFamily="34" charset="0"/>
              <a:buChar char="•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Noden capteren en vertalen naar aanbod</a:t>
            </a:r>
          </a:p>
          <a:p>
            <a:pPr lvl="1" indent="0">
              <a:lnSpc>
                <a:spcPct val="150000"/>
              </a:lnSpc>
              <a:buSzTx/>
              <a:buNone/>
              <a:defRPr/>
            </a:pPr>
            <a:endParaRPr lang="nl-BE" sz="20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5B679F3A-408E-4A5E-AE75-B992428FF331}"/>
              </a:ext>
            </a:extLst>
          </p:cNvPr>
          <p:cNvCxnSpPr>
            <a:cxnSpLocks/>
          </p:cNvCxnSpPr>
          <p:nvPr/>
        </p:nvCxnSpPr>
        <p:spPr>
          <a:xfrm>
            <a:off x="1452978" y="5604037"/>
            <a:ext cx="9144000" cy="0"/>
          </a:xfrm>
          <a:prstGeom prst="line">
            <a:avLst/>
          </a:prstGeom>
          <a:ln w="76200">
            <a:solidFill>
              <a:srgbClr val="2732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Afbeelding 11" descr="Afbeelding met tekening&#10;&#10;Automatisch gegenereerde beschrijving">
            <a:extLst>
              <a:ext uri="{FF2B5EF4-FFF2-40B4-BE49-F238E27FC236}">
                <a16:creationId xmlns:a16="http://schemas.microsoft.com/office/drawing/2014/main" id="{F5F8D197-9877-4913-9A16-AADBA88EF6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978" y="5866244"/>
            <a:ext cx="2766899" cy="809824"/>
          </a:xfrm>
          <a:prstGeom prst="rect">
            <a:avLst/>
          </a:prstGeom>
        </p:spPr>
      </p:pic>
      <p:sp>
        <p:nvSpPr>
          <p:cNvPr id="2" name="Tijdelijke aanduiding voor tekst 2">
            <a:extLst>
              <a:ext uri="{FF2B5EF4-FFF2-40B4-BE49-F238E27FC236}">
                <a16:creationId xmlns:a16="http://schemas.microsoft.com/office/drawing/2014/main" id="{B84E9234-42B9-7C59-B476-E8A9887DCC3C}"/>
              </a:ext>
            </a:extLst>
          </p:cNvPr>
          <p:cNvSpPr txBox="1">
            <a:spLocks/>
          </p:cNvSpPr>
          <p:nvPr/>
        </p:nvSpPr>
        <p:spPr>
          <a:xfrm>
            <a:off x="654159" y="772357"/>
            <a:ext cx="5450634" cy="5016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nl-B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BDA05DE-E594-40FB-9742-CDDD1EC0CE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8562" y="5705550"/>
            <a:ext cx="2178416" cy="1084851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B421FB22-CE02-4E78-91B2-5676354466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0080" y="3429000"/>
            <a:ext cx="2169410" cy="188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208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145362-27B0-DA09-C0D7-BCF946C19B84}"/>
              </a:ext>
            </a:extLst>
          </p:cNvPr>
          <p:cNvSpPr txBox="1">
            <a:spLocks/>
          </p:cNvSpPr>
          <p:nvPr/>
        </p:nvSpPr>
        <p:spPr>
          <a:xfrm>
            <a:off x="654159" y="575106"/>
            <a:ext cx="10837333" cy="529113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marR="0" indent="-269875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Blip>
                <a:blip r:embed="rId2"/>
              </a:buBlip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7088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65000"/>
              <a:buFontTx/>
              <a:buBlip>
                <a:blip r:embed="rId2"/>
              </a:buBlip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4738" marR="0" indent="-26193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60000"/>
              <a:buFontTx/>
              <a:buBlip>
                <a:blip r:embed="rId2"/>
              </a:buBlip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marR="0" indent="-2667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55000"/>
              <a:buFontTx/>
              <a:buBlip>
                <a:blip r:embed="rId2"/>
              </a:buBlip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nl-BE" sz="3200" b="1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Regio-afbakening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884238" lvl="1" indent="-342900">
              <a:lnSpc>
                <a:spcPct val="150000"/>
              </a:lnSpc>
              <a:buSzTx/>
              <a:buFont typeface="Arial" panose="020B0604020202020204" pitchFamily="34" charset="0"/>
              <a:buChar char="•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Bovenlokaal:</a:t>
            </a:r>
          </a:p>
          <a:p>
            <a:pPr marL="1169988" lvl="2" indent="-342900">
              <a:lnSpc>
                <a:spcPct val="15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Regio 1G1P</a:t>
            </a:r>
          </a:p>
          <a:p>
            <a:pPr marL="884238" lvl="1" indent="-342900">
              <a:lnSpc>
                <a:spcPct val="150000"/>
              </a:lnSpc>
              <a:buSzTx/>
              <a:buFont typeface="Arial" panose="020B0604020202020204" pitchFamily="34" charset="0"/>
              <a:buChar char="•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Lokaal:</a:t>
            </a:r>
          </a:p>
          <a:p>
            <a:pPr marL="1169988" lvl="2" indent="-342900">
              <a:lnSpc>
                <a:spcPct val="15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Populatiemanagementtool (</a:t>
            </a:r>
            <a:r>
              <a:rPr lang="nl-BE" dirty="0" err="1">
                <a:solidFill>
                  <a:prstClr val="black"/>
                </a:solidFill>
                <a:latin typeface="Calibri"/>
              </a:rPr>
              <a:t>Bruffaerts</a:t>
            </a:r>
            <a:r>
              <a:rPr lang="nl-BE" dirty="0">
                <a:solidFill>
                  <a:prstClr val="black"/>
                </a:solidFill>
                <a:latin typeface="Calibri"/>
              </a:rPr>
              <a:t>) en zorgbudgetten ELPZ</a:t>
            </a:r>
          </a:p>
          <a:p>
            <a:pPr marL="1169988" lvl="2" indent="-342900">
              <a:lnSpc>
                <a:spcPct val="15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Fysiek Huis van het Kind</a:t>
            </a:r>
          </a:p>
          <a:p>
            <a:pPr marL="1169988" lvl="2" indent="-342900">
              <a:lnSpc>
                <a:spcPct val="15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Afstemming ELZ en lokale besturen</a:t>
            </a:r>
          </a:p>
          <a:p>
            <a:pPr lvl="2" indent="0">
              <a:lnSpc>
                <a:spcPct val="150000"/>
              </a:lnSpc>
              <a:buSzTx/>
              <a:buNone/>
              <a:defRPr/>
            </a:pPr>
            <a:endParaRPr lang="nl-BE" sz="2400" dirty="0">
              <a:solidFill>
                <a:prstClr val="black"/>
              </a:solidFill>
              <a:latin typeface="Calibri"/>
            </a:endParaRPr>
          </a:p>
          <a:p>
            <a:pPr lvl="1" indent="0">
              <a:lnSpc>
                <a:spcPct val="150000"/>
              </a:lnSpc>
              <a:buSzTx/>
              <a:buNone/>
              <a:defRPr/>
            </a:pPr>
            <a:endParaRPr lang="nl-BE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5B679F3A-408E-4A5E-AE75-B992428FF331}"/>
              </a:ext>
            </a:extLst>
          </p:cNvPr>
          <p:cNvCxnSpPr>
            <a:cxnSpLocks/>
          </p:cNvCxnSpPr>
          <p:nvPr/>
        </p:nvCxnSpPr>
        <p:spPr>
          <a:xfrm>
            <a:off x="1452978" y="5604037"/>
            <a:ext cx="9144000" cy="0"/>
          </a:xfrm>
          <a:prstGeom prst="line">
            <a:avLst/>
          </a:prstGeom>
          <a:ln w="76200">
            <a:solidFill>
              <a:srgbClr val="2732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Afbeelding 11" descr="Afbeelding met tekening&#10;&#10;Automatisch gegenereerde beschrijving">
            <a:extLst>
              <a:ext uri="{FF2B5EF4-FFF2-40B4-BE49-F238E27FC236}">
                <a16:creationId xmlns:a16="http://schemas.microsoft.com/office/drawing/2014/main" id="{F5F8D197-9877-4913-9A16-AADBA88EF6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978" y="5866244"/>
            <a:ext cx="2766899" cy="809824"/>
          </a:xfrm>
          <a:prstGeom prst="rect">
            <a:avLst/>
          </a:prstGeom>
        </p:spPr>
      </p:pic>
      <p:sp>
        <p:nvSpPr>
          <p:cNvPr id="2" name="Tijdelijke aanduiding voor tekst 2">
            <a:extLst>
              <a:ext uri="{FF2B5EF4-FFF2-40B4-BE49-F238E27FC236}">
                <a16:creationId xmlns:a16="http://schemas.microsoft.com/office/drawing/2014/main" id="{B84E9234-42B9-7C59-B476-E8A9887DCC3C}"/>
              </a:ext>
            </a:extLst>
          </p:cNvPr>
          <p:cNvSpPr txBox="1">
            <a:spLocks/>
          </p:cNvSpPr>
          <p:nvPr/>
        </p:nvSpPr>
        <p:spPr>
          <a:xfrm>
            <a:off x="654159" y="772357"/>
            <a:ext cx="5450634" cy="5016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nl-B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BDA05DE-E594-40FB-9742-CDDD1EC0CE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8562" y="5705550"/>
            <a:ext cx="2178416" cy="1084851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176A3740-14F9-47F4-8431-6636BFF18E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08242" y="1253962"/>
            <a:ext cx="2473757" cy="2677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794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145362-27B0-DA09-C0D7-BCF946C19B84}"/>
              </a:ext>
            </a:extLst>
          </p:cNvPr>
          <p:cNvSpPr txBox="1">
            <a:spLocks/>
          </p:cNvSpPr>
          <p:nvPr/>
        </p:nvSpPr>
        <p:spPr>
          <a:xfrm>
            <a:off x="654159" y="575106"/>
            <a:ext cx="10837333" cy="529113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marR="0" indent="-269875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Blip>
                <a:blip r:embed="rId2"/>
              </a:buBlip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7088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65000"/>
              <a:buFontTx/>
              <a:buBlip>
                <a:blip r:embed="rId2"/>
              </a:buBlip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4738" marR="0" indent="-26193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60000"/>
              <a:buFontTx/>
              <a:buBlip>
                <a:blip r:embed="rId2"/>
              </a:buBlip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marR="0" indent="-2667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55000"/>
              <a:buFontTx/>
              <a:buBlip>
                <a:blip r:embed="rId2"/>
              </a:buBlip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nl-BE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</a:rPr>
              <a:t>Proeftuin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5B679F3A-408E-4A5E-AE75-B992428FF331}"/>
              </a:ext>
            </a:extLst>
          </p:cNvPr>
          <p:cNvCxnSpPr>
            <a:cxnSpLocks/>
          </p:cNvCxnSpPr>
          <p:nvPr/>
        </p:nvCxnSpPr>
        <p:spPr>
          <a:xfrm>
            <a:off x="1452978" y="5604037"/>
            <a:ext cx="9144000" cy="0"/>
          </a:xfrm>
          <a:prstGeom prst="line">
            <a:avLst/>
          </a:prstGeom>
          <a:ln w="76200">
            <a:solidFill>
              <a:srgbClr val="2732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Afbeelding 11" descr="Afbeelding met tekening&#10;&#10;Automatisch gegenereerde beschrijving">
            <a:extLst>
              <a:ext uri="{FF2B5EF4-FFF2-40B4-BE49-F238E27FC236}">
                <a16:creationId xmlns:a16="http://schemas.microsoft.com/office/drawing/2014/main" id="{F5F8D197-9877-4913-9A16-AADBA88EF6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978" y="5866244"/>
            <a:ext cx="2766899" cy="809824"/>
          </a:xfrm>
          <a:prstGeom prst="rect">
            <a:avLst/>
          </a:prstGeom>
        </p:spPr>
      </p:pic>
      <p:sp>
        <p:nvSpPr>
          <p:cNvPr id="2" name="Tijdelijke aanduiding voor tekst 2">
            <a:extLst>
              <a:ext uri="{FF2B5EF4-FFF2-40B4-BE49-F238E27FC236}">
                <a16:creationId xmlns:a16="http://schemas.microsoft.com/office/drawing/2014/main" id="{B84E9234-42B9-7C59-B476-E8A9887DCC3C}"/>
              </a:ext>
            </a:extLst>
          </p:cNvPr>
          <p:cNvSpPr txBox="1">
            <a:spLocks/>
          </p:cNvSpPr>
          <p:nvPr/>
        </p:nvSpPr>
        <p:spPr>
          <a:xfrm>
            <a:off x="654159" y="772357"/>
            <a:ext cx="5450634" cy="5016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nl-B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BDA05DE-E594-40FB-9742-CDDD1EC0CE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8562" y="5705550"/>
            <a:ext cx="2178416" cy="1084851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017C429E-2776-4B78-BFD9-B567E7E739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442" y="133736"/>
            <a:ext cx="9511580" cy="6724264"/>
          </a:xfrm>
          <a:prstGeom prst="rect">
            <a:avLst/>
          </a:prstGeom>
        </p:spPr>
      </p:pic>
      <p:sp>
        <p:nvSpPr>
          <p:cNvPr id="7" name="Ovaal 6">
            <a:extLst>
              <a:ext uri="{FF2B5EF4-FFF2-40B4-BE49-F238E27FC236}">
                <a16:creationId xmlns:a16="http://schemas.microsoft.com/office/drawing/2014/main" id="{7E542144-BC54-4AB6-AD53-8291423BF2B0}"/>
              </a:ext>
            </a:extLst>
          </p:cNvPr>
          <p:cNvSpPr/>
          <p:nvPr/>
        </p:nvSpPr>
        <p:spPr>
          <a:xfrm>
            <a:off x="8656363" y="450819"/>
            <a:ext cx="2308195" cy="216806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b="1" dirty="0"/>
              <a:t>Bovenlokaal:</a:t>
            </a:r>
          </a:p>
          <a:p>
            <a:pPr marL="285750" indent="-285750">
              <a:buFontTx/>
              <a:buChar char="-"/>
            </a:pPr>
            <a:r>
              <a:rPr lang="nl-BE" b="1" dirty="0"/>
              <a:t>Telefonisch onthaal</a:t>
            </a:r>
          </a:p>
          <a:p>
            <a:pPr marL="285750" indent="-285750">
              <a:buFontTx/>
              <a:buChar char="-"/>
            </a:pPr>
            <a:r>
              <a:rPr lang="nl-BE" b="1" dirty="0"/>
              <a:t>Consult en advies</a:t>
            </a:r>
          </a:p>
          <a:p>
            <a:pPr marL="285750" indent="-285750">
              <a:buFontTx/>
              <a:buChar char="-"/>
            </a:pPr>
            <a:r>
              <a:rPr lang="nl-BE" b="1" dirty="0"/>
              <a:t>Casustafel </a:t>
            </a:r>
          </a:p>
        </p:txBody>
      </p: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4235654E-3672-4FD7-8D1A-2ED3A426B8B1}"/>
              </a:ext>
            </a:extLst>
          </p:cNvPr>
          <p:cNvCxnSpPr>
            <a:cxnSpLocks/>
          </p:cNvCxnSpPr>
          <p:nvPr/>
        </p:nvCxnSpPr>
        <p:spPr>
          <a:xfrm flipH="1">
            <a:off x="6915707" y="1846555"/>
            <a:ext cx="1811043" cy="89661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hthoek 22">
            <a:extLst>
              <a:ext uri="{FF2B5EF4-FFF2-40B4-BE49-F238E27FC236}">
                <a16:creationId xmlns:a16="http://schemas.microsoft.com/office/drawing/2014/main" id="{8154E82F-1048-4D72-B6FE-41FEB947D374}"/>
              </a:ext>
            </a:extLst>
          </p:cNvPr>
          <p:cNvSpPr/>
          <p:nvPr/>
        </p:nvSpPr>
        <p:spPr>
          <a:xfrm>
            <a:off x="4219878" y="1655309"/>
            <a:ext cx="2615928" cy="4408169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EA785B05-9DAF-4360-B82D-997D54F36396}"/>
              </a:ext>
            </a:extLst>
          </p:cNvPr>
          <p:cNvSpPr/>
          <p:nvPr/>
        </p:nvSpPr>
        <p:spPr>
          <a:xfrm>
            <a:off x="10739022" y="1776637"/>
            <a:ext cx="870699" cy="789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JH</a:t>
            </a:r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2862EA26-AD9A-4B5B-A58C-77B58E8964B2}"/>
              </a:ext>
            </a:extLst>
          </p:cNvPr>
          <p:cNvSpPr/>
          <p:nvPr/>
        </p:nvSpPr>
        <p:spPr>
          <a:xfrm>
            <a:off x="10093859" y="2421067"/>
            <a:ext cx="870699" cy="79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GGZ</a:t>
            </a:r>
          </a:p>
        </p:txBody>
      </p:sp>
    </p:spTree>
    <p:extLst>
      <p:ext uri="{BB962C8B-B14F-4D97-AF65-F5344CB8AC3E}">
        <p14:creationId xmlns:p14="http://schemas.microsoft.com/office/powerpoint/2010/main" val="1384884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145362-27B0-DA09-C0D7-BCF946C19B84}"/>
              </a:ext>
            </a:extLst>
          </p:cNvPr>
          <p:cNvSpPr txBox="1">
            <a:spLocks/>
          </p:cNvSpPr>
          <p:nvPr/>
        </p:nvSpPr>
        <p:spPr>
          <a:xfrm>
            <a:off x="654159" y="575106"/>
            <a:ext cx="10837333" cy="529113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marR="0" indent="-269875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Blip>
                <a:blip r:embed="rId2"/>
              </a:buBlip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7088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65000"/>
              <a:buFontTx/>
              <a:buBlip>
                <a:blip r:embed="rId2"/>
              </a:buBlip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4738" marR="0" indent="-26193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60000"/>
              <a:buFontTx/>
              <a:buBlip>
                <a:blip r:embed="rId2"/>
              </a:buBlip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marR="0" indent="-2667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55000"/>
              <a:buFontTx/>
              <a:buBlip>
                <a:blip r:embed="rId2"/>
              </a:buBlip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nl-BE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</a:rPr>
              <a:t>Proeftuin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5B679F3A-408E-4A5E-AE75-B992428FF331}"/>
              </a:ext>
            </a:extLst>
          </p:cNvPr>
          <p:cNvCxnSpPr>
            <a:cxnSpLocks/>
          </p:cNvCxnSpPr>
          <p:nvPr/>
        </p:nvCxnSpPr>
        <p:spPr>
          <a:xfrm>
            <a:off x="1452978" y="5604037"/>
            <a:ext cx="9144000" cy="0"/>
          </a:xfrm>
          <a:prstGeom prst="line">
            <a:avLst/>
          </a:prstGeom>
          <a:ln w="76200">
            <a:solidFill>
              <a:srgbClr val="2732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Afbeelding 11" descr="Afbeelding met tekening&#10;&#10;Automatisch gegenereerde beschrijving">
            <a:extLst>
              <a:ext uri="{FF2B5EF4-FFF2-40B4-BE49-F238E27FC236}">
                <a16:creationId xmlns:a16="http://schemas.microsoft.com/office/drawing/2014/main" id="{F5F8D197-9877-4913-9A16-AADBA88EF6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978" y="5866244"/>
            <a:ext cx="2766899" cy="809824"/>
          </a:xfrm>
          <a:prstGeom prst="rect">
            <a:avLst/>
          </a:prstGeom>
        </p:spPr>
      </p:pic>
      <p:sp>
        <p:nvSpPr>
          <p:cNvPr id="2" name="Tijdelijke aanduiding voor tekst 2">
            <a:extLst>
              <a:ext uri="{FF2B5EF4-FFF2-40B4-BE49-F238E27FC236}">
                <a16:creationId xmlns:a16="http://schemas.microsoft.com/office/drawing/2014/main" id="{B84E9234-42B9-7C59-B476-E8A9887DCC3C}"/>
              </a:ext>
            </a:extLst>
          </p:cNvPr>
          <p:cNvSpPr txBox="1">
            <a:spLocks/>
          </p:cNvSpPr>
          <p:nvPr/>
        </p:nvSpPr>
        <p:spPr>
          <a:xfrm>
            <a:off x="654159" y="772357"/>
            <a:ext cx="5450634" cy="5016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nl-B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BDA05DE-E594-40FB-9742-CDDD1EC0CE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8562" y="5705550"/>
            <a:ext cx="2178416" cy="1084851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017C429E-2776-4B78-BFD9-B567E7E739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442" y="125130"/>
            <a:ext cx="9511580" cy="6724264"/>
          </a:xfrm>
          <a:prstGeom prst="rect">
            <a:avLst/>
          </a:prstGeom>
        </p:spPr>
      </p:pic>
      <p:sp>
        <p:nvSpPr>
          <p:cNvPr id="7" name="Ovaal 6">
            <a:extLst>
              <a:ext uri="{FF2B5EF4-FFF2-40B4-BE49-F238E27FC236}">
                <a16:creationId xmlns:a16="http://schemas.microsoft.com/office/drawing/2014/main" id="{7E542144-BC54-4AB6-AD53-8291423BF2B0}"/>
              </a:ext>
            </a:extLst>
          </p:cNvPr>
          <p:cNvSpPr/>
          <p:nvPr/>
        </p:nvSpPr>
        <p:spPr>
          <a:xfrm>
            <a:off x="8807062" y="169928"/>
            <a:ext cx="2308195" cy="216806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b="1" dirty="0"/>
              <a:t>Bovenlokaal:</a:t>
            </a:r>
          </a:p>
          <a:p>
            <a:pPr marL="285750" indent="-285750">
              <a:buFontTx/>
              <a:buChar char="-"/>
            </a:pPr>
            <a:r>
              <a:rPr lang="nl-BE" b="1" dirty="0"/>
              <a:t>Telefonisch onthaal</a:t>
            </a:r>
          </a:p>
          <a:p>
            <a:pPr marL="285750" indent="-285750">
              <a:buFontTx/>
              <a:buChar char="-"/>
            </a:pPr>
            <a:r>
              <a:rPr lang="nl-BE" b="1" dirty="0"/>
              <a:t>Consult en advies</a:t>
            </a:r>
          </a:p>
          <a:p>
            <a:pPr marL="285750" indent="-285750">
              <a:buFontTx/>
              <a:buChar char="-"/>
            </a:pPr>
            <a:r>
              <a:rPr lang="nl-BE" b="1" dirty="0"/>
              <a:t>Casustafel </a:t>
            </a:r>
          </a:p>
        </p:txBody>
      </p: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4235654E-3672-4FD7-8D1A-2ED3A426B8B1}"/>
              </a:ext>
            </a:extLst>
          </p:cNvPr>
          <p:cNvCxnSpPr>
            <a:cxnSpLocks/>
          </p:cNvCxnSpPr>
          <p:nvPr/>
        </p:nvCxnSpPr>
        <p:spPr>
          <a:xfrm flipH="1">
            <a:off x="8418562" y="1980304"/>
            <a:ext cx="640210" cy="94871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hthoek 3">
            <a:extLst>
              <a:ext uri="{FF2B5EF4-FFF2-40B4-BE49-F238E27FC236}">
                <a16:creationId xmlns:a16="http://schemas.microsoft.com/office/drawing/2014/main" id="{1473B4CE-2F60-4BF7-805A-CF966890ABDD}"/>
              </a:ext>
            </a:extLst>
          </p:cNvPr>
          <p:cNvSpPr/>
          <p:nvPr/>
        </p:nvSpPr>
        <p:spPr>
          <a:xfrm>
            <a:off x="5228948" y="3334173"/>
            <a:ext cx="1091953" cy="1678837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8FD6891A-C731-43AE-950E-CC8D431DE133}"/>
              </a:ext>
            </a:extLst>
          </p:cNvPr>
          <p:cNvSpPr/>
          <p:nvPr/>
        </p:nvSpPr>
        <p:spPr>
          <a:xfrm>
            <a:off x="6414261" y="2843103"/>
            <a:ext cx="2909807" cy="254134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b="1" dirty="0"/>
              <a:t>Lokaal:</a:t>
            </a:r>
          </a:p>
          <a:p>
            <a:pPr marL="285750" indent="-285750">
              <a:buFontTx/>
              <a:buChar char="-"/>
            </a:pPr>
            <a:r>
              <a:rPr lang="nl-BE" b="1" dirty="0"/>
              <a:t>FTF onthaal</a:t>
            </a:r>
          </a:p>
          <a:p>
            <a:pPr marL="285750" indent="-285750">
              <a:buFontTx/>
              <a:buChar char="-"/>
            </a:pPr>
            <a:r>
              <a:rPr lang="nl-BE" b="1" dirty="0"/>
              <a:t>Casustafel</a:t>
            </a:r>
          </a:p>
          <a:p>
            <a:pPr marL="285750" indent="-285750">
              <a:buFontTx/>
              <a:buChar char="-"/>
            </a:pPr>
            <a:r>
              <a:rPr lang="nl-BE" b="1" dirty="0"/>
              <a:t>Co-interventie</a:t>
            </a:r>
          </a:p>
          <a:p>
            <a:pPr marL="285750" indent="-285750">
              <a:buFontTx/>
              <a:buChar char="-"/>
            </a:pPr>
            <a:r>
              <a:rPr lang="nl-BE" b="1" dirty="0"/>
              <a:t>Co-creatie</a:t>
            </a:r>
          </a:p>
        </p:txBody>
      </p:sp>
      <p:cxnSp>
        <p:nvCxnSpPr>
          <p:cNvPr id="15" name="Rechte verbindingslijn met pijl 14">
            <a:extLst>
              <a:ext uri="{FF2B5EF4-FFF2-40B4-BE49-F238E27FC236}">
                <a16:creationId xmlns:a16="http://schemas.microsoft.com/office/drawing/2014/main" id="{C211E1C4-F6E0-4975-93F1-FBCF89AB7FAB}"/>
              </a:ext>
            </a:extLst>
          </p:cNvPr>
          <p:cNvCxnSpPr>
            <a:cxnSpLocks/>
          </p:cNvCxnSpPr>
          <p:nvPr/>
        </p:nvCxnSpPr>
        <p:spPr>
          <a:xfrm flipV="1">
            <a:off x="8646850" y="2084095"/>
            <a:ext cx="600040" cy="87931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al 13">
            <a:extLst>
              <a:ext uri="{FF2B5EF4-FFF2-40B4-BE49-F238E27FC236}">
                <a16:creationId xmlns:a16="http://schemas.microsoft.com/office/drawing/2014/main" id="{2DD2485B-E790-4027-A2FC-DAB909488005}"/>
              </a:ext>
            </a:extLst>
          </p:cNvPr>
          <p:cNvSpPr/>
          <p:nvPr/>
        </p:nvSpPr>
        <p:spPr>
          <a:xfrm>
            <a:off x="9264954" y="3464452"/>
            <a:ext cx="870699" cy="79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ELP</a:t>
            </a:r>
          </a:p>
        </p:txBody>
      </p:sp>
      <p:sp>
        <p:nvSpPr>
          <p:cNvPr id="16" name="Ovaal 15">
            <a:extLst>
              <a:ext uri="{FF2B5EF4-FFF2-40B4-BE49-F238E27FC236}">
                <a16:creationId xmlns:a16="http://schemas.microsoft.com/office/drawing/2014/main" id="{DC33AAD4-4AD8-4328-8117-C625EC8C4ABE}"/>
              </a:ext>
            </a:extLst>
          </p:cNvPr>
          <p:cNvSpPr/>
          <p:nvPr/>
        </p:nvSpPr>
        <p:spPr>
          <a:xfrm>
            <a:off x="9160845" y="4319245"/>
            <a:ext cx="870699" cy="789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JH</a:t>
            </a:r>
          </a:p>
        </p:txBody>
      </p:sp>
      <p:sp>
        <p:nvSpPr>
          <p:cNvPr id="17" name="Ovaal 16">
            <a:extLst>
              <a:ext uri="{FF2B5EF4-FFF2-40B4-BE49-F238E27FC236}">
                <a16:creationId xmlns:a16="http://schemas.microsoft.com/office/drawing/2014/main" id="{7CFDAE2A-C398-4EA3-B47B-8EDFEBC8A355}"/>
              </a:ext>
            </a:extLst>
          </p:cNvPr>
          <p:cNvSpPr/>
          <p:nvPr/>
        </p:nvSpPr>
        <p:spPr>
          <a:xfrm>
            <a:off x="8438854" y="5099941"/>
            <a:ext cx="870699" cy="79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CGG</a:t>
            </a:r>
          </a:p>
        </p:txBody>
      </p:sp>
      <p:sp>
        <p:nvSpPr>
          <p:cNvPr id="18" name="Ovaal 17">
            <a:extLst>
              <a:ext uri="{FF2B5EF4-FFF2-40B4-BE49-F238E27FC236}">
                <a16:creationId xmlns:a16="http://schemas.microsoft.com/office/drawing/2014/main" id="{B5DD4D04-0B2E-4751-97F0-2E824E9839ED}"/>
              </a:ext>
            </a:extLst>
          </p:cNvPr>
          <p:cNvSpPr/>
          <p:nvPr/>
        </p:nvSpPr>
        <p:spPr>
          <a:xfrm>
            <a:off x="7426111" y="5374597"/>
            <a:ext cx="870699" cy="79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JAC</a:t>
            </a:r>
          </a:p>
        </p:txBody>
      </p:sp>
      <p:sp>
        <p:nvSpPr>
          <p:cNvPr id="19" name="Ovaal 18">
            <a:extLst>
              <a:ext uri="{FF2B5EF4-FFF2-40B4-BE49-F238E27FC236}">
                <a16:creationId xmlns:a16="http://schemas.microsoft.com/office/drawing/2014/main" id="{47C24D8B-62B2-4469-8D47-43531530A056}"/>
              </a:ext>
            </a:extLst>
          </p:cNvPr>
          <p:cNvSpPr/>
          <p:nvPr/>
        </p:nvSpPr>
        <p:spPr>
          <a:xfrm>
            <a:off x="8888719" y="2659180"/>
            <a:ext cx="870699" cy="79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CLB</a:t>
            </a:r>
          </a:p>
        </p:txBody>
      </p:sp>
      <p:sp>
        <p:nvSpPr>
          <p:cNvPr id="20" name="Ovaal 19">
            <a:extLst>
              <a:ext uri="{FF2B5EF4-FFF2-40B4-BE49-F238E27FC236}">
                <a16:creationId xmlns:a16="http://schemas.microsoft.com/office/drawing/2014/main" id="{E9AB748A-9F24-44A7-A76B-0807794749B1}"/>
              </a:ext>
            </a:extLst>
          </p:cNvPr>
          <p:cNvSpPr/>
          <p:nvPr/>
        </p:nvSpPr>
        <p:spPr>
          <a:xfrm>
            <a:off x="7380079" y="2047303"/>
            <a:ext cx="870699" cy="79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Connect</a:t>
            </a:r>
          </a:p>
        </p:txBody>
      </p:sp>
      <p:sp>
        <p:nvSpPr>
          <p:cNvPr id="21" name="Ovaal 20">
            <a:extLst>
              <a:ext uri="{FF2B5EF4-FFF2-40B4-BE49-F238E27FC236}">
                <a16:creationId xmlns:a16="http://schemas.microsoft.com/office/drawing/2014/main" id="{1E199943-7EA4-449F-9120-4482F7A5FCAA}"/>
              </a:ext>
            </a:extLst>
          </p:cNvPr>
          <p:cNvSpPr/>
          <p:nvPr/>
        </p:nvSpPr>
        <p:spPr>
          <a:xfrm>
            <a:off x="6367596" y="5134622"/>
            <a:ext cx="945747" cy="79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err="1"/>
              <a:t>HvhK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72298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145362-27B0-DA09-C0D7-BCF946C19B84}"/>
              </a:ext>
            </a:extLst>
          </p:cNvPr>
          <p:cNvSpPr txBox="1">
            <a:spLocks/>
          </p:cNvSpPr>
          <p:nvPr/>
        </p:nvSpPr>
        <p:spPr>
          <a:xfrm>
            <a:off x="654159" y="575106"/>
            <a:ext cx="10837333" cy="529113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marR="0" indent="-269875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Blip>
                <a:blip r:embed="rId2"/>
              </a:buBlip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7088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65000"/>
              <a:buFontTx/>
              <a:buBlip>
                <a:blip r:embed="rId2"/>
              </a:buBlip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4738" marR="0" indent="-26193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60000"/>
              <a:buFontTx/>
              <a:buBlip>
                <a:blip r:embed="rId2"/>
              </a:buBlip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6200" marR="0" indent="-2667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55000"/>
              <a:buFontTx/>
              <a:buBlip>
                <a:blip r:embed="rId2"/>
              </a:buBlip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nl-BE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</a:rPr>
              <a:t>Bouwstenen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884238" lvl="1" indent="-342900">
              <a:lnSpc>
                <a:spcPct val="150000"/>
              </a:lnSpc>
              <a:buSzTx/>
              <a:buFont typeface="Arial" panose="020B0604020202020204" pitchFamily="34" charset="0"/>
              <a:buChar char="•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Burger en professional kan zowel telefonisch (bovenlokaal) als FTF (lokaal) terecht met vragen</a:t>
            </a:r>
          </a:p>
          <a:p>
            <a:pPr marL="884238" lvl="1" indent="-342900">
              <a:lnSpc>
                <a:spcPct val="150000"/>
              </a:lnSpc>
              <a:buSzTx/>
              <a:buFont typeface="Arial" panose="020B0604020202020204" pitchFamily="34" charset="0"/>
              <a:buChar char="•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Casuïstiek met (vermoeden van) hoge complexiteit:</a:t>
            </a:r>
          </a:p>
          <a:p>
            <a:pPr marL="1169988" lvl="2" indent="-342900">
              <a:lnSpc>
                <a:spcPct val="15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Gekende cliënten: gezamenlijk beleid via casustafel</a:t>
            </a:r>
          </a:p>
          <a:p>
            <a:pPr marL="1169988" lvl="2" indent="-342900">
              <a:lnSpc>
                <a:spcPct val="15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Niveau aanmelding en oriëntatie: mogelijkheid tot co-interventie (vraagverheldering, netwerkintake)</a:t>
            </a:r>
          </a:p>
          <a:p>
            <a:pPr marL="884238" lvl="1" indent="-342900">
              <a:lnSpc>
                <a:spcPct val="150000"/>
              </a:lnSpc>
              <a:buSzTx/>
              <a:buFont typeface="Arial" panose="020B0604020202020204" pitchFamily="34" charset="0"/>
              <a:buChar char="•"/>
              <a:defRPr/>
            </a:pPr>
            <a:r>
              <a:rPr lang="nl-BE" dirty="0">
                <a:solidFill>
                  <a:prstClr val="black"/>
                </a:solidFill>
                <a:latin typeface="Calibri"/>
              </a:rPr>
              <a:t>Co-creaties o.b.v. noden (bv. groepsaanbod) </a:t>
            </a: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5B679F3A-408E-4A5E-AE75-B992428FF331}"/>
              </a:ext>
            </a:extLst>
          </p:cNvPr>
          <p:cNvCxnSpPr>
            <a:cxnSpLocks/>
          </p:cNvCxnSpPr>
          <p:nvPr/>
        </p:nvCxnSpPr>
        <p:spPr>
          <a:xfrm>
            <a:off x="1452978" y="5604037"/>
            <a:ext cx="9144000" cy="0"/>
          </a:xfrm>
          <a:prstGeom prst="line">
            <a:avLst/>
          </a:prstGeom>
          <a:ln w="76200">
            <a:solidFill>
              <a:srgbClr val="2732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Afbeelding 11" descr="Afbeelding met tekening&#10;&#10;Automatisch gegenereerde beschrijving">
            <a:extLst>
              <a:ext uri="{FF2B5EF4-FFF2-40B4-BE49-F238E27FC236}">
                <a16:creationId xmlns:a16="http://schemas.microsoft.com/office/drawing/2014/main" id="{F5F8D197-9877-4913-9A16-AADBA88EF6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978" y="5866244"/>
            <a:ext cx="2766899" cy="809824"/>
          </a:xfrm>
          <a:prstGeom prst="rect">
            <a:avLst/>
          </a:prstGeom>
        </p:spPr>
      </p:pic>
      <p:sp>
        <p:nvSpPr>
          <p:cNvPr id="2" name="Tijdelijke aanduiding voor tekst 2">
            <a:extLst>
              <a:ext uri="{FF2B5EF4-FFF2-40B4-BE49-F238E27FC236}">
                <a16:creationId xmlns:a16="http://schemas.microsoft.com/office/drawing/2014/main" id="{B84E9234-42B9-7C59-B476-E8A9887DCC3C}"/>
              </a:ext>
            </a:extLst>
          </p:cNvPr>
          <p:cNvSpPr txBox="1">
            <a:spLocks/>
          </p:cNvSpPr>
          <p:nvPr/>
        </p:nvSpPr>
        <p:spPr>
          <a:xfrm>
            <a:off x="654159" y="772357"/>
            <a:ext cx="5450634" cy="5016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nl-B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BDA05DE-E594-40FB-9742-CDDD1EC0CE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8562" y="5705550"/>
            <a:ext cx="2178416" cy="108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616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werpoint Ligant Sjabloon uitgebreid">
  <a:themeElements>
    <a:clrScheme name="Aangepast 1">
      <a:dk1>
        <a:srgbClr val="273269"/>
      </a:dk1>
      <a:lt1>
        <a:srgbClr val="FFFFFF"/>
      </a:lt1>
      <a:dk2>
        <a:srgbClr val="AED0DA"/>
      </a:dk2>
      <a:lt2>
        <a:srgbClr val="DBEEF3"/>
      </a:lt2>
      <a:accent1>
        <a:srgbClr val="98A480"/>
      </a:accent1>
      <a:accent2>
        <a:srgbClr val="92CDDC"/>
      </a:accent2>
      <a:accent3>
        <a:srgbClr val="273269"/>
      </a:accent3>
      <a:accent4>
        <a:srgbClr val="92CDDC"/>
      </a:accent4>
      <a:accent5>
        <a:srgbClr val="4BACC6"/>
      </a:accent5>
      <a:accent6>
        <a:srgbClr val="DBEEF3"/>
      </a:accent6>
      <a:hlink>
        <a:srgbClr val="0000FF"/>
      </a:hlink>
      <a:folHlink>
        <a:srgbClr val="800080"/>
      </a:folHlink>
    </a:clrScheme>
    <a:fontScheme name="Kantoor - klassie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14425</TotalTime>
  <Words>404</Words>
  <Application>Microsoft Office PowerPoint</Application>
  <PresentationFormat>Breedbeeld</PresentationFormat>
  <Paragraphs>78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Powerpoint Ligant Sjabloon uitgebreid</vt:lpstr>
      <vt:lpstr>Kantoorthema</vt:lpstr>
      <vt:lpstr>Proeftuin geïntegreerd onthaal K&amp;J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Financiering psychologische zorg in de eerste lijn via netwerken en lokale samenwerkingsverbanden</dc:title>
  <dc:creator>Lise Bemelmans</dc:creator>
  <cp:lastModifiedBy>Veerle De Leebeeck</cp:lastModifiedBy>
  <cp:revision>71</cp:revision>
  <dcterms:created xsi:type="dcterms:W3CDTF">2023-03-14T14:57:12Z</dcterms:created>
  <dcterms:modified xsi:type="dcterms:W3CDTF">2024-03-06T08:39:12Z</dcterms:modified>
</cp:coreProperties>
</file>