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s/slide14.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13.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5.xml" ContentType="application/vnd.openxmlformats-officedocument.customXmlProperties+xml"/>
  <Override PartName="/customXml/itemProps4.xml" ContentType="application/vnd.openxmlformats-officedocument.customXml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6.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0" r:id="rId5"/>
    <p:sldId id="261" r:id="rId6"/>
    <p:sldId id="262" r:id="rId7"/>
    <p:sldId id="275" r:id="rId8"/>
    <p:sldId id="263" r:id="rId9"/>
    <p:sldId id="272" r:id="rId10"/>
    <p:sldId id="276" r:id="rId11"/>
    <p:sldId id="277" r:id="rId12"/>
    <p:sldId id="278" r:id="rId13"/>
    <p:sldId id="290" r:id="rId14"/>
    <p:sldId id="291" r:id="rId15"/>
    <p:sldId id="284" r:id="rId16"/>
    <p:sldId id="264" r:id="rId17"/>
    <p:sldId id="265" r:id="rId18"/>
    <p:sldId id="266" r:id="rId19"/>
    <p:sldId id="285" r:id="rId20"/>
    <p:sldId id="286" r:id="rId21"/>
    <p:sldId id="287" r:id="rId22"/>
    <p:sldId id="288" r:id="rId23"/>
    <p:sldId id="289" r:id="rId24"/>
    <p:sldId id="267" r:id="rId25"/>
    <p:sldId id="279" r:id="rId26"/>
    <p:sldId id="280" r:id="rId27"/>
    <p:sldId id="281" r:id="rId28"/>
    <p:sldId id="282" r:id="rId29"/>
    <p:sldId id="269" r:id="rId30"/>
    <p:sldId id="283" r:id="rId31"/>
    <p:sldId id="258" r:id="rId32"/>
  </p:sldIdLst>
  <p:sldSz cx="9144000" cy="6858000" type="screen4x3"/>
  <p:notesSz cx="6858000" cy="9144000"/>
  <p:defaultTex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4665"/>
  </p:normalViewPr>
  <p:slideViewPr>
    <p:cSldViewPr>
      <p:cViewPr varScale="1">
        <p:scale>
          <a:sx n="114" d="100"/>
          <a:sy n="114" d="100"/>
        </p:scale>
        <p:origin x="1560" y="16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ustomXml" Target="../customXml/item3.xml"/><Relationship Id="rId21" Type="http://schemas.openxmlformats.org/officeDocument/2006/relationships/slide" Target="slides/slide20.xml"/><Relationship Id="rId34" Type="http://schemas.openxmlformats.org/officeDocument/2006/relationships/viewProps" Target="viewProps.xml"/><Relationship Id="rId42" Type="http://schemas.openxmlformats.org/officeDocument/2006/relationships/customXml" Target="../customXml/item6.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customXml" Target="../customXml/item5.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ustomXml" Target="../customXml/item1.xml"/><Relationship Id="rId40" Type="http://schemas.openxmlformats.org/officeDocument/2006/relationships/customXml" Target="../customXml/item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38" Type="http://schemas.openxmlformats.org/officeDocument/2006/relationships/customXml" Target="../customXml/item2.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8" name="Rechthoek 7"/>
          <p:cNvSpPr/>
          <p:nvPr/>
        </p:nvSpPr>
        <p:spPr>
          <a:xfrm>
            <a:off x="251520" y="116632"/>
            <a:ext cx="8712968" cy="720080"/>
          </a:xfrm>
          <a:prstGeom prst="rect">
            <a:avLst/>
          </a:prstGeom>
          <a:solidFill>
            <a:schemeClr val="accent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pic>
        <p:nvPicPr>
          <p:cNvPr id="7" name="Afbeelding 6"/>
          <p:cNvPicPr>
            <a:picLocks noChangeAspect="1"/>
          </p:cNvPicPr>
          <p:nvPr/>
        </p:nvPicPr>
        <p:blipFill>
          <a:blip r:embed="rId2" cstate="print"/>
          <a:stretch>
            <a:fillRect/>
          </a:stretch>
        </p:blipFill>
        <p:spPr>
          <a:xfrm>
            <a:off x="431800" y="1196752"/>
            <a:ext cx="8280400" cy="3733800"/>
          </a:xfrm>
          <a:prstGeom prst="rect">
            <a:avLst/>
          </a:prstGeom>
        </p:spPr>
      </p:pic>
      <p:sp>
        <p:nvSpPr>
          <p:cNvPr id="2" name="Titel 1"/>
          <p:cNvSpPr>
            <a:spLocks noGrp="1"/>
          </p:cNvSpPr>
          <p:nvPr>
            <p:ph type="ctrTitle"/>
          </p:nvPr>
        </p:nvSpPr>
        <p:spPr>
          <a:xfrm>
            <a:off x="468000" y="3708000"/>
            <a:ext cx="7200800" cy="612000"/>
          </a:xfrm>
        </p:spPr>
        <p:txBody>
          <a:bodyPr/>
          <a:lstStyle>
            <a:lvl1pPr>
              <a:defRPr>
                <a:solidFill>
                  <a:schemeClr val="bg1"/>
                </a:solidFill>
              </a:defRPr>
            </a:lvl1pPr>
          </a:lstStyle>
          <a:p>
            <a:r>
              <a:rPr lang="nl-NL"/>
              <a:t>Klik om de stijl te bewerken</a:t>
            </a:r>
            <a:endParaRPr lang="nl-BE" dirty="0"/>
          </a:p>
        </p:txBody>
      </p:sp>
      <p:sp>
        <p:nvSpPr>
          <p:cNvPr id="3" name="Ondertitel 2"/>
          <p:cNvSpPr>
            <a:spLocks noGrp="1"/>
          </p:cNvSpPr>
          <p:nvPr>
            <p:ph type="subTitle" idx="1"/>
          </p:nvPr>
        </p:nvSpPr>
        <p:spPr>
          <a:xfrm>
            <a:off x="1547664" y="4293096"/>
            <a:ext cx="7200800" cy="648072"/>
          </a:xfrm>
        </p:spPr>
        <p:txBody>
          <a:bodyPr anchor="ctr">
            <a:noAutofit/>
          </a:bodyPr>
          <a:lstStyle>
            <a:lvl1pPr marL="0" indent="0" algn="l">
              <a:buNone/>
              <a:defRPr sz="2800" b="1">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de ondertitelstijl van het model te bewerken</a:t>
            </a:r>
            <a:endParaRPr lang="nl-BE" dirty="0"/>
          </a:p>
        </p:txBody>
      </p:sp>
      <p:sp>
        <p:nvSpPr>
          <p:cNvPr id="6" name="Tijdelijke aanduiding voor voettekst 4"/>
          <p:cNvSpPr>
            <a:spLocks noGrp="1"/>
          </p:cNvSpPr>
          <p:nvPr>
            <p:ph type="ftr" sz="quarter" idx="3"/>
          </p:nvPr>
        </p:nvSpPr>
        <p:spPr>
          <a:xfrm>
            <a:off x="467544" y="6356350"/>
            <a:ext cx="8224192" cy="365125"/>
          </a:xfrm>
          <a:prstGeom prst="rect">
            <a:avLst/>
          </a:prstGeom>
        </p:spPr>
        <p:txBody>
          <a:bodyPr vert="horz" lIns="91440" tIns="45720" rIns="91440" bIns="45720" rtlCol="0" anchor="ctr"/>
          <a:lstStyle>
            <a:lvl1pPr algn="r">
              <a:defRPr sz="1200">
                <a:solidFill>
                  <a:schemeClr val="bg2"/>
                </a:solidFill>
                <a:latin typeface="Trebuchet MS" pitchFamily="34" charset="0"/>
              </a:defRPr>
            </a:lvl1pPr>
          </a:lstStyle>
          <a:p>
            <a:endParaRPr lang="nl-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nl-BE"/>
          </a:p>
        </p:txBody>
      </p:sp>
      <p:sp>
        <p:nvSpPr>
          <p:cNvPr id="3" name="Tijdelijke aanduiding voor inhoud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5" name="Tijdelijke aanduiding voor voettekst 4"/>
          <p:cNvSpPr>
            <a:spLocks noGrp="1"/>
          </p:cNvSpPr>
          <p:nvPr>
            <p:ph type="ftr" sz="quarter" idx="11"/>
          </p:nvPr>
        </p:nvSpPr>
        <p:spPr>
          <a:xfrm>
            <a:off x="467544" y="6356350"/>
            <a:ext cx="8224192" cy="365125"/>
          </a:xfrm>
        </p:spPr>
        <p:txBody>
          <a:bodyPr/>
          <a:lstStyle>
            <a:lvl1pPr algn="r">
              <a:defRPr>
                <a:solidFill>
                  <a:schemeClr val="bg2"/>
                </a:solidFill>
                <a:latin typeface="Trebuchet MS" pitchFamily="34" charset="0"/>
              </a:defRPr>
            </a:lvl1pPr>
          </a:lstStyle>
          <a:p>
            <a:endParaRPr lang="nl-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el en object">
    <p:spTree>
      <p:nvGrpSpPr>
        <p:cNvPr id="1" name=""/>
        <p:cNvGrpSpPr/>
        <p:nvPr/>
      </p:nvGrpSpPr>
      <p:grpSpPr>
        <a:xfrm>
          <a:off x="0" y="0"/>
          <a:ext cx="0" cy="0"/>
          <a:chOff x="0" y="0"/>
          <a:chExt cx="0" cy="0"/>
        </a:xfrm>
      </p:grpSpPr>
      <p:sp>
        <p:nvSpPr>
          <p:cNvPr id="5" name="Tijdelijke aanduiding voor voettekst 4"/>
          <p:cNvSpPr>
            <a:spLocks noGrp="1"/>
          </p:cNvSpPr>
          <p:nvPr>
            <p:ph type="ftr" sz="quarter" idx="11"/>
          </p:nvPr>
        </p:nvSpPr>
        <p:spPr>
          <a:xfrm>
            <a:off x="467544" y="6356350"/>
            <a:ext cx="8224192" cy="365125"/>
          </a:xfrm>
        </p:spPr>
        <p:txBody>
          <a:bodyPr/>
          <a:lstStyle>
            <a:lvl1pPr algn="r">
              <a:defRPr>
                <a:solidFill>
                  <a:schemeClr val="bg2"/>
                </a:solidFill>
                <a:latin typeface="Trebuchet MS" pitchFamily="34" charset="0"/>
              </a:defRPr>
            </a:lvl1pPr>
          </a:lstStyle>
          <a:p>
            <a:endParaRPr lang="nl-BE"/>
          </a:p>
        </p:txBody>
      </p:sp>
      <p:pic>
        <p:nvPicPr>
          <p:cNvPr id="6" name="Afbeelding 5"/>
          <p:cNvPicPr>
            <a:picLocks noChangeAspect="1"/>
          </p:cNvPicPr>
          <p:nvPr/>
        </p:nvPicPr>
        <p:blipFill>
          <a:blip r:embed="rId2" cstate="print"/>
          <a:stretch>
            <a:fillRect/>
          </a:stretch>
        </p:blipFill>
        <p:spPr>
          <a:xfrm>
            <a:off x="2934692" y="1079376"/>
            <a:ext cx="3365500" cy="2133600"/>
          </a:xfrm>
          <a:prstGeom prst="rect">
            <a:avLst/>
          </a:prstGeom>
        </p:spPr>
      </p:pic>
      <p:sp>
        <p:nvSpPr>
          <p:cNvPr id="7" name="Tijdelijke aanduiding voor inhoud 2"/>
          <p:cNvSpPr>
            <a:spLocks noGrp="1"/>
          </p:cNvSpPr>
          <p:nvPr>
            <p:ph idx="1"/>
          </p:nvPr>
        </p:nvSpPr>
        <p:spPr>
          <a:xfrm>
            <a:off x="2987824" y="3429001"/>
            <a:ext cx="3384376" cy="2016224"/>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BE"/>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emf"/><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548680"/>
            <a:ext cx="8229600" cy="868958"/>
          </a:xfrm>
          <a:prstGeom prst="rect">
            <a:avLst/>
          </a:prstGeom>
        </p:spPr>
        <p:txBody>
          <a:bodyPr vert="horz" lIns="91440" tIns="45720" rIns="91440" bIns="45720" rtlCol="0" anchor="ctr">
            <a:normAutofit/>
          </a:bodyPr>
          <a:lstStyle/>
          <a:p>
            <a:r>
              <a:rPr lang="nl-NL" dirty="0"/>
              <a:t>Klik om de stijl te bewerken</a:t>
            </a:r>
            <a:endParaRPr lang="nl-BE" dirty="0"/>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endParaRPr lang="nl-BE" dirty="0"/>
          </a:p>
        </p:txBody>
      </p:sp>
      <p:sp>
        <p:nvSpPr>
          <p:cNvPr id="5" name="Tijdelijke aanduiding voor voettekst 4"/>
          <p:cNvSpPr>
            <a:spLocks noGrp="1"/>
          </p:cNvSpPr>
          <p:nvPr>
            <p:ph type="ftr" sz="quarter" idx="3"/>
          </p:nvPr>
        </p:nvSpPr>
        <p:spPr>
          <a:xfrm>
            <a:off x="467544" y="6356350"/>
            <a:ext cx="8224192" cy="365125"/>
          </a:xfrm>
          <a:prstGeom prst="rect">
            <a:avLst/>
          </a:prstGeom>
        </p:spPr>
        <p:txBody>
          <a:bodyPr vert="horz" lIns="91440" tIns="45720" rIns="91440" bIns="45720" rtlCol="0" anchor="ctr"/>
          <a:lstStyle>
            <a:lvl1pPr algn="r">
              <a:defRPr sz="1200">
                <a:solidFill>
                  <a:schemeClr val="bg2"/>
                </a:solidFill>
                <a:latin typeface="Trebuchet MS" pitchFamily="34" charset="0"/>
              </a:defRPr>
            </a:lvl1pPr>
          </a:lstStyle>
          <a:p>
            <a:endParaRPr lang="nl-BE"/>
          </a:p>
        </p:txBody>
      </p:sp>
      <p:pic>
        <p:nvPicPr>
          <p:cNvPr id="7" name="Afbeelding 6"/>
          <p:cNvPicPr>
            <a:picLocks noChangeAspect="1"/>
          </p:cNvPicPr>
          <p:nvPr/>
        </p:nvPicPr>
        <p:blipFill>
          <a:blip r:embed="rId5" cstate="print"/>
          <a:stretch>
            <a:fillRect/>
          </a:stretch>
        </p:blipFill>
        <p:spPr>
          <a:xfrm>
            <a:off x="432000" y="288000"/>
            <a:ext cx="8496300" cy="215900"/>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xStyles>
    <p:titleStyle>
      <a:lvl1pPr algn="l" defTabSz="914400" rtl="0" eaLnBrk="1" latinLnBrk="0" hangingPunct="1">
        <a:spcBef>
          <a:spcPct val="0"/>
        </a:spcBef>
        <a:buNone/>
        <a:defRPr sz="3200" b="1" kern="1200">
          <a:solidFill>
            <a:schemeClr val="bg2"/>
          </a:solidFill>
          <a:latin typeface="Trebuchet MS" pitchFamily="34" charset="0"/>
          <a:ea typeface="+mj-ea"/>
          <a:cs typeface="+mj-cs"/>
        </a:defRPr>
      </a:lvl1pPr>
    </p:titleStyle>
    <p:bodyStyle>
      <a:lvl1pPr marL="342900" indent="-342900" algn="l" defTabSz="914400" rtl="0" eaLnBrk="1" latinLnBrk="0" hangingPunct="1">
        <a:spcBef>
          <a:spcPct val="20000"/>
        </a:spcBef>
        <a:buClr>
          <a:schemeClr val="accent2"/>
        </a:buClr>
        <a:buFont typeface="Wingdings" pitchFamily="2" charset="2"/>
        <a:buChar char="§"/>
        <a:defRPr sz="2000" kern="1200">
          <a:solidFill>
            <a:schemeClr val="tx1"/>
          </a:solidFill>
          <a:latin typeface="Trebuchet MS" pitchFamily="34" charset="0"/>
          <a:ea typeface="+mn-ea"/>
          <a:cs typeface="+mn-cs"/>
        </a:defRPr>
      </a:lvl1pPr>
      <a:lvl2pPr marL="742950" indent="-285750" algn="l" defTabSz="914400" rtl="0" eaLnBrk="1" latinLnBrk="0" hangingPunct="1">
        <a:spcBef>
          <a:spcPct val="20000"/>
        </a:spcBef>
        <a:buClr>
          <a:schemeClr val="tx2"/>
        </a:buClr>
        <a:buFont typeface="Trebuchet MS" pitchFamily="34" charset="0"/>
        <a:buChar char="•"/>
        <a:defRPr sz="2000" kern="1200">
          <a:solidFill>
            <a:schemeClr val="tx1"/>
          </a:solidFill>
          <a:latin typeface="Trebuchet MS" pitchFamily="34" charset="0"/>
          <a:ea typeface="+mn-ea"/>
          <a:cs typeface="+mn-cs"/>
        </a:defRPr>
      </a:lvl2pPr>
      <a:lvl3pPr marL="1143000" indent="-228600" algn="l" defTabSz="914400" rtl="0" eaLnBrk="1" latinLnBrk="0" hangingPunct="1">
        <a:spcBef>
          <a:spcPct val="20000"/>
        </a:spcBef>
        <a:buClr>
          <a:schemeClr val="accent1"/>
        </a:buClr>
        <a:buFont typeface="Courier New" pitchFamily="49" charset="0"/>
        <a:buChar char="o"/>
        <a:defRPr sz="2000" kern="1200">
          <a:solidFill>
            <a:schemeClr val="tx1"/>
          </a:solidFill>
          <a:latin typeface="Trebuchet MS" pitchFamily="34" charset="0"/>
          <a:ea typeface="+mn-ea"/>
          <a:cs typeface="+mn-cs"/>
        </a:defRPr>
      </a:lvl3pPr>
      <a:lvl4pPr marL="1600200" indent="-228600" algn="l" defTabSz="914400" rtl="0" eaLnBrk="1" latinLnBrk="0" hangingPunct="1">
        <a:spcBef>
          <a:spcPct val="20000"/>
        </a:spcBef>
        <a:buClr>
          <a:schemeClr val="accent3"/>
        </a:buClr>
        <a:buFont typeface="Arial" pitchFamily="34" charset="0"/>
        <a:buChar char="–"/>
        <a:defRPr sz="2000" kern="1200">
          <a:solidFill>
            <a:schemeClr val="tx1"/>
          </a:solidFill>
          <a:latin typeface="Trebuchet MS" pitchFamily="34" charset="0"/>
          <a:ea typeface="+mn-ea"/>
          <a:cs typeface="+mn-cs"/>
        </a:defRPr>
      </a:lvl4pPr>
      <a:lvl5pPr marL="205740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Trebuchet MS"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www.interactie-academie.be/" TargetMode="External"/><Relationship Id="rId2" Type="http://schemas.openxmlformats.org/officeDocument/2006/relationships/hyperlink" Target="http://www.expoo.be/" TargetMode="External"/><Relationship Id="rId1" Type="http://schemas.openxmlformats.org/officeDocument/2006/relationships/slideLayout" Target="../slideLayouts/slideLayout2.xml"/><Relationship Id="rId4" Type="http://schemas.openxmlformats.org/officeDocument/2006/relationships/hyperlink" Target="http://www.scheidingsonderzoek.ugent.be/"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Autofit/>
          </a:bodyPr>
          <a:lstStyle/>
          <a:p>
            <a:r>
              <a:rPr lang="nl-BE" sz="2000" dirty="0"/>
              <a:t>Leven bij apart wonende ouders</a:t>
            </a:r>
            <a:br>
              <a:rPr lang="nl-BE" sz="2000" dirty="0"/>
            </a:br>
            <a:r>
              <a:rPr lang="nl-BE" sz="2000" dirty="0"/>
              <a:t>Jongeren</a:t>
            </a:r>
          </a:p>
        </p:txBody>
      </p:sp>
      <p:sp>
        <p:nvSpPr>
          <p:cNvPr id="3" name="Ondertitel 2"/>
          <p:cNvSpPr>
            <a:spLocks noGrp="1"/>
          </p:cNvSpPr>
          <p:nvPr>
            <p:ph type="subTitle" idx="1"/>
          </p:nvPr>
        </p:nvSpPr>
        <p:spPr>
          <a:xfrm>
            <a:off x="1547664" y="4293096"/>
            <a:ext cx="7200800" cy="648072"/>
          </a:xfrm>
        </p:spPr>
        <p:txBody>
          <a:bodyPr/>
          <a:lstStyle/>
          <a:p>
            <a:r>
              <a:rPr lang="nl-BE" sz="2000" dirty="0"/>
              <a:t>Rebekka Wauters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br>
              <a:rPr lang="nl-NL" sz="2200" dirty="0"/>
            </a:br>
            <a:r>
              <a:rPr lang="nl-NL" sz="2200" dirty="0"/>
              <a:t>WAAR REKENING MEE HOUDEN? Kinderopvang en Onderwijs</a:t>
            </a:r>
            <a:br>
              <a:rPr lang="nl-NL" sz="2200" dirty="0"/>
            </a:br>
            <a:r>
              <a:rPr lang="nl-NL" sz="2200" dirty="0"/>
              <a:t>Bron: Werkgroep HCS</a:t>
            </a:r>
            <a:br>
              <a:rPr lang="nl-NL" dirty="0"/>
            </a:br>
            <a:endParaRPr lang="nl-NL" dirty="0"/>
          </a:p>
        </p:txBody>
      </p:sp>
      <p:sp>
        <p:nvSpPr>
          <p:cNvPr id="3" name="Tijdelijke aanduiding voor inhoud 2"/>
          <p:cNvSpPr>
            <a:spLocks noGrp="1"/>
          </p:cNvSpPr>
          <p:nvPr>
            <p:ph idx="1"/>
          </p:nvPr>
        </p:nvSpPr>
        <p:spPr/>
        <p:txBody>
          <a:bodyPr>
            <a:normAutofit/>
          </a:bodyPr>
          <a:lstStyle/>
          <a:p>
            <a:pPr marL="0" indent="0">
              <a:buNone/>
            </a:pPr>
            <a:r>
              <a:rPr lang="nl-NL" b="1" dirty="0"/>
              <a:t>TIPS</a:t>
            </a:r>
          </a:p>
          <a:p>
            <a:r>
              <a:rPr lang="nl-NL" dirty="0"/>
              <a:t>Voer een open gesprek over de relatie met de andere ouder. </a:t>
            </a:r>
          </a:p>
          <a:p>
            <a:r>
              <a:rPr lang="nl-NL" dirty="0"/>
              <a:t>Vraag de identificatiegegevens op van de andere ouder. </a:t>
            </a:r>
          </a:p>
          <a:p>
            <a:r>
              <a:rPr lang="nl-NL" dirty="0"/>
              <a:t>Vraag naar de eventuele verdeling van het ouderlijk gezag. </a:t>
            </a:r>
          </a:p>
          <a:p>
            <a:r>
              <a:rPr lang="nl-NL" dirty="0"/>
              <a:t>Vraag ook naar de eventuele omgangs- en/of verblijfsregeling. </a:t>
            </a:r>
          </a:p>
          <a:p>
            <a:r>
              <a:rPr lang="nl-NL" dirty="0"/>
              <a:t>Geef mee dat wijzigingen best zo snel mogelijk doorgegeven worden. </a:t>
            </a:r>
          </a:p>
          <a:p>
            <a:r>
              <a:rPr lang="nl-NL" dirty="0"/>
              <a:t>Vraag of de andere ouder spontaan mag gecontacteerd worden over de inschrijving van het kind en betrokken mag worden bij de ouderwerking. </a:t>
            </a:r>
          </a:p>
          <a:p>
            <a:r>
              <a:rPr lang="nl-NL" dirty="0"/>
              <a:t>Zo niet, bevestig dat dit niet zal gebeuren zonder akkoord van de inschrijvende ouder, maar wijs erop dat informatie wel moet worden doorgegeven wanneer de andere ouder er om vraagt. </a:t>
            </a:r>
          </a:p>
          <a:p>
            <a:endParaRPr lang="nl-NL" dirty="0"/>
          </a:p>
        </p:txBody>
      </p:sp>
    </p:spTree>
    <p:extLst>
      <p:ext uri="{BB962C8B-B14F-4D97-AF65-F5344CB8AC3E}">
        <p14:creationId xmlns:p14="http://schemas.microsoft.com/office/powerpoint/2010/main" val="21017585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2000" dirty="0"/>
              <a:t>WAAR REKENING MEE HOUDEN? Kinderopvang en Onderwijs</a:t>
            </a:r>
            <a:br>
              <a:rPr lang="nl-NL" sz="2000" dirty="0"/>
            </a:br>
            <a:r>
              <a:rPr lang="nl-NL" sz="2000" dirty="0"/>
              <a:t>Bron: Werkgroep HCS</a:t>
            </a:r>
          </a:p>
        </p:txBody>
      </p:sp>
      <p:sp>
        <p:nvSpPr>
          <p:cNvPr id="3" name="Tijdelijke aanduiding voor inhoud 2"/>
          <p:cNvSpPr>
            <a:spLocks noGrp="1"/>
          </p:cNvSpPr>
          <p:nvPr>
            <p:ph idx="1"/>
          </p:nvPr>
        </p:nvSpPr>
        <p:spPr/>
        <p:txBody>
          <a:bodyPr>
            <a:normAutofit lnSpcReduction="10000"/>
          </a:bodyPr>
          <a:lstStyle/>
          <a:p>
            <a:pPr marL="0" indent="0">
              <a:buNone/>
            </a:pPr>
            <a:r>
              <a:rPr lang="nl-NL" b="1" dirty="0"/>
              <a:t>TIPS</a:t>
            </a:r>
          </a:p>
          <a:p>
            <a:r>
              <a:rPr lang="nl-NL" dirty="0"/>
              <a:t>Hou er rekening mee dat de andere ouder zich kan verzetten tegen de inschrijving; dit moet dan wel gebeuren via de familierechtbank. </a:t>
            </a:r>
          </a:p>
          <a:p>
            <a:r>
              <a:rPr lang="nl-NL" dirty="0"/>
              <a:t>Denk er op voorhand al eens over na hoe je omgaat met de andere ouder die plotseling aan de deur staat. </a:t>
            </a:r>
          </a:p>
          <a:p>
            <a:r>
              <a:rPr lang="nl-NL" dirty="0"/>
              <a:t>Maak met iedere ouder een schriftelijke overeenkomst op. </a:t>
            </a:r>
          </a:p>
          <a:p>
            <a:r>
              <a:rPr lang="nl-NL" dirty="0"/>
              <a:t>Stem de afspraken met beide ouders zo veel mogelijk op elkaar af. </a:t>
            </a:r>
          </a:p>
          <a:p>
            <a:r>
              <a:rPr lang="nl-NL" dirty="0"/>
              <a:t>Wanneer de ouderbijdrage gerelateerd is aan het inkomen wordt er vanaf de afzonderlijke </a:t>
            </a:r>
            <a:r>
              <a:rPr lang="nl-NL" dirty="0" err="1"/>
              <a:t>domiciliëring</a:t>
            </a:r>
            <a:r>
              <a:rPr lang="nl-NL" dirty="0"/>
              <a:t> per ouder een inkomenstarief bepaald met een eigen </a:t>
            </a:r>
            <a:r>
              <a:rPr lang="nl-NL" dirty="0" err="1"/>
              <a:t>kindcode</a:t>
            </a:r>
            <a:r>
              <a:rPr lang="nl-NL" dirty="0"/>
              <a:t>. </a:t>
            </a:r>
          </a:p>
          <a:p>
            <a:r>
              <a:rPr lang="nl-NL" dirty="0"/>
              <a:t>Hou rekening met eventuele verschillen in opvoedingsgewoonten in de beide thuissituaties en in de opvang: hoe omgaan met verschillen?</a:t>
            </a:r>
          </a:p>
          <a:p>
            <a:endParaRPr lang="nl-NL" dirty="0"/>
          </a:p>
        </p:txBody>
      </p:sp>
    </p:spTree>
    <p:extLst>
      <p:ext uri="{BB962C8B-B14F-4D97-AF65-F5344CB8AC3E}">
        <p14:creationId xmlns:p14="http://schemas.microsoft.com/office/powerpoint/2010/main" val="3437502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a:t>STEUNBRONNEN VOOR KINDEREN </a:t>
            </a:r>
            <a:r>
              <a:rPr lang="nl-NL" sz="2200" dirty="0"/>
              <a:t>BRON: Lieve </a:t>
            </a:r>
            <a:r>
              <a:rPr lang="nl-NL" sz="2200" dirty="0" err="1"/>
              <a:t>Cottyn</a:t>
            </a:r>
            <a:r>
              <a:rPr lang="nl-NL" sz="2200" dirty="0"/>
              <a:t>, Interactie-Academie</a:t>
            </a:r>
          </a:p>
        </p:txBody>
      </p:sp>
      <p:sp>
        <p:nvSpPr>
          <p:cNvPr id="3" name="Tijdelijke aanduiding voor inhoud 2"/>
          <p:cNvSpPr>
            <a:spLocks noGrp="1"/>
          </p:cNvSpPr>
          <p:nvPr>
            <p:ph idx="1"/>
          </p:nvPr>
        </p:nvSpPr>
        <p:spPr/>
        <p:txBody>
          <a:bodyPr>
            <a:normAutofit fontScale="77500" lnSpcReduction="20000"/>
          </a:bodyPr>
          <a:lstStyle/>
          <a:p>
            <a:pPr>
              <a:lnSpc>
                <a:spcPct val="150000"/>
              </a:lnSpc>
            </a:pPr>
            <a:r>
              <a:rPr lang="nl-NL" b="1" dirty="0"/>
              <a:t>BESCHIKBARE STEUNBRONNEN</a:t>
            </a:r>
          </a:p>
          <a:p>
            <a:pPr lvl="1">
              <a:lnSpc>
                <a:spcPct val="150000"/>
              </a:lnSpc>
            </a:pPr>
            <a:r>
              <a:rPr lang="nl-NL" dirty="0"/>
              <a:t>Als kind verlies je niet een ouder (scheiden doe je als ex-partners niet als ouders)</a:t>
            </a:r>
          </a:p>
          <a:p>
            <a:pPr lvl="1">
              <a:lnSpc>
                <a:spcPct val="150000"/>
              </a:lnSpc>
            </a:pPr>
            <a:r>
              <a:rPr lang="nl-NL" dirty="0"/>
              <a:t>Stilstaan bij benadeling: onrecht</a:t>
            </a:r>
          </a:p>
          <a:p>
            <a:pPr lvl="4">
              <a:lnSpc>
                <a:spcPct val="150000"/>
              </a:lnSpc>
            </a:pPr>
            <a:r>
              <a:rPr lang="nl-NL" dirty="0"/>
              <a:t>De beslissing van de ouders</a:t>
            </a:r>
          </a:p>
          <a:p>
            <a:pPr lvl="4">
              <a:lnSpc>
                <a:spcPct val="150000"/>
              </a:lnSpc>
            </a:pPr>
            <a:r>
              <a:rPr lang="nl-NL" b="1" dirty="0"/>
              <a:t>Verschil in conflict</a:t>
            </a:r>
            <a:r>
              <a:rPr lang="nl-NL" dirty="0"/>
              <a:t>, conflicten zijn normaal, langdurige, aanslepende en onoplosbare conflicten wegen zwaar</a:t>
            </a:r>
          </a:p>
          <a:p>
            <a:pPr lvl="1">
              <a:lnSpc>
                <a:spcPct val="150000"/>
              </a:lnSpc>
            </a:pPr>
            <a:r>
              <a:rPr lang="nl-NL" dirty="0"/>
              <a:t>Er zijn veel variaties van ouderschap na scheiding: veranderend</a:t>
            </a:r>
          </a:p>
          <a:p>
            <a:pPr lvl="4">
              <a:lnSpc>
                <a:spcPct val="150000"/>
              </a:lnSpc>
            </a:pPr>
            <a:r>
              <a:rPr lang="nl-NL" b="1" dirty="0"/>
              <a:t>Klassiek ouderschap na scheiding</a:t>
            </a:r>
          </a:p>
          <a:p>
            <a:pPr lvl="4">
              <a:lnSpc>
                <a:spcPct val="150000"/>
              </a:lnSpc>
            </a:pPr>
            <a:r>
              <a:rPr lang="nl-NL" b="1" dirty="0"/>
              <a:t>Solo-ouderschap</a:t>
            </a:r>
          </a:p>
          <a:p>
            <a:pPr lvl="1">
              <a:lnSpc>
                <a:spcPct val="150000"/>
              </a:lnSpc>
            </a:pPr>
            <a:r>
              <a:rPr lang="nl-NL" dirty="0"/>
              <a:t>Posities en contexten leren kennen bv. ouders </a:t>
            </a:r>
            <a:r>
              <a:rPr lang="nl-NL" dirty="0" err="1"/>
              <a:t>vs</a:t>
            </a:r>
            <a:r>
              <a:rPr lang="nl-NL" dirty="0"/>
              <a:t> ex-partners, ex-schoonfamilie, volwassenen </a:t>
            </a:r>
            <a:r>
              <a:rPr lang="nl-NL" dirty="0" err="1"/>
              <a:t>vs</a:t>
            </a:r>
            <a:r>
              <a:rPr lang="nl-NL" dirty="0"/>
              <a:t> kinderen</a:t>
            </a:r>
          </a:p>
          <a:p>
            <a:endParaRPr lang="nl-NL" dirty="0"/>
          </a:p>
        </p:txBody>
      </p:sp>
    </p:spTree>
    <p:extLst>
      <p:ext uri="{BB962C8B-B14F-4D97-AF65-F5344CB8AC3E}">
        <p14:creationId xmlns:p14="http://schemas.microsoft.com/office/powerpoint/2010/main" val="14293094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4172E53-753E-8A44-B93C-B9B40270930E}"/>
              </a:ext>
            </a:extLst>
          </p:cNvPr>
          <p:cNvSpPr>
            <a:spLocks noGrp="1"/>
          </p:cNvSpPr>
          <p:nvPr>
            <p:ph type="title"/>
          </p:nvPr>
        </p:nvSpPr>
        <p:spPr/>
        <p:txBody>
          <a:bodyPr/>
          <a:lstStyle/>
          <a:p>
            <a:r>
              <a:rPr lang="nl-BE" dirty="0"/>
              <a:t>CASUS</a:t>
            </a:r>
          </a:p>
        </p:txBody>
      </p:sp>
      <p:sp>
        <p:nvSpPr>
          <p:cNvPr id="3" name="Tijdelijke aanduiding voor inhoud 2">
            <a:extLst>
              <a:ext uri="{FF2B5EF4-FFF2-40B4-BE49-F238E27FC236}">
                <a16:creationId xmlns:a16="http://schemas.microsoft.com/office/drawing/2014/main" id="{7E1AE32E-A493-6348-AA36-55B67A2084CA}"/>
              </a:ext>
            </a:extLst>
          </p:cNvPr>
          <p:cNvSpPr>
            <a:spLocks noGrp="1"/>
          </p:cNvSpPr>
          <p:nvPr>
            <p:ph idx="1"/>
          </p:nvPr>
        </p:nvSpPr>
        <p:spPr/>
        <p:txBody>
          <a:bodyPr>
            <a:normAutofit fontScale="92500"/>
          </a:bodyPr>
          <a:lstStyle/>
          <a:p>
            <a:r>
              <a:rPr lang="nl-BE" dirty="0"/>
              <a:t>Jan en Sofie, sinds 2016 via een EOT gescheiden</a:t>
            </a:r>
          </a:p>
          <a:p>
            <a:r>
              <a:rPr lang="nl-BE" dirty="0"/>
              <a:t>Twee kinderen: Annabel (16) en Seppe (15)</a:t>
            </a:r>
          </a:p>
          <a:p>
            <a:pPr marL="0" indent="0">
              <a:buNone/>
            </a:pPr>
            <a:endParaRPr lang="nl-BE" dirty="0"/>
          </a:p>
          <a:p>
            <a:pPr marL="0" indent="0">
              <a:buNone/>
            </a:pPr>
            <a:r>
              <a:rPr lang="nl-BE" dirty="0"/>
              <a:t>er zijn twee manieren van samenwerken als ouders, je hebt:</a:t>
            </a:r>
          </a:p>
          <a:p>
            <a:pPr lvl="0"/>
            <a:r>
              <a:rPr lang="nl-BE" b="1" dirty="0"/>
              <a:t>de klassieke manier van samenwerken</a:t>
            </a:r>
            <a:r>
              <a:rPr lang="nl-BE" dirty="0"/>
              <a:t>: bv. samen overleggen over de hobby’s, een babbeltje tijdens de wissel over hoe het is geweest, beheren van een kindrekening met zicht op elkaars uitgaven, samen naar het oudercontact, samen de communie/lentefeest organiseren,…</a:t>
            </a:r>
          </a:p>
          <a:p>
            <a:pPr marL="0" indent="0">
              <a:buNone/>
            </a:pPr>
            <a:r>
              <a:rPr lang="nl-BE" dirty="0"/>
              <a:t>of je hebt:</a:t>
            </a:r>
          </a:p>
          <a:p>
            <a:pPr lvl="0"/>
            <a:r>
              <a:rPr lang="nl-BE" dirty="0"/>
              <a:t>Zo samenwerken op een manier dat je elkaar als ouders niet nodig hebt. </a:t>
            </a:r>
            <a:r>
              <a:rPr lang="nl-BE" b="1" dirty="0"/>
              <a:t>Het SOLO-ouderschap</a:t>
            </a:r>
            <a:r>
              <a:rPr lang="nl-BE" dirty="0"/>
              <a:t>. Dan maak je op voorhand over alles duidelijke afspraken die je ook duidelijk in een ouderschapsovereenkomst zet. Dit maak je zo op dat je minimaal moet communiceren als ouders. </a:t>
            </a:r>
          </a:p>
          <a:p>
            <a:endParaRPr lang="nl-BE" dirty="0"/>
          </a:p>
        </p:txBody>
      </p:sp>
    </p:spTree>
    <p:extLst>
      <p:ext uri="{BB962C8B-B14F-4D97-AF65-F5344CB8AC3E}">
        <p14:creationId xmlns:p14="http://schemas.microsoft.com/office/powerpoint/2010/main" val="32162287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24F9A80-7DE4-7F4D-A15C-499261824337}"/>
              </a:ext>
            </a:extLst>
          </p:cNvPr>
          <p:cNvSpPr>
            <a:spLocks noGrp="1"/>
          </p:cNvSpPr>
          <p:nvPr>
            <p:ph type="title"/>
          </p:nvPr>
        </p:nvSpPr>
        <p:spPr/>
        <p:txBody>
          <a:bodyPr/>
          <a:lstStyle/>
          <a:p>
            <a:r>
              <a:rPr lang="nl-BE" dirty="0"/>
              <a:t>CASUS</a:t>
            </a:r>
          </a:p>
        </p:txBody>
      </p:sp>
      <p:sp>
        <p:nvSpPr>
          <p:cNvPr id="3" name="Tijdelijke aanduiding voor inhoud 2">
            <a:extLst>
              <a:ext uri="{FF2B5EF4-FFF2-40B4-BE49-F238E27FC236}">
                <a16:creationId xmlns:a16="http://schemas.microsoft.com/office/drawing/2014/main" id="{5272446E-F68C-1F4C-864F-9CEC380C8A03}"/>
              </a:ext>
            </a:extLst>
          </p:cNvPr>
          <p:cNvSpPr>
            <a:spLocks noGrp="1"/>
          </p:cNvSpPr>
          <p:nvPr>
            <p:ph idx="1"/>
          </p:nvPr>
        </p:nvSpPr>
        <p:spPr/>
        <p:txBody>
          <a:bodyPr>
            <a:normAutofit lnSpcReduction="10000"/>
          </a:bodyPr>
          <a:lstStyle/>
          <a:p>
            <a:r>
              <a:rPr lang="nl-BE" dirty="0"/>
              <a:t>Drie groepen:</a:t>
            </a:r>
          </a:p>
          <a:p>
            <a:pPr marL="457200" indent="-457200">
              <a:buFont typeface="+mj-lt"/>
              <a:buAutoNum type="arabicPeriod"/>
            </a:pPr>
            <a:r>
              <a:rPr lang="nl-BE" dirty="0"/>
              <a:t>Ouders</a:t>
            </a:r>
          </a:p>
          <a:p>
            <a:pPr marL="457200" indent="-457200">
              <a:buFont typeface="+mj-lt"/>
              <a:buAutoNum type="arabicPeriod"/>
            </a:pPr>
            <a:r>
              <a:rPr lang="nl-BE" dirty="0"/>
              <a:t>Kinderen</a:t>
            </a:r>
          </a:p>
          <a:p>
            <a:pPr marL="457200" indent="-457200">
              <a:buFont typeface="+mj-lt"/>
              <a:buAutoNum type="arabicPeriod"/>
            </a:pPr>
            <a:r>
              <a:rPr lang="nl-BE" dirty="0"/>
              <a:t>Omgeving (grootouder, leraar, hulpverlener, vriendin,…)</a:t>
            </a:r>
          </a:p>
          <a:p>
            <a:r>
              <a:rPr lang="nl-BE" dirty="0"/>
              <a:t>Vragen:</a:t>
            </a:r>
          </a:p>
          <a:p>
            <a:r>
              <a:rPr lang="nl-BE" dirty="0"/>
              <a:t>Wat denken jullie dat deze ouders al allemaal geprobeerd hebben en wat is tot nu toe gelukt?</a:t>
            </a:r>
          </a:p>
          <a:p>
            <a:r>
              <a:rPr lang="nl-BE" dirty="0"/>
              <a:t>Wat denken jullie dat hier aan de hand is (hypothese)?</a:t>
            </a:r>
          </a:p>
          <a:p>
            <a:r>
              <a:rPr lang="nl-BE" dirty="0"/>
              <a:t>Wat denken jullie over deze twee soorten ouderschap na scheiding? Is het ene beter dan het andere?</a:t>
            </a:r>
          </a:p>
          <a:p>
            <a:r>
              <a:rPr lang="nl-BE" dirty="0"/>
              <a:t>Welke gevolgen zou keuze  1 voor kinderen en ouders hebben in deze casus en welke gevolgen zou keuze 2 voor kinderen en ouders hebben in deze casus?</a:t>
            </a:r>
          </a:p>
          <a:p>
            <a:endParaRPr lang="nl-BE" dirty="0"/>
          </a:p>
        </p:txBody>
      </p:sp>
    </p:spTree>
    <p:extLst>
      <p:ext uri="{BB962C8B-B14F-4D97-AF65-F5344CB8AC3E}">
        <p14:creationId xmlns:p14="http://schemas.microsoft.com/office/powerpoint/2010/main" val="14708301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ADB19CB-1E7D-2545-BED2-DA426BB64224}"/>
              </a:ext>
            </a:extLst>
          </p:cNvPr>
          <p:cNvSpPr>
            <a:spLocks noGrp="1"/>
          </p:cNvSpPr>
          <p:nvPr>
            <p:ph type="title"/>
          </p:nvPr>
        </p:nvSpPr>
        <p:spPr/>
        <p:txBody>
          <a:bodyPr>
            <a:normAutofit fontScale="90000"/>
          </a:bodyPr>
          <a:lstStyle/>
          <a:p>
            <a:r>
              <a:rPr lang="nl-NL" dirty="0"/>
              <a:t>STEUNBRONNEN VOOR KINDEREN BRON: Lieve </a:t>
            </a:r>
            <a:r>
              <a:rPr lang="nl-NL" dirty="0" err="1"/>
              <a:t>Cottyn</a:t>
            </a:r>
            <a:r>
              <a:rPr lang="nl-NL" dirty="0"/>
              <a:t>, Interactie-Academie</a:t>
            </a:r>
            <a:endParaRPr lang="nl-BE" dirty="0"/>
          </a:p>
        </p:txBody>
      </p:sp>
      <p:sp>
        <p:nvSpPr>
          <p:cNvPr id="3" name="Tijdelijke aanduiding voor inhoud 2">
            <a:extLst>
              <a:ext uri="{FF2B5EF4-FFF2-40B4-BE49-F238E27FC236}">
                <a16:creationId xmlns:a16="http://schemas.microsoft.com/office/drawing/2014/main" id="{C56D69C4-1375-2C41-A9F2-E010F7542AA2}"/>
              </a:ext>
            </a:extLst>
          </p:cNvPr>
          <p:cNvSpPr>
            <a:spLocks noGrp="1"/>
          </p:cNvSpPr>
          <p:nvPr>
            <p:ph idx="1"/>
          </p:nvPr>
        </p:nvSpPr>
        <p:spPr/>
        <p:txBody>
          <a:bodyPr>
            <a:normAutofit/>
          </a:bodyPr>
          <a:lstStyle/>
          <a:p>
            <a:pPr lvl="1">
              <a:lnSpc>
                <a:spcPct val="150000"/>
              </a:lnSpc>
            </a:pPr>
            <a:r>
              <a:rPr lang="nl-NL" sz="1700" dirty="0"/>
              <a:t>Kinderen hebben </a:t>
            </a:r>
            <a:r>
              <a:rPr lang="nl-NL" sz="1700" b="1" dirty="0"/>
              <a:t>invloed</a:t>
            </a:r>
            <a:r>
              <a:rPr lang="nl-NL" sz="1700" dirty="0"/>
              <a:t> op ouders: actieve participatie van het kind, ouders aanspreken</a:t>
            </a:r>
          </a:p>
          <a:p>
            <a:pPr lvl="4">
              <a:lnSpc>
                <a:spcPct val="150000"/>
              </a:lnSpc>
            </a:pPr>
            <a:r>
              <a:rPr lang="nl-NL" sz="1700" dirty="0"/>
              <a:t>Ouders en kinderen hebben beide evenveel verantwoordelijkheid (maar een andere als ouder en als kind)</a:t>
            </a:r>
          </a:p>
          <a:p>
            <a:pPr lvl="4">
              <a:lnSpc>
                <a:spcPct val="150000"/>
              </a:lnSpc>
            </a:pPr>
            <a:r>
              <a:rPr lang="nl-NL" sz="1700" dirty="0"/>
              <a:t>Het is belangrijk de autonomie van het kind te ondersteunen (er zijn verschillende manieren om dit te doen)</a:t>
            </a:r>
          </a:p>
          <a:p>
            <a:pPr lvl="1">
              <a:lnSpc>
                <a:spcPct val="150000"/>
              </a:lnSpc>
            </a:pPr>
            <a:r>
              <a:rPr lang="nl-NL" sz="1700" dirty="0"/>
              <a:t>Kinderen worden door meer dan hun ouders beïnvloed (school, vrienden, familie, buren, hobby’s,</a:t>
            </a:r>
            <a:r>
              <a:rPr lang="mr-IN" sz="1700" dirty="0"/>
              <a:t>…</a:t>
            </a:r>
            <a:r>
              <a:rPr lang="nl-BE" sz="1700" dirty="0"/>
              <a:t>)</a:t>
            </a:r>
            <a:endParaRPr lang="nl-NL" sz="1700" dirty="0"/>
          </a:p>
          <a:p>
            <a:endParaRPr lang="nl-BE" dirty="0"/>
          </a:p>
        </p:txBody>
      </p:sp>
    </p:spTree>
    <p:extLst>
      <p:ext uri="{BB962C8B-B14F-4D97-AF65-F5344CB8AC3E}">
        <p14:creationId xmlns:p14="http://schemas.microsoft.com/office/powerpoint/2010/main" val="15354886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a:t>PSYCHO-PEDAGOGISCH </a:t>
            </a:r>
            <a:r>
              <a:rPr lang="nl-NL" sz="2200" dirty="0"/>
              <a:t>bron: Claire </a:t>
            </a:r>
            <a:r>
              <a:rPr lang="nl-NL" sz="2200" dirty="0" err="1"/>
              <a:t>Wiewauters</a:t>
            </a:r>
            <a:endParaRPr lang="nl-NL" sz="2200" dirty="0"/>
          </a:p>
        </p:txBody>
      </p:sp>
      <p:sp>
        <p:nvSpPr>
          <p:cNvPr id="3" name="Tijdelijke aanduiding voor inhoud 2"/>
          <p:cNvSpPr>
            <a:spLocks noGrp="1"/>
          </p:cNvSpPr>
          <p:nvPr>
            <p:ph idx="1"/>
          </p:nvPr>
        </p:nvSpPr>
        <p:spPr/>
        <p:txBody>
          <a:bodyPr/>
          <a:lstStyle/>
          <a:p>
            <a:pPr>
              <a:lnSpc>
                <a:spcPct val="150000"/>
              </a:lnSpc>
            </a:pPr>
            <a:r>
              <a:rPr lang="nl-NL" dirty="0"/>
              <a:t>VERLIES: kinderen beslissen niet of hun ouders scheiden</a:t>
            </a:r>
          </a:p>
          <a:p>
            <a:pPr>
              <a:lnSpc>
                <a:spcPct val="150000"/>
              </a:lnSpc>
            </a:pPr>
            <a:r>
              <a:rPr lang="nl-NL" dirty="0"/>
              <a:t>Rouw vraagt tijd en energie voor herstel bij ouders én kinderen (gemiddeld 2-3 jaar)</a:t>
            </a:r>
          </a:p>
          <a:p>
            <a:pPr>
              <a:lnSpc>
                <a:spcPct val="150000"/>
              </a:lnSpc>
            </a:pPr>
            <a:r>
              <a:rPr lang="nl-NL" dirty="0"/>
              <a:t>Kinderen schakelen tijdelijk over op een ‘overlevingsmodus’</a:t>
            </a:r>
          </a:p>
          <a:p>
            <a:pPr>
              <a:lnSpc>
                <a:spcPct val="150000"/>
              </a:lnSpc>
            </a:pPr>
            <a:r>
              <a:rPr lang="nl-NL" dirty="0"/>
              <a:t>Regressie (terugvallen) en stagnatie (stilstand) van ontwikkeling bij kinderen is een normale en tijdelijke aanpassingsreactie bij kinderen.</a:t>
            </a:r>
          </a:p>
        </p:txBody>
      </p:sp>
    </p:spTree>
    <p:extLst>
      <p:ext uri="{BB962C8B-B14F-4D97-AF65-F5344CB8AC3E}">
        <p14:creationId xmlns:p14="http://schemas.microsoft.com/office/powerpoint/2010/main" val="20443576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a:t>PSYCHO-PEDAGOGISCH </a:t>
            </a:r>
            <a:r>
              <a:rPr lang="nl-NL" sz="2200" dirty="0"/>
              <a:t>bron: Claire </a:t>
            </a:r>
            <a:r>
              <a:rPr lang="nl-NL" sz="2200" dirty="0" err="1"/>
              <a:t>Wiewauters</a:t>
            </a:r>
            <a:endParaRPr lang="nl-NL" sz="2200" dirty="0"/>
          </a:p>
        </p:txBody>
      </p:sp>
      <p:sp>
        <p:nvSpPr>
          <p:cNvPr id="3" name="Tijdelijke aanduiding voor inhoud 2"/>
          <p:cNvSpPr>
            <a:spLocks noGrp="1"/>
          </p:cNvSpPr>
          <p:nvPr>
            <p:ph idx="1"/>
          </p:nvPr>
        </p:nvSpPr>
        <p:spPr/>
        <p:txBody>
          <a:bodyPr/>
          <a:lstStyle/>
          <a:p>
            <a:pPr>
              <a:lnSpc>
                <a:spcPct val="150000"/>
              </a:lnSpc>
            </a:pPr>
            <a:r>
              <a:rPr lang="nl-NL" dirty="0"/>
              <a:t>Verschillende verhoudingen: ouders, nieuwe partners van de ouders, stiefbroers, </a:t>
            </a:r>
            <a:r>
              <a:rPr lang="nl-NL" dirty="0" err="1"/>
              <a:t>stiefzussen</a:t>
            </a:r>
            <a:r>
              <a:rPr lang="nl-NL" dirty="0"/>
              <a:t>, halfbroers, halfzussen,</a:t>
            </a:r>
            <a:r>
              <a:rPr lang="mr-IN" dirty="0"/>
              <a:t>…</a:t>
            </a:r>
            <a:endParaRPr lang="nl-NL" dirty="0"/>
          </a:p>
          <a:p>
            <a:pPr>
              <a:lnSpc>
                <a:spcPct val="150000"/>
              </a:lnSpc>
            </a:pPr>
            <a:r>
              <a:rPr lang="nl-NL" b="1" dirty="0"/>
              <a:t>Leeftijd en de zorgen van kinderen </a:t>
            </a:r>
            <a:endParaRPr lang="nl-NL" dirty="0"/>
          </a:p>
          <a:p>
            <a:pPr lvl="1">
              <a:lnSpc>
                <a:spcPct val="150000"/>
              </a:lnSpc>
            </a:pPr>
            <a:r>
              <a:rPr lang="nl-NL" dirty="0"/>
              <a:t>Baby’s en erg jonge kinderen = verlatingsangst </a:t>
            </a:r>
          </a:p>
          <a:p>
            <a:pPr lvl="1">
              <a:lnSpc>
                <a:spcPct val="150000"/>
              </a:lnSpc>
            </a:pPr>
            <a:r>
              <a:rPr lang="nl-NL" dirty="0"/>
              <a:t>Peuter en kleuter = magisch en egocentrisch denken </a:t>
            </a:r>
          </a:p>
          <a:p>
            <a:pPr lvl="1">
              <a:lnSpc>
                <a:spcPct val="150000"/>
              </a:lnSpc>
            </a:pPr>
            <a:r>
              <a:rPr lang="nl-NL" dirty="0"/>
              <a:t>Lager schoolkind = concreet logisch denken </a:t>
            </a:r>
          </a:p>
          <a:p>
            <a:pPr lvl="1">
              <a:lnSpc>
                <a:spcPct val="150000"/>
              </a:lnSpc>
            </a:pPr>
            <a:r>
              <a:rPr lang="nl-NL" dirty="0"/>
              <a:t>Pubers en adolescent = abstract denken </a:t>
            </a:r>
          </a:p>
        </p:txBody>
      </p:sp>
    </p:spTree>
    <p:extLst>
      <p:ext uri="{BB962C8B-B14F-4D97-AF65-F5344CB8AC3E}">
        <p14:creationId xmlns:p14="http://schemas.microsoft.com/office/powerpoint/2010/main" val="10669740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a:t>PSYCHO-PEDAGOGISCH </a:t>
            </a:r>
            <a:r>
              <a:rPr lang="nl-NL" sz="2200" dirty="0"/>
              <a:t>bron: Claire </a:t>
            </a:r>
            <a:r>
              <a:rPr lang="nl-NL" sz="2200" dirty="0" err="1"/>
              <a:t>Wiewauters</a:t>
            </a:r>
            <a:endParaRPr lang="nl-NL" sz="2200" dirty="0"/>
          </a:p>
        </p:txBody>
      </p:sp>
      <p:sp>
        <p:nvSpPr>
          <p:cNvPr id="3" name="Tijdelijke aanduiding voor inhoud 2"/>
          <p:cNvSpPr>
            <a:spLocks noGrp="1"/>
          </p:cNvSpPr>
          <p:nvPr>
            <p:ph idx="1"/>
          </p:nvPr>
        </p:nvSpPr>
        <p:spPr/>
        <p:txBody>
          <a:bodyPr>
            <a:normAutofit/>
          </a:bodyPr>
          <a:lstStyle/>
          <a:p>
            <a:pPr>
              <a:lnSpc>
                <a:spcPct val="150000"/>
              </a:lnSpc>
            </a:pPr>
            <a:r>
              <a:rPr lang="nl-NL" b="1" dirty="0"/>
              <a:t>Leeftijd en de noden van kinderen</a:t>
            </a:r>
          </a:p>
          <a:p>
            <a:pPr>
              <a:lnSpc>
                <a:spcPct val="150000"/>
              </a:lnSpc>
            </a:pPr>
            <a:r>
              <a:rPr lang="nl-NL" b="1" dirty="0"/>
              <a:t>Pubers en adolescent</a:t>
            </a:r>
          </a:p>
          <a:p>
            <a:pPr lvl="1">
              <a:lnSpc>
                <a:spcPct val="150000"/>
              </a:lnSpc>
            </a:pPr>
            <a:r>
              <a:rPr lang="nl-NL" b="1" dirty="0"/>
              <a:t>Identiteit en autonomie: loskomen van het gezinsleven versus zorgen voor het gezin = innerlijk conflict!</a:t>
            </a:r>
          </a:p>
          <a:p>
            <a:pPr lvl="1">
              <a:lnSpc>
                <a:spcPct val="150000"/>
              </a:lnSpc>
            </a:pPr>
            <a:r>
              <a:rPr lang="nl-NL" b="1" dirty="0"/>
              <a:t>Voorkeur voor 1 hoofdverblijfplaats, band beide ouders onderhouden</a:t>
            </a:r>
          </a:p>
          <a:p>
            <a:pPr lvl="1">
              <a:lnSpc>
                <a:spcPct val="150000"/>
              </a:lnSpc>
            </a:pPr>
            <a:r>
              <a:rPr lang="nl-NL" b="1" dirty="0"/>
              <a:t>Jongere als vervangouder of beste vriend(in): valkuil</a:t>
            </a:r>
          </a:p>
          <a:p>
            <a:pPr lvl="1">
              <a:lnSpc>
                <a:spcPct val="150000"/>
              </a:lnSpc>
            </a:pPr>
            <a:r>
              <a:rPr lang="nl-NL" b="1" dirty="0"/>
              <a:t>Experimenteren met grenzen, belang van een houvast</a:t>
            </a:r>
          </a:p>
          <a:p>
            <a:pPr lvl="1">
              <a:lnSpc>
                <a:spcPct val="150000"/>
              </a:lnSpc>
            </a:pPr>
            <a:endParaRPr lang="nl-NL" b="1" dirty="0"/>
          </a:p>
          <a:p>
            <a:pPr>
              <a:lnSpc>
                <a:spcPct val="150000"/>
              </a:lnSpc>
            </a:pPr>
            <a:endParaRPr lang="nl-NL" dirty="0"/>
          </a:p>
          <a:p>
            <a:endParaRPr lang="nl-NL" dirty="0"/>
          </a:p>
        </p:txBody>
      </p:sp>
    </p:spTree>
    <p:extLst>
      <p:ext uri="{BB962C8B-B14F-4D97-AF65-F5344CB8AC3E}">
        <p14:creationId xmlns:p14="http://schemas.microsoft.com/office/powerpoint/2010/main" val="19319876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2006484-439A-9544-9DB7-E273827B2152}"/>
              </a:ext>
            </a:extLst>
          </p:cNvPr>
          <p:cNvSpPr>
            <a:spLocks noGrp="1"/>
          </p:cNvSpPr>
          <p:nvPr>
            <p:ph type="title"/>
          </p:nvPr>
        </p:nvSpPr>
        <p:spPr/>
        <p:txBody>
          <a:bodyPr>
            <a:normAutofit/>
          </a:bodyPr>
          <a:lstStyle/>
          <a:p>
            <a:r>
              <a:rPr lang="nl-NL" dirty="0"/>
              <a:t>PSYCHO-PEDAGOGISCH </a:t>
            </a:r>
            <a:r>
              <a:rPr lang="nl-NL" sz="2200" dirty="0"/>
              <a:t>bron: Claire </a:t>
            </a:r>
            <a:r>
              <a:rPr lang="nl-NL" sz="2200" dirty="0" err="1"/>
              <a:t>Wiewauters</a:t>
            </a:r>
            <a:endParaRPr lang="nl-BE" sz="2200" dirty="0"/>
          </a:p>
        </p:txBody>
      </p:sp>
      <p:sp>
        <p:nvSpPr>
          <p:cNvPr id="3" name="Tijdelijke aanduiding voor inhoud 2">
            <a:extLst>
              <a:ext uri="{FF2B5EF4-FFF2-40B4-BE49-F238E27FC236}">
                <a16:creationId xmlns:a16="http://schemas.microsoft.com/office/drawing/2014/main" id="{0743E914-9830-CA4D-97CF-833033CC5A54}"/>
              </a:ext>
            </a:extLst>
          </p:cNvPr>
          <p:cNvSpPr>
            <a:spLocks noGrp="1"/>
          </p:cNvSpPr>
          <p:nvPr>
            <p:ph idx="1"/>
          </p:nvPr>
        </p:nvSpPr>
        <p:spPr/>
        <p:txBody>
          <a:bodyPr/>
          <a:lstStyle/>
          <a:p>
            <a:pPr lvl="1"/>
            <a:r>
              <a:rPr lang="nl-BE" b="1" dirty="0"/>
              <a:t>Aansluiting leeftijdsgenoten blijven behouden</a:t>
            </a:r>
          </a:p>
          <a:p>
            <a:pPr marL="457200" lvl="1" indent="0">
              <a:buNone/>
            </a:pPr>
            <a:endParaRPr lang="nl-BE" b="1" dirty="0"/>
          </a:p>
          <a:p>
            <a:pPr lvl="1"/>
            <a:r>
              <a:rPr lang="nl-BE" b="1" dirty="0"/>
              <a:t>Kritische fase: eerlijkheid en rechtvaardigheid</a:t>
            </a:r>
          </a:p>
          <a:p>
            <a:pPr marL="457200" lvl="1" indent="0">
              <a:buNone/>
            </a:pPr>
            <a:endParaRPr lang="nl-BE" b="1" dirty="0"/>
          </a:p>
          <a:p>
            <a:pPr lvl="1"/>
            <a:r>
              <a:rPr lang="nl-BE" b="1" dirty="0"/>
              <a:t>Begin adolescentie: zwart-wit denken, geen plaats voor complexiteit, breuk andere ouder.</a:t>
            </a:r>
          </a:p>
          <a:p>
            <a:pPr marL="457200" lvl="1" indent="0">
              <a:buNone/>
            </a:pPr>
            <a:endParaRPr lang="nl-BE" b="1" dirty="0"/>
          </a:p>
          <a:p>
            <a:pPr lvl="1"/>
            <a:r>
              <a:rPr lang="nl-BE" b="1" dirty="0"/>
              <a:t>Ook na 18 jaar blijft de impact van de scheiding op de jongere groot (zie artikel)</a:t>
            </a:r>
          </a:p>
          <a:p>
            <a:pPr lvl="1"/>
            <a:endParaRPr lang="nl-BE" b="1" dirty="0"/>
          </a:p>
          <a:p>
            <a:endParaRPr lang="nl-BE" dirty="0"/>
          </a:p>
        </p:txBody>
      </p:sp>
    </p:spTree>
    <p:extLst>
      <p:ext uri="{BB962C8B-B14F-4D97-AF65-F5344CB8AC3E}">
        <p14:creationId xmlns:p14="http://schemas.microsoft.com/office/powerpoint/2010/main" val="39624610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CIJFERS </a:t>
            </a:r>
            <a:r>
              <a:rPr lang="nl-NL" sz="2000" dirty="0"/>
              <a:t>bron: Dimitri Mortelmans (UA)</a:t>
            </a:r>
            <a:endParaRPr lang="nl-BE" sz="2000" dirty="0"/>
          </a:p>
        </p:txBody>
      </p:sp>
      <p:sp>
        <p:nvSpPr>
          <p:cNvPr id="3" name="Tijdelijke aanduiding voor inhoud 2"/>
          <p:cNvSpPr>
            <a:spLocks noGrp="1"/>
          </p:cNvSpPr>
          <p:nvPr>
            <p:ph idx="1"/>
          </p:nvPr>
        </p:nvSpPr>
        <p:spPr/>
        <p:txBody>
          <a:bodyPr>
            <a:normAutofit/>
          </a:bodyPr>
          <a:lstStyle/>
          <a:p>
            <a:r>
              <a:rPr lang="nl-NL" dirty="0"/>
              <a:t>Daling in aantal kinderen dat samenleeft met beide ouders (</a:t>
            </a:r>
            <a:r>
              <a:rPr lang="nl-NL" dirty="0" err="1"/>
              <a:t>Lodewijckx</a:t>
            </a:r>
            <a:r>
              <a:rPr lang="nl-NL" dirty="0"/>
              <a:t>, 2008) </a:t>
            </a:r>
          </a:p>
          <a:p>
            <a:endParaRPr lang="nl-NL" dirty="0"/>
          </a:p>
          <a:p>
            <a:r>
              <a:rPr lang="nl-NL" dirty="0"/>
              <a:t>Bij 2/3 echtscheidingen zijn kinderen betrokken (FOD Justitie, 2011) </a:t>
            </a:r>
          </a:p>
          <a:p>
            <a:endParaRPr lang="nl-NL" dirty="0"/>
          </a:p>
          <a:p>
            <a:r>
              <a:rPr lang="nl-NL" dirty="0"/>
              <a:t>1/10 kinderen (0-17 jaar) hebben gescheiden ouders (</a:t>
            </a:r>
            <a:r>
              <a:rPr lang="nl-NL" dirty="0" err="1"/>
              <a:t>Corijn</a:t>
            </a:r>
            <a:r>
              <a:rPr lang="nl-NL" dirty="0"/>
              <a:t>, 2009)</a:t>
            </a:r>
          </a:p>
          <a:p>
            <a:endParaRPr lang="nl-NL" dirty="0"/>
          </a:p>
          <a:p>
            <a:r>
              <a:rPr lang="nl-NL" dirty="0"/>
              <a:t>Scheiding is vaak de start van verschillende gezinstransities: eenoudergezinnen, Nieuw Samengestelde Gezinnen</a:t>
            </a:r>
          </a:p>
          <a:p>
            <a:pPr marL="457200" lvl="1" indent="0">
              <a:buNone/>
            </a:pPr>
            <a:endParaRPr lang="nl-BE"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3892D34-A6BA-E149-998E-0FB0CEE04F01}"/>
              </a:ext>
            </a:extLst>
          </p:cNvPr>
          <p:cNvSpPr>
            <a:spLocks noGrp="1"/>
          </p:cNvSpPr>
          <p:nvPr>
            <p:ph type="title"/>
          </p:nvPr>
        </p:nvSpPr>
        <p:spPr/>
        <p:txBody>
          <a:bodyPr>
            <a:normAutofit/>
          </a:bodyPr>
          <a:lstStyle/>
          <a:p>
            <a:r>
              <a:rPr lang="nl-NL" dirty="0"/>
              <a:t>PSYCHO-PEDAGOGISCH </a:t>
            </a:r>
            <a:r>
              <a:rPr lang="nl-NL" sz="2400" dirty="0"/>
              <a:t>bron: Claire </a:t>
            </a:r>
            <a:r>
              <a:rPr lang="nl-NL" sz="2400" dirty="0" err="1"/>
              <a:t>Wiewauters</a:t>
            </a:r>
            <a:endParaRPr lang="nl-BE" sz="2400" dirty="0"/>
          </a:p>
        </p:txBody>
      </p:sp>
      <p:sp>
        <p:nvSpPr>
          <p:cNvPr id="3" name="Tijdelijke aanduiding voor inhoud 2">
            <a:extLst>
              <a:ext uri="{FF2B5EF4-FFF2-40B4-BE49-F238E27FC236}">
                <a16:creationId xmlns:a16="http://schemas.microsoft.com/office/drawing/2014/main" id="{E289AFDF-A59F-5444-902E-631AA90551A2}"/>
              </a:ext>
            </a:extLst>
          </p:cNvPr>
          <p:cNvSpPr>
            <a:spLocks noGrp="1"/>
          </p:cNvSpPr>
          <p:nvPr>
            <p:ph idx="1"/>
          </p:nvPr>
        </p:nvSpPr>
        <p:spPr/>
        <p:txBody>
          <a:bodyPr>
            <a:normAutofit fontScale="92500" lnSpcReduction="10000"/>
          </a:bodyPr>
          <a:lstStyle/>
          <a:p>
            <a:r>
              <a:rPr lang="nl-BE" b="1" dirty="0"/>
              <a:t>TIPS </a:t>
            </a:r>
            <a:r>
              <a:rPr lang="nl-BE" b="1" dirty="0">
                <a:solidFill>
                  <a:srgbClr val="FF0000"/>
                </a:solidFill>
              </a:rPr>
              <a:t>voor ouders</a:t>
            </a:r>
          </a:p>
          <a:p>
            <a:pPr marL="0" indent="0">
              <a:buNone/>
            </a:pPr>
            <a:endParaRPr lang="nl-BE" b="1" dirty="0"/>
          </a:p>
          <a:p>
            <a:pPr lvl="1"/>
            <a:r>
              <a:rPr lang="nl-NL" b="1" dirty="0"/>
              <a:t>Woorden wekken, voorbeelden strekken</a:t>
            </a:r>
            <a:r>
              <a:rPr lang="nl-BE" b="1" dirty="0"/>
              <a:t> </a:t>
            </a:r>
          </a:p>
          <a:p>
            <a:pPr marL="457200" lvl="1" indent="0">
              <a:buNone/>
            </a:pPr>
            <a:endParaRPr lang="nl-BE" b="1" dirty="0"/>
          </a:p>
          <a:p>
            <a:pPr lvl="1"/>
            <a:r>
              <a:rPr lang="nl-NL" b="1" dirty="0"/>
              <a:t>Durf je kwetsbaar op te stellen</a:t>
            </a:r>
            <a:r>
              <a:rPr lang="nl-BE" b="1" dirty="0"/>
              <a:t> </a:t>
            </a:r>
          </a:p>
          <a:p>
            <a:pPr lvl="1"/>
            <a:endParaRPr lang="nl-BE" b="1" dirty="0"/>
          </a:p>
          <a:p>
            <a:pPr marL="457200" lvl="1" indent="0">
              <a:buNone/>
            </a:pPr>
            <a:endParaRPr lang="nl-BE" b="1" dirty="0"/>
          </a:p>
          <a:p>
            <a:pPr lvl="1"/>
            <a:r>
              <a:rPr lang="nl-NL" b="1" dirty="0"/>
              <a:t>Een scheiding is een crisis voor het ganse gezin</a:t>
            </a:r>
          </a:p>
          <a:p>
            <a:pPr lvl="1"/>
            <a:endParaRPr lang="nl-NL" b="1" dirty="0"/>
          </a:p>
          <a:p>
            <a:pPr marL="457200" lvl="1" indent="0">
              <a:buNone/>
            </a:pPr>
            <a:endParaRPr lang="nl-NL" b="1" dirty="0"/>
          </a:p>
          <a:p>
            <a:pPr lvl="1"/>
            <a:r>
              <a:rPr lang="nl-NL" b="1" dirty="0"/>
              <a:t>Duidelijkheid vermijdt misverstanden</a:t>
            </a:r>
          </a:p>
          <a:p>
            <a:pPr lvl="1"/>
            <a:endParaRPr lang="nl-NL" b="1" dirty="0"/>
          </a:p>
          <a:p>
            <a:pPr marL="457200" lvl="1" indent="0">
              <a:buNone/>
            </a:pPr>
            <a:endParaRPr lang="nl-NL" b="1" dirty="0"/>
          </a:p>
          <a:p>
            <a:pPr lvl="1"/>
            <a:r>
              <a:rPr lang="nl-NL" b="1" dirty="0"/>
              <a:t>Ook bij de jongere is er verwarring en pijn</a:t>
            </a:r>
          </a:p>
          <a:p>
            <a:pPr lvl="1"/>
            <a:endParaRPr lang="nl-NL" b="1" dirty="0"/>
          </a:p>
          <a:p>
            <a:pPr marL="457200" lvl="1" indent="0">
              <a:buNone/>
            </a:pPr>
            <a:endParaRPr lang="nl-NL" b="1" dirty="0"/>
          </a:p>
          <a:p>
            <a:pPr lvl="1"/>
            <a:endParaRPr lang="nl-BE" dirty="0"/>
          </a:p>
        </p:txBody>
      </p:sp>
    </p:spTree>
    <p:extLst>
      <p:ext uri="{BB962C8B-B14F-4D97-AF65-F5344CB8AC3E}">
        <p14:creationId xmlns:p14="http://schemas.microsoft.com/office/powerpoint/2010/main" val="39938895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7599324-E63E-6247-B5E3-A7B262BBBB54}"/>
              </a:ext>
            </a:extLst>
          </p:cNvPr>
          <p:cNvSpPr>
            <a:spLocks noGrp="1"/>
          </p:cNvSpPr>
          <p:nvPr>
            <p:ph type="title"/>
          </p:nvPr>
        </p:nvSpPr>
        <p:spPr/>
        <p:txBody>
          <a:bodyPr>
            <a:normAutofit/>
          </a:bodyPr>
          <a:lstStyle/>
          <a:p>
            <a:r>
              <a:rPr lang="nl-NL" dirty="0"/>
              <a:t>PSYCHO-PEDAGOGISCH </a:t>
            </a:r>
            <a:r>
              <a:rPr lang="nl-NL" sz="2400" dirty="0"/>
              <a:t>bron: Claire </a:t>
            </a:r>
            <a:r>
              <a:rPr lang="nl-NL" sz="2400" dirty="0" err="1"/>
              <a:t>Wiewauters</a:t>
            </a:r>
            <a:endParaRPr lang="nl-BE" sz="2400" dirty="0"/>
          </a:p>
        </p:txBody>
      </p:sp>
      <p:sp>
        <p:nvSpPr>
          <p:cNvPr id="3" name="Tijdelijke aanduiding voor inhoud 2">
            <a:extLst>
              <a:ext uri="{FF2B5EF4-FFF2-40B4-BE49-F238E27FC236}">
                <a16:creationId xmlns:a16="http://schemas.microsoft.com/office/drawing/2014/main" id="{34DDDFE8-B0C5-1347-A77C-9DF5C5077D0F}"/>
              </a:ext>
            </a:extLst>
          </p:cNvPr>
          <p:cNvSpPr>
            <a:spLocks noGrp="1"/>
          </p:cNvSpPr>
          <p:nvPr>
            <p:ph idx="1"/>
          </p:nvPr>
        </p:nvSpPr>
        <p:spPr/>
        <p:txBody>
          <a:bodyPr>
            <a:normAutofit fontScale="85000" lnSpcReduction="20000"/>
          </a:bodyPr>
          <a:lstStyle/>
          <a:p>
            <a:r>
              <a:rPr lang="nl-BE" b="1" dirty="0"/>
              <a:t>TIPS </a:t>
            </a:r>
            <a:r>
              <a:rPr lang="nl-BE" b="1" dirty="0">
                <a:solidFill>
                  <a:srgbClr val="FF0000"/>
                </a:solidFill>
              </a:rPr>
              <a:t>voor ouders</a:t>
            </a:r>
          </a:p>
          <a:p>
            <a:pPr marL="0" indent="0">
              <a:buNone/>
            </a:pPr>
            <a:endParaRPr lang="nl-BE" b="1" dirty="0"/>
          </a:p>
          <a:p>
            <a:pPr lvl="1"/>
            <a:r>
              <a:rPr lang="nl-NL" b="1" dirty="0"/>
              <a:t>Houd de jongere buiten de conflicten tussen ex-partners</a:t>
            </a:r>
          </a:p>
          <a:p>
            <a:pPr lvl="1"/>
            <a:endParaRPr lang="nl-NL" b="1" dirty="0"/>
          </a:p>
          <a:p>
            <a:pPr marL="457200" lvl="1" indent="0">
              <a:buNone/>
            </a:pPr>
            <a:endParaRPr lang="nl-NL" b="1" dirty="0"/>
          </a:p>
          <a:p>
            <a:pPr lvl="1"/>
            <a:r>
              <a:rPr lang="nl-NL" b="1" dirty="0"/>
              <a:t>Jongere heeft geen schuld in de scheiding en kan ook de scheiding niet ongedaan maken.</a:t>
            </a:r>
          </a:p>
          <a:p>
            <a:pPr lvl="1"/>
            <a:endParaRPr lang="nl-NL" b="1" dirty="0"/>
          </a:p>
          <a:p>
            <a:pPr marL="457200" lvl="1" indent="0">
              <a:buNone/>
            </a:pPr>
            <a:endParaRPr lang="nl-NL" b="1" dirty="0"/>
          </a:p>
          <a:p>
            <a:pPr lvl="1"/>
            <a:r>
              <a:rPr lang="nl-NL" b="1" dirty="0"/>
              <a:t>Rekening houden met wat jongeren belangrijk vinden: TO MATTER</a:t>
            </a:r>
          </a:p>
          <a:p>
            <a:pPr lvl="1"/>
            <a:endParaRPr lang="nl-NL" b="1" dirty="0"/>
          </a:p>
          <a:p>
            <a:pPr marL="457200" lvl="1" indent="0">
              <a:buNone/>
            </a:pPr>
            <a:endParaRPr lang="nl-NL" b="1" dirty="0"/>
          </a:p>
          <a:p>
            <a:pPr lvl="1"/>
            <a:r>
              <a:rPr lang="nl-NL" b="1" dirty="0"/>
              <a:t>Een relatie met beide ouders kunnen opbouwen</a:t>
            </a:r>
          </a:p>
          <a:p>
            <a:pPr lvl="1"/>
            <a:endParaRPr lang="nl-NL" b="1" dirty="0"/>
          </a:p>
          <a:p>
            <a:pPr marL="457200" lvl="1" indent="0">
              <a:buNone/>
            </a:pPr>
            <a:endParaRPr lang="nl-NL" b="1" dirty="0"/>
          </a:p>
          <a:p>
            <a:pPr lvl="1"/>
            <a:r>
              <a:rPr lang="nl-NL" b="1" dirty="0"/>
              <a:t>Belang van een netwerk</a:t>
            </a:r>
            <a:endParaRPr lang="nl-BE" b="1" dirty="0"/>
          </a:p>
          <a:p>
            <a:pPr marL="914400" lvl="2" indent="0">
              <a:buNone/>
            </a:pPr>
            <a:endParaRPr lang="nl-BE" b="1" dirty="0"/>
          </a:p>
          <a:p>
            <a:endParaRPr lang="nl-BE" dirty="0"/>
          </a:p>
        </p:txBody>
      </p:sp>
    </p:spTree>
    <p:extLst>
      <p:ext uri="{BB962C8B-B14F-4D97-AF65-F5344CB8AC3E}">
        <p14:creationId xmlns:p14="http://schemas.microsoft.com/office/powerpoint/2010/main" val="2865853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E15306-09B0-3B4E-8800-E108DA3BF1A7}"/>
              </a:ext>
            </a:extLst>
          </p:cNvPr>
          <p:cNvSpPr>
            <a:spLocks noGrp="1"/>
          </p:cNvSpPr>
          <p:nvPr>
            <p:ph type="title"/>
          </p:nvPr>
        </p:nvSpPr>
        <p:spPr/>
        <p:txBody>
          <a:bodyPr>
            <a:normAutofit/>
          </a:bodyPr>
          <a:lstStyle/>
          <a:p>
            <a:r>
              <a:rPr lang="nl-NL" dirty="0"/>
              <a:t>PSYCHO-PEDAGOGISCH </a:t>
            </a:r>
            <a:r>
              <a:rPr lang="nl-NL" sz="2400" dirty="0"/>
              <a:t>bron: Claire </a:t>
            </a:r>
            <a:r>
              <a:rPr lang="nl-NL" sz="2400" dirty="0" err="1"/>
              <a:t>Wiewauters</a:t>
            </a:r>
            <a:endParaRPr lang="nl-BE" sz="2400" dirty="0"/>
          </a:p>
        </p:txBody>
      </p:sp>
      <p:sp>
        <p:nvSpPr>
          <p:cNvPr id="3" name="Tijdelijke aanduiding voor inhoud 2">
            <a:extLst>
              <a:ext uri="{FF2B5EF4-FFF2-40B4-BE49-F238E27FC236}">
                <a16:creationId xmlns:a16="http://schemas.microsoft.com/office/drawing/2014/main" id="{E9CDB3D3-562B-044C-94C1-5F9FB2DD1216}"/>
              </a:ext>
            </a:extLst>
          </p:cNvPr>
          <p:cNvSpPr>
            <a:spLocks noGrp="1"/>
          </p:cNvSpPr>
          <p:nvPr>
            <p:ph idx="1"/>
          </p:nvPr>
        </p:nvSpPr>
        <p:spPr>
          <a:xfrm>
            <a:off x="485553" y="1377177"/>
            <a:ext cx="8229600" cy="4525963"/>
          </a:xfrm>
        </p:spPr>
        <p:txBody>
          <a:bodyPr>
            <a:normAutofit/>
          </a:bodyPr>
          <a:lstStyle/>
          <a:p>
            <a:r>
              <a:rPr lang="nl-BE" dirty="0"/>
              <a:t>TIPS </a:t>
            </a:r>
            <a:r>
              <a:rPr lang="nl-BE" dirty="0">
                <a:solidFill>
                  <a:srgbClr val="FF0000"/>
                </a:solidFill>
              </a:rPr>
              <a:t>voor de omgeving</a:t>
            </a:r>
          </a:p>
          <a:p>
            <a:endParaRPr lang="nl-BE" dirty="0"/>
          </a:p>
          <a:p>
            <a:pPr lvl="1"/>
            <a:r>
              <a:rPr lang="nl-NL" dirty="0"/>
              <a:t>Geef erkenning aan de jongere voor de positie waarin ze terecht gekomen zijn en laat hen vertellen hoe het voor hen is.</a:t>
            </a:r>
            <a:endParaRPr lang="nl-BE" dirty="0"/>
          </a:p>
          <a:p>
            <a:pPr lvl="1"/>
            <a:r>
              <a:rPr lang="nl-NL" dirty="0"/>
              <a:t>Aandacht hebben voor het gedrag van de jongere: kijk en luister.</a:t>
            </a:r>
            <a:endParaRPr lang="nl-BE" dirty="0"/>
          </a:p>
          <a:p>
            <a:pPr lvl="1"/>
            <a:r>
              <a:rPr lang="nl-NL" dirty="0"/>
              <a:t>Praat nooit slecht over de ouders (ook al doet de jongere dit zelf wel)</a:t>
            </a:r>
            <a:endParaRPr lang="nl-BE" dirty="0"/>
          </a:p>
          <a:p>
            <a:pPr lvl="1"/>
            <a:r>
              <a:rPr lang="nl-NL" dirty="0"/>
              <a:t>Geef jongeren de kans om tot rust te kunnen komen, te ontspannen en moedig dit aan, hierdoor laat de jongere zijn ouders niet in de steek.</a:t>
            </a:r>
            <a:endParaRPr lang="nl-BE" dirty="0"/>
          </a:p>
          <a:p>
            <a:pPr lvl="1"/>
            <a:endParaRPr lang="nl-BE" dirty="0"/>
          </a:p>
        </p:txBody>
      </p:sp>
    </p:spTree>
    <p:extLst>
      <p:ext uri="{BB962C8B-B14F-4D97-AF65-F5344CB8AC3E}">
        <p14:creationId xmlns:p14="http://schemas.microsoft.com/office/powerpoint/2010/main" val="26696873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A70B9F6-C411-874D-815A-C7B80C9D5C67}"/>
              </a:ext>
            </a:extLst>
          </p:cNvPr>
          <p:cNvSpPr>
            <a:spLocks noGrp="1"/>
          </p:cNvSpPr>
          <p:nvPr>
            <p:ph type="title"/>
          </p:nvPr>
        </p:nvSpPr>
        <p:spPr/>
        <p:txBody>
          <a:bodyPr>
            <a:normAutofit/>
          </a:bodyPr>
          <a:lstStyle/>
          <a:p>
            <a:r>
              <a:rPr lang="nl-NL" dirty="0"/>
              <a:t>PSYCHO-PEDAGOGISCH </a:t>
            </a:r>
            <a:r>
              <a:rPr lang="nl-NL" sz="2400" dirty="0"/>
              <a:t>bron: Claire </a:t>
            </a:r>
            <a:r>
              <a:rPr lang="nl-NL" sz="2400" dirty="0" err="1"/>
              <a:t>Wiewauters</a:t>
            </a:r>
            <a:endParaRPr lang="nl-BE" sz="2400" dirty="0"/>
          </a:p>
        </p:txBody>
      </p:sp>
      <p:sp>
        <p:nvSpPr>
          <p:cNvPr id="3" name="Tijdelijke aanduiding voor inhoud 2">
            <a:extLst>
              <a:ext uri="{FF2B5EF4-FFF2-40B4-BE49-F238E27FC236}">
                <a16:creationId xmlns:a16="http://schemas.microsoft.com/office/drawing/2014/main" id="{6B58CDE4-3660-B743-9D59-C8A20C6A8B76}"/>
              </a:ext>
            </a:extLst>
          </p:cNvPr>
          <p:cNvSpPr>
            <a:spLocks noGrp="1"/>
          </p:cNvSpPr>
          <p:nvPr>
            <p:ph idx="1"/>
          </p:nvPr>
        </p:nvSpPr>
        <p:spPr/>
        <p:txBody>
          <a:bodyPr>
            <a:normAutofit fontScale="92500" lnSpcReduction="10000"/>
          </a:bodyPr>
          <a:lstStyle/>
          <a:p>
            <a:r>
              <a:rPr lang="nl-BE" dirty="0"/>
              <a:t>TIPS </a:t>
            </a:r>
            <a:r>
              <a:rPr lang="nl-BE" dirty="0">
                <a:solidFill>
                  <a:srgbClr val="FF0000"/>
                </a:solidFill>
              </a:rPr>
              <a:t>voor de omgeving</a:t>
            </a:r>
          </a:p>
          <a:p>
            <a:pPr lvl="1"/>
            <a:endParaRPr lang="nl-NL" dirty="0"/>
          </a:p>
          <a:p>
            <a:pPr lvl="1"/>
            <a:r>
              <a:rPr lang="nl-NL" dirty="0"/>
              <a:t>Voordeel van bv. leerkrachten, begeleiders is dat zij niet tot de familiecontext behoren</a:t>
            </a:r>
            <a:r>
              <a:rPr lang="nl-BE" dirty="0"/>
              <a:t>!</a:t>
            </a:r>
          </a:p>
          <a:p>
            <a:pPr lvl="4"/>
            <a:r>
              <a:rPr lang="nl-NL" dirty="0"/>
              <a:t>Open geest en onbevooroordeeld luisteren</a:t>
            </a:r>
            <a:endParaRPr lang="nl-BE" dirty="0"/>
          </a:p>
          <a:p>
            <a:pPr lvl="4"/>
            <a:r>
              <a:rPr lang="nl-NL" dirty="0"/>
              <a:t>Eigen ervaringen achterwege laten</a:t>
            </a:r>
            <a:endParaRPr lang="nl-BE" dirty="0"/>
          </a:p>
          <a:p>
            <a:pPr lvl="4"/>
            <a:r>
              <a:rPr lang="nl-NL" dirty="0"/>
              <a:t>Respecteer de posities van beide ouders</a:t>
            </a:r>
            <a:endParaRPr lang="nl-BE" dirty="0"/>
          </a:p>
          <a:p>
            <a:pPr lvl="4"/>
            <a:r>
              <a:rPr lang="nl-NL" dirty="0"/>
              <a:t>Toon medeleven geen medelijden</a:t>
            </a:r>
            <a:endParaRPr lang="nl-BE" dirty="0"/>
          </a:p>
          <a:p>
            <a:pPr lvl="4"/>
            <a:r>
              <a:rPr lang="nl-NL" dirty="0"/>
              <a:t>Niet meegaan in herenigingsfantasieën </a:t>
            </a:r>
            <a:endParaRPr lang="nl-BE" dirty="0"/>
          </a:p>
          <a:p>
            <a:pPr lvl="4"/>
            <a:r>
              <a:rPr lang="nl-NL" dirty="0"/>
              <a:t>Op zoek gaan hoe een jongere goed voor zichzelf kan zorgen en hoe jij hierin kan helpen!</a:t>
            </a:r>
            <a:endParaRPr lang="nl-BE" dirty="0"/>
          </a:p>
          <a:p>
            <a:pPr lvl="1"/>
            <a:r>
              <a:rPr lang="nl-NL" dirty="0"/>
              <a:t>Op hoger niveau: aandacht voor verschillende gezinsvormen, denk bv. aan stambomen maken, grootouderdag, cadeau voor moeder/</a:t>
            </a:r>
            <a:r>
              <a:rPr lang="nl-NL" dirty="0" err="1"/>
              <a:t>vaderdag</a:t>
            </a:r>
            <a:r>
              <a:rPr lang="nl-NL" dirty="0"/>
              <a:t>, meegeven klasfoto’s,…</a:t>
            </a:r>
            <a:endParaRPr lang="nl-BE" dirty="0"/>
          </a:p>
          <a:p>
            <a:endParaRPr lang="nl-BE" dirty="0"/>
          </a:p>
        </p:txBody>
      </p:sp>
    </p:spTree>
    <p:extLst>
      <p:ext uri="{BB962C8B-B14F-4D97-AF65-F5344CB8AC3E}">
        <p14:creationId xmlns:p14="http://schemas.microsoft.com/office/powerpoint/2010/main" val="41486141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a:t>PSYCHO-PEDAGOGISCH </a:t>
            </a:r>
            <a:r>
              <a:rPr lang="nl-NL" sz="2200" dirty="0"/>
              <a:t>bron: Claire </a:t>
            </a:r>
            <a:r>
              <a:rPr lang="nl-NL" sz="2200" dirty="0" err="1"/>
              <a:t>Wiewauters</a:t>
            </a:r>
            <a:endParaRPr lang="nl-NL" sz="2200" dirty="0"/>
          </a:p>
        </p:txBody>
      </p:sp>
      <p:sp>
        <p:nvSpPr>
          <p:cNvPr id="3" name="Tijdelijke aanduiding voor inhoud 2"/>
          <p:cNvSpPr>
            <a:spLocks noGrp="1"/>
          </p:cNvSpPr>
          <p:nvPr>
            <p:ph idx="1"/>
          </p:nvPr>
        </p:nvSpPr>
        <p:spPr/>
        <p:txBody>
          <a:bodyPr>
            <a:normAutofit fontScale="92500" lnSpcReduction="10000"/>
          </a:bodyPr>
          <a:lstStyle/>
          <a:p>
            <a:pPr>
              <a:lnSpc>
                <a:spcPct val="150000"/>
              </a:lnSpc>
            </a:pPr>
            <a:r>
              <a:rPr lang="nl-NL" dirty="0"/>
              <a:t>(h)erkennen van gevoelswereld van het kind (onderzoekende ouder)</a:t>
            </a:r>
          </a:p>
          <a:p>
            <a:pPr>
              <a:lnSpc>
                <a:spcPct val="150000"/>
              </a:lnSpc>
            </a:pPr>
            <a:r>
              <a:rPr lang="nl-NL" dirty="0"/>
              <a:t>Aandacht voor het ‘eigen tempo’ van het kind </a:t>
            </a:r>
          </a:p>
          <a:p>
            <a:pPr>
              <a:lnSpc>
                <a:spcPct val="150000"/>
              </a:lnSpc>
            </a:pPr>
            <a:r>
              <a:rPr lang="nl-NL" dirty="0"/>
              <a:t>Kinderen de fysieke en mentale ruimte bieden om in relatie te staan met de ouders + </a:t>
            </a:r>
            <a:r>
              <a:rPr lang="nl-NL" dirty="0" err="1"/>
              <a:t>vice</a:t>
            </a:r>
            <a:r>
              <a:rPr lang="nl-NL" dirty="0"/>
              <a:t> versa!</a:t>
            </a:r>
          </a:p>
          <a:p>
            <a:pPr>
              <a:lnSpc>
                <a:spcPct val="150000"/>
              </a:lnSpc>
            </a:pPr>
            <a:r>
              <a:rPr lang="nl-NL" dirty="0"/>
              <a:t>‘boodschapper zijn’ (activeren) en betrokken worden bij conflicten benadeelt herstel </a:t>
            </a:r>
          </a:p>
          <a:p>
            <a:pPr>
              <a:lnSpc>
                <a:spcPct val="150000"/>
              </a:lnSpc>
            </a:pPr>
            <a:r>
              <a:rPr lang="nl-NL" dirty="0"/>
              <a:t>de verblijfsregeling is niet doorslaggevend voor levenstevredenheid en zelfwaardering van het kind </a:t>
            </a:r>
          </a:p>
          <a:p>
            <a:pPr>
              <a:lnSpc>
                <a:spcPct val="150000"/>
              </a:lnSpc>
            </a:pPr>
            <a:r>
              <a:rPr lang="nl-NL" dirty="0"/>
              <a:t>Een klimaat van controle en steun bij de ouders </a:t>
            </a:r>
          </a:p>
          <a:p>
            <a:pPr>
              <a:lnSpc>
                <a:spcPct val="150000"/>
              </a:lnSpc>
            </a:pPr>
            <a:r>
              <a:rPr lang="nl-NL" dirty="0"/>
              <a:t>Belang netwerk en lotgenoten.</a:t>
            </a:r>
          </a:p>
        </p:txBody>
      </p:sp>
    </p:spTree>
    <p:extLst>
      <p:ext uri="{BB962C8B-B14F-4D97-AF65-F5344CB8AC3E}">
        <p14:creationId xmlns:p14="http://schemas.microsoft.com/office/powerpoint/2010/main" val="1307155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a:t>PRAKTISCHE TIPS &amp; TOOLS </a:t>
            </a:r>
            <a:r>
              <a:rPr lang="nl-NL" sz="2200" dirty="0"/>
              <a:t>Bron: </a:t>
            </a:r>
            <a:r>
              <a:rPr lang="nl-NL" sz="2200" dirty="0" err="1"/>
              <a:t>tweehuizen.be</a:t>
            </a:r>
            <a:endParaRPr lang="nl-NL" sz="2200" dirty="0"/>
          </a:p>
        </p:txBody>
      </p:sp>
      <p:sp>
        <p:nvSpPr>
          <p:cNvPr id="3" name="Tijdelijke aanduiding voor inhoud 2"/>
          <p:cNvSpPr>
            <a:spLocks noGrp="1"/>
          </p:cNvSpPr>
          <p:nvPr>
            <p:ph idx="1"/>
          </p:nvPr>
        </p:nvSpPr>
        <p:spPr/>
        <p:txBody>
          <a:bodyPr>
            <a:normAutofit fontScale="92500" lnSpcReduction="10000"/>
          </a:bodyPr>
          <a:lstStyle/>
          <a:p>
            <a:pPr>
              <a:spcBef>
                <a:spcPts val="0"/>
              </a:spcBef>
              <a:buClrTx/>
            </a:pPr>
            <a:r>
              <a:rPr lang="nl-NL" b="1" dirty="0"/>
              <a:t>EEN BELANGRIJK LIJST </a:t>
            </a:r>
            <a:r>
              <a:rPr lang="nl-NL" dirty="0"/>
              <a:t>bijvoorbeeld:</a:t>
            </a:r>
          </a:p>
          <a:p>
            <a:pPr marL="0" marR="0" lvl="0" indent="0" defTabSz="914400" eaLnBrk="1" fontAlgn="auto" latinLnBrk="0" hangingPunct="1">
              <a:lnSpc>
                <a:spcPct val="100000"/>
              </a:lnSpc>
              <a:spcBef>
                <a:spcPts val="0"/>
              </a:spcBef>
              <a:spcAft>
                <a:spcPts val="0"/>
              </a:spcAft>
              <a:buClrTx/>
              <a:buSzTx/>
              <a:buFontTx/>
              <a:buNone/>
              <a:tabLst/>
              <a:defRPr/>
            </a:pPr>
            <a:endParaRPr lang="nl-NL" dirty="0"/>
          </a:p>
          <a:p>
            <a:pPr marL="0" lvl="0" indent="0">
              <a:spcBef>
                <a:spcPts val="0"/>
              </a:spcBef>
              <a:buClrTx/>
              <a:buNone/>
            </a:pPr>
            <a:r>
              <a:rPr lang="nl-NL" dirty="0"/>
              <a:t>Zachte lakens</a:t>
            </a:r>
            <a:br>
              <a:rPr lang="nl-NL" dirty="0"/>
            </a:br>
            <a:r>
              <a:rPr lang="nl-NL" dirty="0"/>
              <a:t>Veel telefoneren naar mijn vriendin!</a:t>
            </a:r>
            <a:br>
              <a:rPr lang="nl-NL" dirty="0"/>
            </a:br>
            <a:r>
              <a:rPr lang="nl-NL" dirty="0"/>
              <a:t>Genoeg kledinggeld</a:t>
            </a:r>
            <a:br>
              <a:rPr lang="nl-NL" dirty="0"/>
            </a:br>
            <a:r>
              <a:rPr lang="nl-NL" dirty="0"/>
              <a:t>Veel alleen gelaten worden</a:t>
            </a:r>
            <a:br>
              <a:rPr lang="nl-NL" dirty="0"/>
            </a:br>
            <a:r>
              <a:rPr lang="nl-NL" dirty="0"/>
              <a:t>Op reis gaan</a:t>
            </a:r>
            <a:br>
              <a:rPr lang="nl-NL" dirty="0"/>
            </a:br>
            <a:r>
              <a:rPr lang="nl-NL" dirty="0"/>
              <a:t>Elk jaar op kamp gaan met de scouts</a:t>
            </a:r>
            <a:br>
              <a:rPr lang="nl-NL" dirty="0"/>
            </a:br>
            <a:r>
              <a:rPr lang="nl-NL" dirty="0"/>
              <a:t>Mijn dansles blijven volgen</a:t>
            </a:r>
            <a:br>
              <a:rPr lang="nl-NL" dirty="0"/>
            </a:br>
            <a:r>
              <a:rPr lang="nl-NL" dirty="0"/>
              <a:t>Mijn verjaardagsfeest</a:t>
            </a:r>
            <a:br>
              <a:rPr lang="nl-NL" dirty="0"/>
            </a:br>
            <a:r>
              <a:rPr lang="nl-NL" dirty="0"/>
              <a:t>Niet veranderen van school</a:t>
            </a:r>
            <a:br>
              <a:rPr lang="nl-NL" dirty="0"/>
            </a:br>
            <a:r>
              <a:rPr lang="nl-NL" dirty="0"/>
              <a:t>Wel veranderen van school</a:t>
            </a:r>
            <a:br>
              <a:rPr lang="nl-NL" dirty="0"/>
            </a:br>
            <a:r>
              <a:rPr lang="nl-NL" dirty="0"/>
              <a:t>Een echt bed, geen matras op de grond a.u.b.</a:t>
            </a:r>
            <a:br>
              <a:rPr lang="nl-NL" dirty="0"/>
            </a:br>
            <a:r>
              <a:rPr lang="nl-NL" dirty="0"/>
              <a:t>Mijn oma veel blijven zien!</a:t>
            </a:r>
            <a:br>
              <a:rPr lang="nl-NL" dirty="0"/>
            </a:br>
            <a:r>
              <a:rPr lang="nl-NL" dirty="0"/>
              <a:t>Op zaterdagvoormiddag bij papa zijn om te gaan voetballen</a:t>
            </a:r>
            <a:br>
              <a:rPr lang="nl-NL" dirty="0"/>
            </a:br>
            <a:r>
              <a:rPr lang="nl-NL" dirty="0"/>
              <a:t>Mijn kamer voor mij alleen! (als het moet met mijn zusje)</a:t>
            </a:r>
            <a:br>
              <a:rPr lang="nl-NL" dirty="0"/>
            </a:br>
            <a:r>
              <a:rPr lang="nl-NL" dirty="0"/>
              <a:t>Een korte scheiding a.u.b.</a:t>
            </a:r>
          </a:p>
          <a:p>
            <a:pPr marL="0" marR="0" lvl="0" indent="0" defTabSz="914400" eaLnBrk="1" fontAlgn="auto" latinLnBrk="0" hangingPunct="1">
              <a:lnSpc>
                <a:spcPct val="100000"/>
              </a:lnSpc>
              <a:spcBef>
                <a:spcPts val="0"/>
              </a:spcBef>
              <a:spcAft>
                <a:spcPts val="0"/>
              </a:spcAft>
              <a:buClrTx/>
              <a:buSzTx/>
              <a:buFontTx/>
              <a:buNone/>
              <a:tabLst/>
              <a:defRPr/>
            </a:pPr>
            <a:endParaRPr lang="nl-NL" dirty="0"/>
          </a:p>
        </p:txBody>
      </p:sp>
      <p:pic>
        <p:nvPicPr>
          <p:cNvPr id="1025" name="Picture 1" descr="rin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3350" cy="104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55567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PRAKTISCHE TIPS &amp; TOOLS </a:t>
            </a:r>
            <a:r>
              <a:rPr lang="nl-NL" sz="2200" dirty="0"/>
              <a:t>Bron: </a:t>
            </a:r>
            <a:r>
              <a:rPr lang="nl-NL" sz="2200" dirty="0" err="1"/>
              <a:t>tweehuizen.be</a:t>
            </a:r>
            <a:endParaRPr lang="nl-NL" dirty="0"/>
          </a:p>
        </p:txBody>
      </p:sp>
      <p:sp>
        <p:nvSpPr>
          <p:cNvPr id="3" name="Tijdelijke aanduiding voor inhoud 2"/>
          <p:cNvSpPr>
            <a:spLocks noGrp="1"/>
          </p:cNvSpPr>
          <p:nvPr>
            <p:ph idx="1"/>
          </p:nvPr>
        </p:nvSpPr>
        <p:spPr/>
        <p:txBody>
          <a:bodyPr>
            <a:normAutofit fontScale="85000" lnSpcReduction="20000"/>
          </a:bodyPr>
          <a:lstStyle/>
          <a:p>
            <a:r>
              <a:rPr lang="nl-NL" b="1" dirty="0"/>
              <a:t>EEN VALIES LIJST</a:t>
            </a:r>
            <a:r>
              <a:rPr lang="nl-NL" dirty="0"/>
              <a:t> Bijvoorbeeld:</a:t>
            </a:r>
          </a:p>
          <a:p>
            <a:pPr marL="0" indent="0">
              <a:buNone/>
            </a:pPr>
            <a:r>
              <a:rPr lang="nl-NL" dirty="0"/>
              <a:t>Beste mama en papa, deze dingen wil ik altijd bij mij hebben en dus heen en weer laten gaan: (Ik wil niet dat mijn valies een hele dag op school staat, enkel als het echt, echt niet anders kan.) </a:t>
            </a:r>
          </a:p>
          <a:p>
            <a:pPr marL="0" indent="0">
              <a:buNone/>
            </a:pPr>
            <a:endParaRPr lang="nl-NL" dirty="0"/>
          </a:p>
          <a:p>
            <a:pPr marL="0" indent="0">
              <a:buNone/>
            </a:pPr>
            <a:r>
              <a:rPr lang="nl-NL" dirty="0"/>
              <a:t>Mijn lievelingskleren</a:t>
            </a:r>
            <a:br>
              <a:rPr lang="nl-NL" dirty="0"/>
            </a:br>
            <a:r>
              <a:rPr lang="nl-NL" dirty="0"/>
              <a:t>Mijn gsm, mijn gsm, mijn gsm, mijn gsm</a:t>
            </a:r>
            <a:br>
              <a:rPr lang="nl-NL" dirty="0"/>
            </a:br>
            <a:r>
              <a:rPr lang="nl-NL" dirty="0"/>
              <a:t>Mijn leesboek</a:t>
            </a:r>
            <a:br>
              <a:rPr lang="nl-NL" dirty="0"/>
            </a:br>
            <a:r>
              <a:rPr lang="nl-NL" dirty="0"/>
              <a:t>Mijn </a:t>
            </a:r>
            <a:r>
              <a:rPr lang="nl-NL" dirty="0" err="1"/>
              <a:t>gameboy</a:t>
            </a:r>
            <a:br>
              <a:rPr lang="nl-NL" dirty="0"/>
            </a:br>
            <a:r>
              <a:rPr lang="nl-NL" dirty="0"/>
              <a:t>Mijn hond</a:t>
            </a:r>
            <a:br>
              <a:rPr lang="nl-NL" dirty="0"/>
            </a:br>
            <a:r>
              <a:rPr lang="nl-NL" dirty="0"/>
              <a:t>Niet te veel</a:t>
            </a:r>
            <a:br>
              <a:rPr lang="nl-NL" dirty="0"/>
            </a:br>
            <a:r>
              <a:rPr lang="nl-NL" dirty="0"/>
              <a:t>Mijn mp3-speler</a:t>
            </a:r>
            <a:br>
              <a:rPr lang="nl-NL" dirty="0"/>
            </a:br>
            <a:r>
              <a:rPr lang="nl-NL" dirty="0"/>
              <a:t>Mijn lievelingscd's</a:t>
            </a:r>
            <a:br>
              <a:rPr lang="nl-NL" dirty="0"/>
            </a:br>
            <a:r>
              <a:rPr lang="nl-NL" dirty="0"/>
              <a:t>Mijn iPod die ik zal krijgen (hoop ik)</a:t>
            </a:r>
            <a:br>
              <a:rPr lang="nl-NL" dirty="0"/>
            </a:br>
            <a:r>
              <a:rPr lang="nl-NL" dirty="0"/>
              <a:t>Mijn </a:t>
            </a:r>
            <a:r>
              <a:rPr lang="nl-NL" dirty="0" err="1"/>
              <a:t>bedknuffels</a:t>
            </a:r>
            <a:br>
              <a:rPr lang="nl-NL" dirty="0"/>
            </a:br>
            <a:r>
              <a:rPr lang="nl-NL" dirty="0"/>
              <a:t>Een herinnering van toen jullie nog samenwoonden </a:t>
            </a:r>
            <a:br>
              <a:rPr lang="nl-NL" dirty="0"/>
            </a:br>
            <a:r>
              <a:rPr lang="nl-NL" dirty="0"/>
              <a:t>Mijn blokfluit</a:t>
            </a:r>
            <a:br>
              <a:rPr lang="nl-NL" dirty="0"/>
            </a:br>
            <a:r>
              <a:rPr lang="nl-NL" dirty="0"/>
              <a:t>Mijn speciale cadeautjes</a:t>
            </a:r>
            <a:br>
              <a:rPr lang="nl-NL" dirty="0"/>
            </a:br>
            <a:r>
              <a:rPr lang="nl-NL" dirty="0"/>
              <a:t>Mijn fotoboekje</a:t>
            </a:r>
          </a:p>
          <a:p>
            <a:endParaRPr lang="nl-NL" dirty="0"/>
          </a:p>
        </p:txBody>
      </p:sp>
    </p:spTree>
    <p:extLst>
      <p:ext uri="{BB962C8B-B14F-4D97-AF65-F5344CB8AC3E}">
        <p14:creationId xmlns:p14="http://schemas.microsoft.com/office/powerpoint/2010/main" val="19108294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PRAKTISCHE TIPS &amp; TOOLS </a:t>
            </a:r>
            <a:r>
              <a:rPr lang="nl-NL" sz="2200" dirty="0"/>
              <a:t>Bron: </a:t>
            </a:r>
            <a:r>
              <a:rPr lang="nl-NL" sz="2200" dirty="0" err="1"/>
              <a:t>tweehuizen.be</a:t>
            </a:r>
            <a:endParaRPr lang="nl-NL" dirty="0"/>
          </a:p>
        </p:txBody>
      </p:sp>
      <p:sp>
        <p:nvSpPr>
          <p:cNvPr id="3" name="Tijdelijke aanduiding voor inhoud 2"/>
          <p:cNvSpPr>
            <a:spLocks noGrp="1"/>
          </p:cNvSpPr>
          <p:nvPr>
            <p:ph idx="1"/>
          </p:nvPr>
        </p:nvSpPr>
        <p:spPr/>
        <p:txBody>
          <a:bodyPr>
            <a:normAutofit fontScale="92500" lnSpcReduction="10000"/>
          </a:bodyPr>
          <a:lstStyle/>
          <a:p>
            <a:r>
              <a:rPr lang="nl-NL" b="1" dirty="0"/>
              <a:t>EEN DUBBEL-LIJST </a:t>
            </a:r>
            <a:r>
              <a:rPr lang="nl-NL" dirty="0"/>
              <a:t>Bijvoorbeeld:</a:t>
            </a:r>
          </a:p>
          <a:p>
            <a:pPr marL="0" indent="0">
              <a:buNone/>
            </a:pPr>
            <a:br>
              <a:rPr lang="nl-NL" dirty="0"/>
            </a:br>
            <a:r>
              <a:rPr lang="nl-NL" dirty="0"/>
              <a:t>Dierbare ouders, deze dingen wil ik graag in het huis van mama en in het </a:t>
            </a:r>
            <a:br>
              <a:rPr lang="nl-NL" dirty="0"/>
            </a:br>
            <a:r>
              <a:rPr lang="nl-NL" dirty="0"/>
              <a:t>huis van papa, zelfs al weet ik dat het niet allemaal kan omdat het te duur is:</a:t>
            </a:r>
          </a:p>
          <a:p>
            <a:pPr marL="0" indent="0">
              <a:buNone/>
            </a:pPr>
            <a:r>
              <a:rPr lang="nl-NL" dirty="0"/>
              <a:t>Genoeg ondergoed</a:t>
            </a:r>
            <a:br>
              <a:rPr lang="nl-NL" dirty="0"/>
            </a:br>
            <a:r>
              <a:rPr lang="nl-NL" dirty="0"/>
              <a:t>Veel schrijfgerief</a:t>
            </a:r>
            <a:br>
              <a:rPr lang="nl-NL" dirty="0"/>
            </a:br>
            <a:r>
              <a:rPr lang="nl-NL" dirty="0"/>
              <a:t>Twee goede haarkammen</a:t>
            </a:r>
            <a:br>
              <a:rPr lang="nl-NL" dirty="0"/>
            </a:br>
            <a:r>
              <a:rPr lang="nl-NL" dirty="0"/>
              <a:t>Twee goede voetballen</a:t>
            </a:r>
            <a:br>
              <a:rPr lang="nl-NL" dirty="0"/>
            </a:br>
            <a:r>
              <a:rPr lang="nl-NL" dirty="0"/>
              <a:t>Twee tandenborstels plus een reserve</a:t>
            </a:r>
            <a:br>
              <a:rPr lang="nl-NL" dirty="0"/>
            </a:br>
            <a:r>
              <a:rPr lang="nl-NL" dirty="0"/>
              <a:t>Twee piano's (door jullie scheiding kan ik nu minder spelen!)</a:t>
            </a:r>
            <a:br>
              <a:rPr lang="nl-NL" dirty="0"/>
            </a:br>
            <a:r>
              <a:rPr lang="nl-NL" dirty="0"/>
              <a:t>Propere pyjama's</a:t>
            </a:r>
            <a:br>
              <a:rPr lang="nl-NL" dirty="0"/>
            </a:br>
            <a:r>
              <a:rPr lang="nl-NL" dirty="0"/>
              <a:t>Twee computers (ik zit nu een hele week zonder!)</a:t>
            </a:r>
            <a:br>
              <a:rPr lang="nl-NL" dirty="0"/>
            </a:br>
            <a:endParaRPr lang="nl-NL" dirty="0"/>
          </a:p>
          <a:p>
            <a:pPr marL="0" indent="0">
              <a:buNone/>
            </a:pPr>
            <a:r>
              <a:rPr lang="nl-NL" dirty="0"/>
              <a:t> </a:t>
            </a:r>
          </a:p>
          <a:p>
            <a:endParaRPr lang="nl-NL" dirty="0"/>
          </a:p>
        </p:txBody>
      </p:sp>
    </p:spTree>
    <p:extLst>
      <p:ext uri="{BB962C8B-B14F-4D97-AF65-F5344CB8AC3E}">
        <p14:creationId xmlns:p14="http://schemas.microsoft.com/office/powerpoint/2010/main" val="3534518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PRAKTISCHE TIPS &amp; TOOLS </a:t>
            </a:r>
            <a:r>
              <a:rPr lang="nl-NL" sz="2200" dirty="0"/>
              <a:t>Bron: </a:t>
            </a:r>
            <a:r>
              <a:rPr lang="nl-NL" sz="2200" dirty="0" err="1"/>
              <a:t>tweehuizen.be</a:t>
            </a:r>
            <a:endParaRPr lang="nl-NL" dirty="0"/>
          </a:p>
        </p:txBody>
      </p:sp>
      <p:sp>
        <p:nvSpPr>
          <p:cNvPr id="3" name="Tijdelijke aanduiding voor inhoud 2"/>
          <p:cNvSpPr>
            <a:spLocks noGrp="1"/>
          </p:cNvSpPr>
          <p:nvPr>
            <p:ph idx="1"/>
          </p:nvPr>
        </p:nvSpPr>
        <p:spPr/>
        <p:txBody>
          <a:bodyPr>
            <a:normAutofit fontScale="77500" lnSpcReduction="20000"/>
          </a:bodyPr>
          <a:lstStyle/>
          <a:p>
            <a:r>
              <a:rPr lang="nl-NL" sz="2600" b="1" dirty="0"/>
              <a:t>EEN HEKEL-LIJST </a:t>
            </a:r>
            <a:r>
              <a:rPr lang="nl-NL" sz="2600" dirty="0"/>
              <a:t>Bijvoorbeeld:</a:t>
            </a:r>
          </a:p>
          <a:p>
            <a:pPr marL="0" indent="0">
              <a:buNone/>
            </a:pPr>
            <a:endParaRPr lang="nl-NL" dirty="0"/>
          </a:p>
          <a:p>
            <a:pPr marL="0" indent="0">
              <a:buNone/>
            </a:pPr>
            <a:r>
              <a:rPr lang="nl-NL" dirty="0"/>
              <a:t>Beste mama en papa, weten jullie wat? Aan deze dingen heb ik een hekel:</a:t>
            </a:r>
          </a:p>
          <a:p>
            <a:pPr marL="0" indent="0">
              <a:buNone/>
            </a:pPr>
            <a:endParaRPr lang="nl-NL" dirty="0"/>
          </a:p>
          <a:p>
            <a:pPr marL="0" indent="0">
              <a:buNone/>
            </a:pPr>
            <a:r>
              <a:rPr lang="nl-NL" dirty="0"/>
              <a:t>De scheiding!!!</a:t>
            </a:r>
            <a:br>
              <a:rPr lang="nl-NL" dirty="0"/>
            </a:br>
            <a:r>
              <a:rPr lang="nl-NL" dirty="0"/>
              <a:t>Mijn ene ouder spreekt kwaad over mijn andere ouder </a:t>
            </a:r>
            <a:br>
              <a:rPr lang="nl-NL" dirty="0"/>
            </a:br>
            <a:r>
              <a:rPr lang="nl-NL" dirty="0"/>
              <a:t>Mijn oma of opa of tante of nonkel spreekt kwaad over mijn mama of papa</a:t>
            </a:r>
            <a:br>
              <a:rPr lang="nl-NL" dirty="0"/>
            </a:br>
            <a:r>
              <a:rPr lang="nl-NL" dirty="0"/>
              <a:t>Mijn mama of papa doet meer samen met mijn broer dan met mij</a:t>
            </a:r>
            <a:br>
              <a:rPr lang="nl-NL" dirty="0"/>
            </a:br>
            <a:r>
              <a:rPr lang="nl-NL" dirty="0"/>
              <a:t>Van huis wisselen</a:t>
            </a:r>
            <a:br>
              <a:rPr lang="nl-NL" dirty="0"/>
            </a:br>
            <a:r>
              <a:rPr lang="nl-NL" dirty="0"/>
              <a:t>Ik moet altijd dezelfde pizza's eten</a:t>
            </a:r>
            <a:br>
              <a:rPr lang="nl-NL" dirty="0"/>
            </a:br>
            <a:r>
              <a:rPr lang="nl-NL" dirty="0"/>
              <a:t>Ik moet altijd naar dezelfde films kijken</a:t>
            </a:r>
            <a:br>
              <a:rPr lang="nl-NL" dirty="0"/>
            </a:br>
            <a:r>
              <a:rPr lang="nl-NL" dirty="0"/>
              <a:t>Mijn ouders roepen tegen elkaar</a:t>
            </a:r>
            <a:br>
              <a:rPr lang="nl-NL" dirty="0"/>
            </a:br>
            <a:r>
              <a:rPr lang="nl-NL" dirty="0"/>
              <a:t>Mijn mama is dronken</a:t>
            </a:r>
            <a:br>
              <a:rPr lang="nl-NL" dirty="0"/>
            </a:br>
            <a:r>
              <a:rPr lang="nl-NL" dirty="0"/>
              <a:t>Mijn papa ligt altijd op de zetel</a:t>
            </a:r>
            <a:br>
              <a:rPr lang="nl-NL" dirty="0"/>
            </a:br>
            <a:r>
              <a:rPr lang="nl-NL" dirty="0"/>
              <a:t>Het huis stinkt</a:t>
            </a:r>
          </a:p>
          <a:p>
            <a:pPr marL="0" indent="0">
              <a:buNone/>
            </a:pPr>
            <a:endParaRPr lang="nl-NL" dirty="0"/>
          </a:p>
          <a:p>
            <a:pPr marL="0" indent="0">
              <a:buNone/>
            </a:pPr>
            <a:r>
              <a:rPr lang="nl-NL" dirty="0"/>
              <a:t>Als je vindt dat een ouder iets doet wat je niet goed vindt of niet graag hebt, zeg het dan zelf, beleefd en zonder omwegen. Probeer vriendelijk te zijn. Kijk of je ma of pa goed luistert. En of die iets doet met wat je zegt. </a:t>
            </a:r>
            <a:br>
              <a:rPr lang="nl-NL" dirty="0"/>
            </a:br>
            <a:endParaRPr lang="nl-NL" dirty="0"/>
          </a:p>
          <a:p>
            <a:endParaRPr lang="nl-NL" dirty="0"/>
          </a:p>
          <a:p>
            <a:endParaRPr lang="nl-NL" dirty="0"/>
          </a:p>
        </p:txBody>
      </p:sp>
    </p:spTree>
    <p:extLst>
      <p:ext uri="{BB962C8B-B14F-4D97-AF65-F5344CB8AC3E}">
        <p14:creationId xmlns:p14="http://schemas.microsoft.com/office/powerpoint/2010/main" val="20772629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PRAKTISCHE TIPS &amp; TOOLS</a:t>
            </a:r>
          </a:p>
        </p:txBody>
      </p:sp>
      <p:sp>
        <p:nvSpPr>
          <p:cNvPr id="3" name="Tijdelijke aanduiding voor inhoud 2"/>
          <p:cNvSpPr>
            <a:spLocks noGrp="1"/>
          </p:cNvSpPr>
          <p:nvPr>
            <p:ph idx="1"/>
          </p:nvPr>
        </p:nvSpPr>
        <p:spPr/>
        <p:txBody>
          <a:bodyPr/>
          <a:lstStyle/>
          <a:p>
            <a:r>
              <a:rPr lang="nl-NL" dirty="0" err="1"/>
              <a:t>www.tweehuizen.be</a:t>
            </a:r>
            <a:endParaRPr lang="nl-NL" dirty="0"/>
          </a:p>
          <a:p>
            <a:r>
              <a:rPr lang="nl-NL" dirty="0" err="1"/>
              <a:t>www.tzitemzo.be</a:t>
            </a:r>
            <a:br>
              <a:rPr lang="nl-NL" dirty="0"/>
            </a:br>
            <a:r>
              <a:rPr lang="nl-NL" dirty="0" err="1"/>
              <a:t>www.caw.be</a:t>
            </a:r>
            <a:br>
              <a:rPr lang="nl-NL" dirty="0"/>
            </a:br>
            <a:r>
              <a:rPr lang="nl-NL" dirty="0" err="1"/>
              <a:t>www.jac.be</a:t>
            </a:r>
            <a:r>
              <a:rPr lang="nl-NL" dirty="0"/>
              <a:t> </a:t>
            </a:r>
          </a:p>
          <a:p>
            <a:r>
              <a:rPr lang="nl-NL" dirty="0" err="1"/>
              <a:t>www.omgaanmetvechtscheiding.be</a:t>
            </a:r>
            <a:r>
              <a:rPr lang="nl-NL" dirty="0"/>
              <a:t> </a:t>
            </a:r>
          </a:p>
          <a:p>
            <a:r>
              <a:rPr lang="nl-NL" dirty="0"/>
              <a:t> </a:t>
            </a:r>
            <a:r>
              <a:rPr lang="nl-NL" dirty="0">
                <a:hlinkClick r:id="rId2"/>
              </a:rPr>
              <a:t>www.expoo.be</a:t>
            </a:r>
            <a:endParaRPr lang="nl-NL" dirty="0"/>
          </a:p>
          <a:p>
            <a:r>
              <a:rPr lang="nl-NL" dirty="0" err="1"/>
              <a:t>www.vcok.be</a:t>
            </a:r>
            <a:endParaRPr lang="nl-NL" dirty="0"/>
          </a:p>
          <a:p>
            <a:r>
              <a:rPr lang="nl-NL" dirty="0" err="1"/>
              <a:t>www.fbc-cfm.be</a:t>
            </a:r>
            <a:endParaRPr lang="nl-NL" dirty="0"/>
          </a:p>
          <a:p>
            <a:r>
              <a:rPr lang="nl-NL" dirty="0">
                <a:hlinkClick r:id="rId3"/>
              </a:rPr>
              <a:t>www.interactie-academie.be</a:t>
            </a:r>
            <a:endParaRPr lang="nl-NL" dirty="0"/>
          </a:p>
          <a:p>
            <a:r>
              <a:rPr lang="nl-NL" dirty="0">
                <a:hlinkClick r:id="rId4"/>
              </a:rPr>
              <a:t>www.scheidingsonderzoek.ugent.be</a:t>
            </a:r>
            <a:endParaRPr lang="nl-NL" dirty="0"/>
          </a:p>
          <a:p>
            <a:r>
              <a:rPr lang="nl-NL" dirty="0" err="1"/>
              <a:t>www.fittif.be</a:t>
            </a:r>
            <a:endParaRPr lang="nl-NL" dirty="0"/>
          </a:p>
          <a:p>
            <a:endParaRPr lang="nl-NL" dirty="0"/>
          </a:p>
          <a:p>
            <a:endParaRPr lang="nl-NL" dirty="0"/>
          </a:p>
        </p:txBody>
      </p:sp>
    </p:spTree>
    <p:extLst>
      <p:ext uri="{BB962C8B-B14F-4D97-AF65-F5344CB8AC3E}">
        <p14:creationId xmlns:p14="http://schemas.microsoft.com/office/powerpoint/2010/main" val="1611111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ONDERZOEK IPOS </a:t>
            </a:r>
            <a:r>
              <a:rPr lang="nl-NL" sz="2000" dirty="0"/>
              <a:t>(KUL 2010, Ann </a:t>
            </a:r>
            <a:r>
              <a:rPr lang="nl-NL" sz="2000" dirty="0" err="1"/>
              <a:t>Buysse</a:t>
            </a:r>
            <a:r>
              <a:rPr lang="nl-NL" sz="2000" dirty="0"/>
              <a:t>)</a:t>
            </a:r>
          </a:p>
        </p:txBody>
      </p:sp>
      <p:sp>
        <p:nvSpPr>
          <p:cNvPr id="5" name="Tijdelijke aanduiding voor inhoud 4"/>
          <p:cNvSpPr>
            <a:spLocks noGrp="1"/>
          </p:cNvSpPr>
          <p:nvPr>
            <p:ph idx="1"/>
          </p:nvPr>
        </p:nvSpPr>
        <p:spPr/>
        <p:txBody>
          <a:bodyPr>
            <a:normAutofit lnSpcReduction="10000"/>
          </a:bodyPr>
          <a:lstStyle/>
          <a:p>
            <a:pPr>
              <a:lnSpc>
                <a:spcPct val="150000"/>
              </a:lnSpc>
            </a:pPr>
            <a:r>
              <a:rPr lang="fi-FI" dirty="0"/>
              <a:t>1865 </a:t>
            </a:r>
            <a:r>
              <a:rPr lang="fi-FI" dirty="0" err="1"/>
              <a:t>volwassenen</a:t>
            </a:r>
            <a:r>
              <a:rPr lang="fi-FI" dirty="0"/>
              <a:t> </a:t>
            </a:r>
            <a:r>
              <a:rPr lang="fi-FI" dirty="0" err="1"/>
              <a:t>tijdens</a:t>
            </a:r>
            <a:r>
              <a:rPr lang="fi-FI" dirty="0"/>
              <a:t> </a:t>
            </a:r>
            <a:r>
              <a:rPr lang="fi-FI" dirty="0" err="1"/>
              <a:t>het</a:t>
            </a:r>
            <a:r>
              <a:rPr lang="fi-FI" dirty="0"/>
              <a:t> </a:t>
            </a:r>
            <a:r>
              <a:rPr lang="fi-FI" dirty="0" err="1"/>
              <a:t>scheidingsproces</a:t>
            </a:r>
            <a:r>
              <a:rPr lang="fi-FI" dirty="0"/>
              <a:t> (ex-</a:t>
            </a:r>
            <a:r>
              <a:rPr lang="fi-FI" dirty="0" err="1"/>
              <a:t>partners</a:t>
            </a:r>
            <a:r>
              <a:rPr lang="fi-FI" dirty="0"/>
              <a:t>), 175 </a:t>
            </a:r>
            <a:r>
              <a:rPr lang="fi-FI" dirty="0" err="1"/>
              <a:t>kinderen</a:t>
            </a:r>
            <a:r>
              <a:rPr lang="fi-FI" dirty="0"/>
              <a:t> </a:t>
            </a:r>
            <a:r>
              <a:rPr lang="fi-FI" dirty="0" err="1"/>
              <a:t>tijdens</a:t>
            </a:r>
            <a:r>
              <a:rPr lang="fi-FI" dirty="0"/>
              <a:t> </a:t>
            </a:r>
            <a:r>
              <a:rPr lang="fi-FI" dirty="0" err="1"/>
              <a:t>het</a:t>
            </a:r>
            <a:r>
              <a:rPr lang="fi-FI" dirty="0"/>
              <a:t> </a:t>
            </a:r>
            <a:r>
              <a:rPr lang="fi-FI" dirty="0" err="1"/>
              <a:t>scheidingsproces</a:t>
            </a:r>
            <a:r>
              <a:rPr lang="fi-FI" dirty="0"/>
              <a:t> </a:t>
            </a:r>
            <a:r>
              <a:rPr lang="fi-FI" dirty="0" err="1"/>
              <a:t>tussen</a:t>
            </a:r>
            <a:r>
              <a:rPr lang="fi-FI" dirty="0"/>
              <a:t> 11 en 17 </a:t>
            </a:r>
            <a:r>
              <a:rPr lang="fi-FI" dirty="0" err="1"/>
              <a:t>jaar</a:t>
            </a:r>
            <a:r>
              <a:rPr lang="fi-FI" dirty="0"/>
              <a:t>, 646 </a:t>
            </a:r>
            <a:r>
              <a:rPr lang="fi-FI" dirty="0" err="1"/>
              <a:t>scheidingsdeskundigen</a:t>
            </a:r>
            <a:r>
              <a:rPr lang="fi-FI" dirty="0"/>
              <a:t> </a:t>
            </a:r>
            <a:r>
              <a:rPr lang="fi-FI" dirty="0" err="1"/>
              <a:t>werden</a:t>
            </a:r>
            <a:r>
              <a:rPr lang="fi-FI" dirty="0"/>
              <a:t> in </a:t>
            </a:r>
            <a:r>
              <a:rPr lang="fi-FI" dirty="0" err="1"/>
              <a:t>een</a:t>
            </a:r>
            <a:r>
              <a:rPr lang="fi-FI" dirty="0"/>
              <a:t> </a:t>
            </a:r>
            <a:r>
              <a:rPr lang="fi-FI" dirty="0" err="1"/>
              <a:t>periode</a:t>
            </a:r>
            <a:r>
              <a:rPr lang="fi-FI" dirty="0"/>
              <a:t> van 2 </a:t>
            </a:r>
            <a:r>
              <a:rPr lang="fi-FI" dirty="0" err="1"/>
              <a:t>jaar</a:t>
            </a:r>
            <a:r>
              <a:rPr lang="fi-FI" dirty="0"/>
              <a:t> </a:t>
            </a:r>
            <a:r>
              <a:rPr lang="fi-FI" dirty="0" err="1"/>
              <a:t>ondervraagd</a:t>
            </a:r>
            <a:r>
              <a:rPr lang="fi-FI" dirty="0"/>
              <a:t>.</a:t>
            </a:r>
            <a:endParaRPr lang="nl-NL" dirty="0"/>
          </a:p>
          <a:p>
            <a:pPr>
              <a:lnSpc>
                <a:spcPct val="150000"/>
              </a:lnSpc>
            </a:pPr>
            <a:r>
              <a:rPr lang="nl-NL" dirty="0"/>
              <a:t>Tijdens hun scheidingsproces rapporteren volwassenen een eerder laag gevoel van materieel, fysiek, emotioneel en relationeel welzijn, maatschappelijke integratie, veiligheid en productiviteit. </a:t>
            </a:r>
          </a:p>
          <a:p>
            <a:pPr>
              <a:lnSpc>
                <a:spcPct val="150000"/>
              </a:lnSpc>
            </a:pPr>
            <a:r>
              <a:rPr lang="nl-NL" dirty="0"/>
              <a:t>Bij de kinderen van ouders in scheiding vinden we dit niet terug, zij zijn tevreden met hun levenskwaliteit tijdens het scheidingsproces van hun ouders. </a:t>
            </a:r>
          </a:p>
        </p:txBody>
      </p:sp>
    </p:spTree>
    <p:extLst>
      <p:ext uri="{BB962C8B-B14F-4D97-AF65-F5344CB8AC3E}">
        <p14:creationId xmlns:p14="http://schemas.microsoft.com/office/powerpoint/2010/main" val="110956320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PRAKTISCHE TIPS &amp; TOOLS</a:t>
            </a:r>
          </a:p>
        </p:txBody>
      </p:sp>
      <p:sp>
        <p:nvSpPr>
          <p:cNvPr id="3" name="Tijdelijke aanduiding voor inhoud 2"/>
          <p:cNvSpPr>
            <a:spLocks noGrp="1"/>
          </p:cNvSpPr>
          <p:nvPr>
            <p:ph idx="1"/>
          </p:nvPr>
        </p:nvSpPr>
        <p:spPr/>
        <p:txBody>
          <a:bodyPr/>
          <a:lstStyle/>
          <a:p>
            <a:r>
              <a:rPr lang="nl-NL" dirty="0"/>
              <a:t>Ik tel mee! Franky De Meyer</a:t>
            </a:r>
          </a:p>
          <a:p>
            <a:r>
              <a:rPr lang="nl-NL" dirty="0"/>
              <a:t>Als ouders apart (gaan) wonen: beschikbare steunbronnen voor kinderen Lieve </a:t>
            </a:r>
            <a:r>
              <a:rPr lang="nl-NL" dirty="0" err="1"/>
              <a:t>Cottyn</a:t>
            </a:r>
            <a:r>
              <a:rPr lang="nl-NL" dirty="0"/>
              <a:t> (SB)</a:t>
            </a:r>
          </a:p>
          <a:p>
            <a:r>
              <a:rPr lang="nl-NL" dirty="0"/>
              <a:t>Een week mama, een week papa? Claire </a:t>
            </a:r>
            <a:r>
              <a:rPr lang="nl-NL" dirty="0" err="1"/>
              <a:t>Wiewauters</a:t>
            </a:r>
            <a:r>
              <a:rPr lang="nl-NL" dirty="0"/>
              <a:t> en Monique Van </a:t>
            </a:r>
            <a:r>
              <a:rPr lang="nl-NL" dirty="0" err="1"/>
              <a:t>Eyken</a:t>
            </a:r>
            <a:endParaRPr lang="nl-NL" dirty="0"/>
          </a:p>
          <a:p>
            <a:r>
              <a:rPr lang="nl-NL" dirty="0"/>
              <a:t>Kinderen uit nieuwe gezinnen. Corrie Haverkort en Ed </a:t>
            </a:r>
            <a:r>
              <a:rPr lang="nl-NL" dirty="0" err="1"/>
              <a:t>Spruijt</a:t>
            </a:r>
            <a:endParaRPr lang="nl-NL" dirty="0"/>
          </a:p>
          <a:p>
            <a:r>
              <a:rPr lang="nl-NL" dirty="0"/>
              <a:t>Jij, ik, hij, zij en al de kinderen. De wondere chaos van een samengesteld gezin. Tine </a:t>
            </a:r>
            <a:r>
              <a:rPr lang="nl-NL" dirty="0" err="1"/>
              <a:t>Maenhout</a:t>
            </a:r>
            <a:endParaRPr lang="nl-NL" dirty="0"/>
          </a:p>
        </p:txBody>
      </p:sp>
    </p:spTree>
    <p:extLst>
      <p:ext uri="{BB962C8B-B14F-4D97-AF65-F5344CB8AC3E}">
        <p14:creationId xmlns:p14="http://schemas.microsoft.com/office/powerpoint/2010/main" val="435260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inhoud 3"/>
          <p:cNvSpPr>
            <a:spLocks noGrp="1"/>
          </p:cNvSpPr>
          <p:nvPr>
            <p:ph idx="1"/>
          </p:nvPr>
        </p:nvSpPr>
        <p:spPr>
          <a:xfrm>
            <a:off x="2987824" y="3717032"/>
            <a:ext cx="3384376" cy="2016224"/>
          </a:xfrm>
        </p:spPr>
        <p:txBody>
          <a:bodyPr/>
          <a:lstStyle/>
          <a:p>
            <a:pPr>
              <a:buNone/>
            </a:pPr>
            <a:r>
              <a:rPr lang="nl-BE" dirty="0"/>
              <a:t>Raas Van </a:t>
            </a:r>
            <a:r>
              <a:rPr lang="nl-BE" dirty="0" err="1"/>
              <a:t>Gaverestraat</a:t>
            </a:r>
            <a:r>
              <a:rPr lang="nl-BE" dirty="0"/>
              <a:t> 67a</a:t>
            </a:r>
          </a:p>
          <a:p>
            <a:pPr>
              <a:buNone/>
            </a:pPr>
            <a:r>
              <a:rPr lang="nl-BE" dirty="0"/>
              <a:t>9000 Gent</a:t>
            </a:r>
          </a:p>
          <a:p>
            <a:pPr>
              <a:buNone/>
            </a:pPr>
            <a:r>
              <a:rPr lang="nl-BE" dirty="0"/>
              <a:t>Tel. +32 (9) 232 47 36</a:t>
            </a:r>
          </a:p>
          <a:p>
            <a:pPr>
              <a:buNone/>
            </a:pPr>
            <a:r>
              <a:rPr lang="nl-BE" dirty="0"/>
              <a:t>Fax +32 (9) 232 47 50</a:t>
            </a:r>
          </a:p>
          <a:p>
            <a:pPr>
              <a:buNone/>
            </a:pPr>
            <a:r>
              <a:rPr lang="nl-BE" dirty="0" err="1"/>
              <a:t>www.vcok.be</a:t>
            </a:r>
            <a:endParaRPr lang="nl-BE"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ONDERZOEK IPOS </a:t>
            </a:r>
            <a:r>
              <a:rPr lang="nl-NL" sz="2000" dirty="0"/>
              <a:t>(KUL 2010, Ann </a:t>
            </a:r>
            <a:r>
              <a:rPr lang="nl-NL" sz="2000" dirty="0" err="1"/>
              <a:t>Buysse</a:t>
            </a:r>
            <a:r>
              <a:rPr lang="nl-NL" sz="2000" dirty="0"/>
              <a:t>)</a:t>
            </a:r>
          </a:p>
        </p:txBody>
      </p:sp>
      <p:sp>
        <p:nvSpPr>
          <p:cNvPr id="3" name="Tijdelijke aanduiding voor inhoud 2"/>
          <p:cNvSpPr>
            <a:spLocks noGrp="1"/>
          </p:cNvSpPr>
          <p:nvPr>
            <p:ph idx="1"/>
          </p:nvPr>
        </p:nvSpPr>
        <p:spPr/>
        <p:txBody>
          <a:bodyPr>
            <a:normAutofit fontScale="92500" lnSpcReduction="10000"/>
          </a:bodyPr>
          <a:lstStyle/>
          <a:p>
            <a:pPr>
              <a:lnSpc>
                <a:spcPct val="150000"/>
              </a:lnSpc>
            </a:pPr>
            <a:r>
              <a:rPr lang="nl-NL" dirty="0"/>
              <a:t>Een overheersend gevoel van opluchting bij de kinderen.</a:t>
            </a:r>
          </a:p>
          <a:p>
            <a:pPr>
              <a:lnSpc>
                <a:spcPct val="150000"/>
              </a:lnSpc>
            </a:pPr>
            <a:r>
              <a:rPr lang="nl-NL" dirty="0"/>
              <a:t>een goed uitgebalanceerde, weldoordachte verblijfsregeling voor de kinderen verbetert de kwaliteit van ouders en kinderen.</a:t>
            </a:r>
          </a:p>
          <a:p>
            <a:pPr>
              <a:lnSpc>
                <a:spcPct val="150000"/>
              </a:lnSpc>
            </a:pPr>
            <a:r>
              <a:rPr lang="nl-NL" dirty="0"/>
              <a:t>Verblijfsco-ouderschap is goed voor ouders die het willen en kunnen; voor kinderen doet echter niet de verblijfsregeling, maar de kwaliteit van de gezinsrelaties er toe.</a:t>
            </a:r>
          </a:p>
          <a:p>
            <a:pPr>
              <a:lnSpc>
                <a:spcPct val="150000"/>
              </a:lnSpc>
            </a:pPr>
            <a:r>
              <a:rPr lang="nl-NL" dirty="0"/>
              <a:t>Ondersteunen van de ouder-kindrelatie is belangrijk:</a:t>
            </a:r>
          </a:p>
          <a:p>
            <a:pPr lvl="3">
              <a:lnSpc>
                <a:spcPct val="150000"/>
              </a:lnSpc>
            </a:pPr>
            <a:r>
              <a:rPr lang="nl-NL" dirty="0"/>
              <a:t>Kinderen begrijpen waarom hun ouders uit elkaar gaan </a:t>
            </a:r>
          </a:p>
          <a:p>
            <a:pPr lvl="3">
              <a:lnSpc>
                <a:spcPct val="150000"/>
              </a:lnSpc>
            </a:pPr>
            <a:r>
              <a:rPr lang="nl-NL" dirty="0"/>
              <a:t>Kinderen hebben het gevoel dat ze ertoe doen bij de afspraken en regelingen die de ouders maken.</a:t>
            </a:r>
          </a:p>
        </p:txBody>
      </p:sp>
    </p:spTree>
    <p:extLst>
      <p:ext uri="{BB962C8B-B14F-4D97-AF65-F5344CB8AC3E}">
        <p14:creationId xmlns:p14="http://schemas.microsoft.com/office/powerpoint/2010/main" val="12175830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ONDERZOEK IPOS </a:t>
            </a:r>
            <a:r>
              <a:rPr lang="nl-NL" sz="2000" dirty="0"/>
              <a:t>(KUL 2010, Ann </a:t>
            </a:r>
            <a:r>
              <a:rPr lang="nl-NL" sz="2000" dirty="0" err="1"/>
              <a:t>Buysse</a:t>
            </a:r>
            <a:r>
              <a:rPr lang="nl-NL" sz="2000" dirty="0"/>
              <a:t>)</a:t>
            </a:r>
          </a:p>
        </p:txBody>
      </p:sp>
      <p:sp>
        <p:nvSpPr>
          <p:cNvPr id="3" name="Tijdelijke aanduiding voor inhoud 2"/>
          <p:cNvSpPr>
            <a:spLocks noGrp="1"/>
          </p:cNvSpPr>
          <p:nvPr>
            <p:ph idx="1"/>
          </p:nvPr>
        </p:nvSpPr>
        <p:spPr/>
        <p:txBody>
          <a:bodyPr/>
          <a:lstStyle/>
          <a:p>
            <a:pPr>
              <a:lnSpc>
                <a:spcPct val="150000"/>
              </a:lnSpc>
            </a:pPr>
            <a:r>
              <a:rPr lang="nl-NL" b="1" dirty="0"/>
              <a:t>Ouders zijn experten van hun kind!</a:t>
            </a:r>
          </a:p>
          <a:p>
            <a:pPr>
              <a:lnSpc>
                <a:spcPct val="150000"/>
              </a:lnSpc>
            </a:pPr>
            <a:r>
              <a:rPr lang="nl-NL" dirty="0"/>
              <a:t>Meer ouderconflict gaat samen met minder levenskwaliteit, vooral bij kinderen. (EOT versus EOO, bemiddeling, rechtbank, advocaten, notarissen,</a:t>
            </a:r>
            <a:r>
              <a:rPr lang="mr-IN" dirty="0"/>
              <a:t>…</a:t>
            </a:r>
            <a:r>
              <a:rPr lang="nl-BE" dirty="0"/>
              <a:t>)</a:t>
            </a:r>
          </a:p>
          <a:p>
            <a:pPr>
              <a:lnSpc>
                <a:spcPct val="150000"/>
              </a:lnSpc>
            </a:pPr>
            <a:r>
              <a:rPr lang="nl-BE" dirty="0"/>
              <a:t>De levenskwaliteit van zowel volwassenen als kinderen is gebaat bij een professionele tussenkomst die door volwassenen ervaren wordt als planmatig, informatief, duidelijk en aansluitend bij wat cliënten belangrijk vinden. </a:t>
            </a:r>
            <a:endParaRPr lang="nl-NL" dirty="0"/>
          </a:p>
        </p:txBody>
      </p:sp>
    </p:spTree>
    <p:extLst>
      <p:ext uri="{BB962C8B-B14F-4D97-AF65-F5344CB8AC3E}">
        <p14:creationId xmlns:p14="http://schemas.microsoft.com/office/powerpoint/2010/main" val="1919757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JURIDISCH </a:t>
            </a:r>
            <a:r>
              <a:rPr lang="nl-NL" sz="2000" dirty="0"/>
              <a:t>bron: Frederik </a:t>
            </a:r>
            <a:r>
              <a:rPr lang="nl-NL" sz="2000" dirty="0" err="1"/>
              <a:t>Swennen</a:t>
            </a:r>
            <a:r>
              <a:rPr lang="nl-NL" sz="2000" dirty="0"/>
              <a:t> (UA)</a:t>
            </a:r>
          </a:p>
        </p:txBody>
      </p:sp>
      <p:sp>
        <p:nvSpPr>
          <p:cNvPr id="3" name="Tijdelijke aanduiding voor inhoud 2"/>
          <p:cNvSpPr>
            <a:spLocks noGrp="1"/>
          </p:cNvSpPr>
          <p:nvPr>
            <p:ph idx="1"/>
          </p:nvPr>
        </p:nvSpPr>
        <p:spPr/>
        <p:txBody>
          <a:bodyPr>
            <a:normAutofit fontScale="92500" lnSpcReduction="20000"/>
          </a:bodyPr>
          <a:lstStyle/>
          <a:p>
            <a:r>
              <a:rPr lang="nl-NL" dirty="0"/>
              <a:t>Een kind heeft </a:t>
            </a:r>
            <a:r>
              <a:rPr lang="nl-NL" b="1" dirty="0"/>
              <a:t>twee wettelijke ouders</a:t>
            </a:r>
            <a:r>
              <a:rPr lang="nl-NL" dirty="0"/>
              <a:t>... </a:t>
            </a:r>
            <a:endParaRPr lang="nl-NL" dirty="0">
              <a:latin typeface="Wingdings" charset="2"/>
            </a:endParaRPr>
          </a:p>
          <a:p>
            <a:pPr lvl="3"/>
            <a:r>
              <a:rPr lang="nl-NL" dirty="0"/>
              <a:t>Oorspronkelijke ouders</a:t>
            </a:r>
          </a:p>
          <a:p>
            <a:pPr lvl="3"/>
            <a:r>
              <a:rPr lang="nl-NL" dirty="0"/>
              <a:t>Adoptieouders </a:t>
            </a:r>
          </a:p>
          <a:p>
            <a:r>
              <a:rPr lang="nl-NL" dirty="0"/>
              <a:t>die gezamenlijk en voortgezet gezag uitoefenen</a:t>
            </a:r>
            <a:endParaRPr lang="nl-NL" dirty="0">
              <a:latin typeface="Wingdings" charset="2"/>
            </a:endParaRPr>
          </a:p>
          <a:p>
            <a:pPr lvl="3"/>
            <a:r>
              <a:rPr lang="nl-NL" dirty="0" err="1"/>
              <a:t>Gezagsco</a:t>
            </a:r>
            <a:r>
              <a:rPr lang="nl-NL" dirty="0"/>
              <a:t>-ouderschap tot 18 jaar (uitzonderingen: exclusief ouderlijk gezag, ontzet ouderlijk gezag)</a:t>
            </a:r>
          </a:p>
          <a:p>
            <a:r>
              <a:rPr lang="nl-NL" b="1" dirty="0"/>
              <a:t>GEZAG: </a:t>
            </a:r>
          </a:p>
          <a:p>
            <a:pPr lvl="1"/>
            <a:r>
              <a:rPr lang="nl-NL" dirty="0"/>
              <a:t>De ouder heeft </a:t>
            </a:r>
            <a:r>
              <a:rPr lang="nl-NL" b="1" dirty="0"/>
              <a:t>rechten</a:t>
            </a:r>
            <a:r>
              <a:rPr lang="nl-NL" dirty="0"/>
              <a:t>: </a:t>
            </a:r>
          </a:p>
          <a:p>
            <a:pPr lvl="3"/>
            <a:r>
              <a:rPr lang="nl-NL" dirty="0"/>
              <a:t>op eerbied en respect van zijn of haar kind </a:t>
            </a:r>
          </a:p>
          <a:p>
            <a:pPr lvl="3"/>
            <a:r>
              <a:rPr lang="nl-NL" b="1" dirty="0"/>
              <a:t>op contact met zijn of haar kind </a:t>
            </a:r>
          </a:p>
          <a:p>
            <a:pPr lvl="3"/>
            <a:r>
              <a:rPr lang="nl-NL" dirty="0"/>
              <a:t>om beslissingen te nemen over fundamentele opvoedingskwesties van zijn of haar kind </a:t>
            </a:r>
          </a:p>
          <a:p>
            <a:pPr lvl="3"/>
            <a:r>
              <a:rPr lang="nl-NL" dirty="0"/>
              <a:t>op toezicht op de opvoeding van zijn of haar kind </a:t>
            </a:r>
          </a:p>
          <a:p>
            <a:pPr lvl="3"/>
            <a:r>
              <a:rPr lang="nl-NL" b="1" dirty="0"/>
              <a:t>op informatie over zijn of haar kind </a:t>
            </a:r>
          </a:p>
          <a:p>
            <a:pPr lvl="3"/>
            <a:r>
              <a:rPr lang="nl-NL" dirty="0"/>
              <a:t>Goederen van zijn of haar kind beheren</a:t>
            </a:r>
          </a:p>
          <a:p>
            <a:pPr lvl="3"/>
            <a:endParaRPr lang="nl-NL" dirty="0"/>
          </a:p>
          <a:p>
            <a:endParaRPr lang="nl-NL" dirty="0"/>
          </a:p>
        </p:txBody>
      </p:sp>
    </p:spTree>
    <p:extLst>
      <p:ext uri="{BB962C8B-B14F-4D97-AF65-F5344CB8AC3E}">
        <p14:creationId xmlns:p14="http://schemas.microsoft.com/office/powerpoint/2010/main" val="16724237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JURIDISCH </a:t>
            </a:r>
            <a:r>
              <a:rPr lang="nl-NL" sz="2000" dirty="0"/>
              <a:t>bron: Frederik </a:t>
            </a:r>
            <a:r>
              <a:rPr lang="nl-NL" sz="2000" dirty="0" err="1"/>
              <a:t>Swennen</a:t>
            </a:r>
            <a:r>
              <a:rPr lang="nl-NL" sz="2000" dirty="0"/>
              <a:t> (UA)</a:t>
            </a:r>
          </a:p>
        </p:txBody>
      </p:sp>
      <p:sp>
        <p:nvSpPr>
          <p:cNvPr id="3" name="Tijdelijke aanduiding voor inhoud 2"/>
          <p:cNvSpPr>
            <a:spLocks noGrp="1"/>
          </p:cNvSpPr>
          <p:nvPr>
            <p:ph idx="1"/>
          </p:nvPr>
        </p:nvSpPr>
        <p:spPr/>
        <p:txBody>
          <a:bodyPr>
            <a:normAutofit fontScale="92500" lnSpcReduction="20000"/>
          </a:bodyPr>
          <a:lstStyle/>
          <a:p>
            <a:r>
              <a:rPr lang="nl-NL" b="1" dirty="0"/>
              <a:t>GEZAG:</a:t>
            </a:r>
          </a:p>
          <a:p>
            <a:pPr lvl="1"/>
            <a:r>
              <a:rPr lang="nl-NL" dirty="0"/>
              <a:t>De ouder heeft </a:t>
            </a:r>
            <a:r>
              <a:rPr lang="nl-NL" b="1" dirty="0"/>
              <a:t>plichten</a:t>
            </a:r>
            <a:r>
              <a:rPr lang="nl-NL" dirty="0"/>
              <a:t>:</a:t>
            </a:r>
          </a:p>
          <a:p>
            <a:pPr lvl="3"/>
            <a:r>
              <a:rPr lang="nl-NL" dirty="0"/>
              <a:t>zorgen voor het levensonderhoud, (stopt niet op 18 jaar!)</a:t>
            </a:r>
          </a:p>
          <a:p>
            <a:pPr lvl="3"/>
            <a:r>
              <a:rPr lang="nl-NL" dirty="0"/>
              <a:t>de opvoeding, </a:t>
            </a:r>
          </a:p>
          <a:p>
            <a:pPr lvl="3"/>
            <a:r>
              <a:rPr lang="nl-NL" dirty="0"/>
              <a:t>opvang en</a:t>
            </a:r>
          </a:p>
          <a:p>
            <a:pPr lvl="3"/>
            <a:r>
              <a:rPr lang="nl-NL" dirty="0"/>
              <a:t>opleiding van zijn of haar kind </a:t>
            </a:r>
          </a:p>
          <a:p>
            <a:pPr lvl="3"/>
            <a:r>
              <a:rPr lang="nl-NL" dirty="0"/>
              <a:t>Eerbied hebben voor je kind</a:t>
            </a:r>
          </a:p>
          <a:p>
            <a:endParaRPr lang="nl-NL" dirty="0"/>
          </a:p>
          <a:p>
            <a:r>
              <a:rPr lang="nl-NL" dirty="0"/>
              <a:t>2007: wettelijke voorkeur verblijfsco-ouderschap</a:t>
            </a:r>
          </a:p>
          <a:p>
            <a:r>
              <a:rPr lang="nl-NL" dirty="0"/>
              <a:t>Nieuwe partners van de ouders</a:t>
            </a:r>
          </a:p>
          <a:p>
            <a:pPr lvl="3"/>
            <a:r>
              <a:rPr lang="nl-NL" dirty="0"/>
              <a:t>Hebben geen enkel juridisch gezag </a:t>
            </a:r>
          </a:p>
          <a:p>
            <a:pPr lvl="3"/>
            <a:r>
              <a:rPr lang="nl-NL" dirty="0"/>
              <a:t>Behoudens in geval van “stiefouderadoptie” </a:t>
            </a:r>
            <a:endParaRPr lang="nl-NL" dirty="0">
              <a:latin typeface="Wingdings" charset="2"/>
            </a:endParaRPr>
          </a:p>
          <a:p>
            <a:pPr lvl="3"/>
            <a:r>
              <a:rPr lang="nl-NL" dirty="0"/>
              <a:t>Slechts </a:t>
            </a:r>
            <a:r>
              <a:rPr lang="nl-NL" dirty="0" err="1"/>
              <a:t>één</a:t>
            </a:r>
            <a:r>
              <a:rPr lang="nl-NL" dirty="0"/>
              <a:t> “stiefouderadoptie” mogelijk</a:t>
            </a:r>
          </a:p>
          <a:p>
            <a:pPr lvl="3"/>
            <a:r>
              <a:rPr lang="nl-NL" dirty="0"/>
              <a:t>“Stiefouder” sluit dan de ouder uit </a:t>
            </a:r>
          </a:p>
          <a:p>
            <a:r>
              <a:rPr lang="nl-NL" dirty="0"/>
              <a:t>Hebben wel een onrechtstreekse onderhoudsplicht via de partner</a:t>
            </a:r>
          </a:p>
        </p:txBody>
      </p:sp>
    </p:spTree>
    <p:extLst>
      <p:ext uri="{BB962C8B-B14F-4D97-AF65-F5344CB8AC3E}">
        <p14:creationId xmlns:p14="http://schemas.microsoft.com/office/powerpoint/2010/main" val="12196960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JURIDISCH </a:t>
            </a:r>
            <a:r>
              <a:rPr lang="nl-NL" sz="2000" dirty="0"/>
              <a:t>bron: Frederik </a:t>
            </a:r>
            <a:r>
              <a:rPr lang="nl-NL" sz="2000" dirty="0" err="1"/>
              <a:t>Swennen</a:t>
            </a:r>
            <a:r>
              <a:rPr lang="nl-NL" sz="2000" dirty="0"/>
              <a:t> (UA)</a:t>
            </a:r>
          </a:p>
        </p:txBody>
      </p:sp>
      <p:sp>
        <p:nvSpPr>
          <p:cNvPr id="3" name="Tijdelijke aanduiding voor inhoud 2"/>
          <p:cNvSpPr>
            <a:spLocks noGrp="1"/>
          </p:cNvSpPr>
          <p:nvPr>
            <p:ph idx="1"/>
          </p:nvPr>
        </p:nvSpPr>
        <p:spPr/>
        <p:txBody>
          <a:bodyPr>
            <a:normAutofit fontScale="92500" lnSpcReduction="20000"/>
          </a:bodyPr>
          <a:lstStyle/>
          <a:p>
            <a:pPr>
              <a:lnSpc>
                <a:spcPct val="150000"/>
              </a:lnSpc>
            </a:pPr>
            <a:r>
              <a:rPr lang="nl-NL" dirty="0"/>
              <a:t>Ouders zijn </a:t>
            </a:r>
            <a:r>
              <a:rPr lang="nl-NL" b="1" dirty="0"/>
              <a:t>getrouwd</a:t>
            </a:r>
            <a:r>
              <a:rPr lang="nl-NL" dirty="0"/>
              <a:t> en scheiden uit de echt:</a:t>
            </a:r>
          </a:p>
          <a:p>
            <a:pPr lvl="1">
              <a:lnSpc>
                <a:spcPct val="150000"/>
              </a:lnSpc>
            </a:pPr>
            <a:r>
              <a:rPr lang="nl-NL" dirty="0"/>
              <a:t>EOT (verplicht regelen gezag, verblijf en kosten van het kind)</a:t>
            </a:r>
          </a:p>
          <a:p>
            <a:pPr lvl="1">
              <a:lnSpc>
                <a:spcPct val="150000"/>
              </a:lnSpc>
            </a:pPr>
            <a:r>
              <a:rPr lang="nl-NL" dirty="0"/>
              <a:t>EOO (mogelijk opmaak regeling voor de kinderen)</a:t>
            </a:r>
          </a:p>
          <a:p>
            <a:pPr>
              <a:lnSpc>
                <a:spcPct val="150000"/>
              </a:lnSpc>
            </a:pPr>
            <a:r>
              <a:rPr lang="nl-NL" dirty="0"/>
              <a:t>Ouders wonen </a:t>
            </a:r>
            <a:r>
              <a:rPr lang="nl-NL" b="1" dirty="0"/>
              <a:t>wettelijk of feitelijk samen </a:t>
            </a:r>
            <a:r>
              <a:rPr lang="nl-NL" dirty="0"/>
              <a:t>of niet samen:</a:t>
            </a:r>
          </a:p>
          <a:p>
            <a:pPr lvl="1">
              <a:lnSpc>
                <a:spcPct val="150000"/>
              </a:lnSpc>
            </a:pPr>
            <a:r>
              <a:rPr lang="nl-NL" dirty="0"/>
              <a:t>Mogelijk een ouderschapsplan opmaken</a:t>
            </a:r>
          </a:p>
          <a:p>
            <a:pPr lvl="1">
              <a:lnSpc>
                <a:spcPct val="150000"/>
              </a:lnSpc>
            </a:pPr>
            <a:r>
              <a:rPr lang="nl-NL" dirty="0"/>
              <a:t>Mogelijk langs de Familierechtbank gaan</a:t>
            </a:r>
          </a:p>
          <a:p>
            <a:pPr>
              <a:lnSpc>
                <a:spcPct val="150000"/>
              </a:lnSpc>
            </a:pPr>
            <a:r>
              <a:rPr lang="nl-NL" dirty="0"/>
              <a:t>Kinderen worden wel opgeroepen voor verhoor juridische procedure</a:t>
            </a:r>
            <a:endParaRPr lang="nl-NL" dirty="0">
              <a:latin typeface="Wingdings" charset="2"/>
            </a:endParaRPr>
          </a:p>
          <a:p>
            <a:pPr lvl="1">
              <a:lnSpc>
                <a:spcPct val="150000"/>
              </a:lnSpc>
            </a:pPr>
            <a:r>
              <a:rPr lang="nl-NL" dirty="0"/>
              <a:t>Automatisch vanaf 12 jaar</a:t>
            </a:r>
          </a:p>
          <a:p>
            <a:pPr lvl="1">
              <a:lnSpc>
                <a:spcPct val="150000"/>
              </a:lnSpc>
            </a:pPr>
            <a:r>
              <a:rPr lang="nl-NL" dirty="0"/>
              <a:t>Desgewenst jonger dan 12 jaar </a:t>
            </a:r>
          </a:p>
          <a:p>
            <a:pPr>
              <a:lnSpc>
                <a:spcPct val="150000"/>
              </a:lnSpc>
            </a:pPr>
            <a:r>
              <a:rPr lang="nl-NL" dirty="0"/>
              <a:t>Kinderen krijgen inspraak, geen beslissingsrecht!</a:t>
            </a:r>
          </a:p>
          <a:p>
            <a:pPr>
              <a:lnSpc>
                <a:spcPct val="150000"/>
              </a:lnSpc>
            </a:pPr>
            <a:endParaRPr lang="nl-NL" dirty="0"/>
          </a:p>
        </p:txBody>
      </p:sp>
    </p:spTree>
    <p:extLst>
      <p:ext uri="{BB962C8B-B14F-4D97-AF65-F5344CB8AC3E}">
        <p14:creationId xmlns:p14="http://schemas.microsoft.com/office/powerpoint/2010/main" val="9169735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sz="2000" dirty="0"/>
              <a:t>WAAR REKENING MEE HOUDEN? Kinderopvang en Onderwijs</a:t>
            </a:r>
            <a:br>
              <a:rPr lang="nl-NL" sz="2000" dirty="0"/>
            </a:br>
            <a:r>
              <a:rPr lang="nl-NL" sz="2000" dirty="0"/>
              <a:t>Bron: Werkgroep HCS</a:t>
            </a:r>
            <a:br>
              <a:rPr lang="nl-NL" sz="2000" dirty="0"/>
            </a:br>
            <a:endParaRPr lang="nl-NL" sz="2000" dirty="0"/>
          </a:p>
        </p:txBody>
      </p:sp>
      <p:sp>
        <p:nvSpPr>
          <p:cNvPr id="3" name="Tijdelijke aanduiding voor inhoud 2"/>
          <p:cNvSpPr>
            <a:spLocks noGrp="1"/>
          </p:cNvSpPr>
          <p:nvPr>
            <p:ph idx="1"/>
          </p:nvPr>
        </p:nvSpPr>
        <p:spPr/>
        <p:txBody>
          <a:bodyPr>
            <a:normAutofit fontScale="92500" lnSpcReduction="10000"/>
          </a:bodyPr>
          <a:lstStyle/>
          <a:p>
            <a:r>
              <a:rPr lang="nl-NL" dirty="0"/>
              <a:t>Ten </a:t>
            </a:r>
            <a:r>
              <a:rPr lang="nl-NL" dirty="0" err="1"/>
              <a:t>allertijde</a:t>
            </a:r>
            <a:r>
              <a:rPr lang="nl-NL" dirty="0"/>
              <a:t> recht op informatie voor beide juridische ouders (of voogd)</a:t>
            </a:r>
          </a:p>
          <a:p>
            <a:r>
              <a:rPr lang="nl-NL" b="1" dirty="0"/>
              <a:t>Begrenzing, focus op het kind in de context van de werking (tips conflict)</a:t>
            </a:r>
          </a:p>
          <a:p>
            <a:r>
              <a:rPr lang="nl-NL" dirty="0"/>
              <a:t>Zicht op de verblijfssituatie</a:t>
            </a:r>
          </a:p>
          <a:p>
            <a:r>
              <a:rPr lang="nl-NL" b="1" dirty="0"/>
              <a:t>Verplicht bij afgifte gehomologeerde documenten: verblijfsregeling respecteren</a:t>
            </a:r>
          </a:p>
          <a:p>
            <a:r>
              <a:rPr lang="nl-NL" dirty="0"/>
              <a:t>Zolang de instantie geen reden heeft om te twijfelen mag een ouder het kind inschrijven</a:t>
            </a:r>
          </a:p>
          <a:p>
            <a:r>
              <a:rPr lang="nl-NL" dirty="0"/>
              <a:t>Aangepaste inschrijvingsformulieren</a:t>
            </a:r>
          </a:p>
          <a:p>
            <a:r>
              <a:rPr lang="nl-NL" dirty="0"/>
              <a:t>Beide ouders vragen apart te informeren = volgen</a:t>
            </a:r>
          </a:p>
          <a:p>
            <a:r>
              <a:rPr lang="nl-NL" b="1" dirty="0"/>
              <a:t>Recht om het kind te bezoeken, huisreglement</a:t>
            </a:r>
          </a:p>
          <a:p>
            <a:r>
              <a:rPr lang="nl-NL" dirty="0"/>
              <a:t>Aangepaste facturatie, beide ouders verantwoordelijk (tenzij anders aangegeven gehomologeerde akte)</a:t>
            </a:r>
          </a:p>
          <a:p>
            <a:r>
              <a:rPr lang="nl-NL" dirty="0"/>
              <a:t>Fiscaal attest voor betalende ouder</a:t>
            </a:r>
          </a:p>
        </p:txBody>
      </p:sp>
    </p:spTree>
    <p:extLst>
      <p:ext uri="{BB962C8B-B14F-4D97-AF65-F5344CB8AC3E}">
        <p14:creationId xmlns:p14="http://schemas.microsoft.com/office/powerpoint/2010/main" val="170854342"/>
      </p:ext>
    </p:extLst>
  </p:cSld>
  <p:clrMapOvr>
    <a:masterClrMapping/>
  </p:clrMapOvr>
</p:sld>
</file>

<file path=ppt/theme/theme1.xml><?xml version="1.0" encoding="utf-8"?>
<a:theme xmlns:a="http://schemas.openxmlformats.org/drawingml/2006/main" name="VCOK_powerpoint_2013">
  <a:themeElements>
    <a:clrScheme name="VCOK">
      <a:dk1>
        <a:sysClr val="windowText" lastClr="000000"/>
      </a:dk1>
      <a:lt1>
        <a:sysClr val="window" lastClr="FFFFFF"/>
      </a:lt1>
      <a:dk2>
        <a:srgbClr val="CA521F"/>
      </a:dk2>
      <a:lt2>
        <a:srgbClr val="785824"/>
      </a:lt2>
      <a:accent1>
        <a:srgbClr val="D38E1A"/>
      </a:accent1>
      <a:accent2>
        <a:srgbClr val="B6AF15"/>
      </a:accent2>
      <a:accent3>
        <a:srgbClr val="EAB90C"/>
      </a:accent3>
      <a:accent4>
        <a:srgbClr val="CA521F"/>
      </a:accent4>
      <a:accent5>
        <a:srgbClr val="785824"/>
      </a:accent5>
      <a:accent6>
        <a:srgbClr val="FFFFFF"/>
      </a:accent6>
      <a:hlink>
        <a:srgbClr val="B6AF15"/>
      </a:hlink>
      <a:folHlink>
        <a:srgbClr val="EAB90C"/>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VCOK_presentatie Leven in twee huizen Jongeren" id="{3F818236-6BCE-814A-A815-EAABABB0B018}" vid="{EA9B02D9-9512-FF42-85A1-7C0D730F1A88}"/>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item1.xml><?xml version="1.0" encoding="utf-8"?>
<ct:contentTypeSchema xmlns:ct="http://schemas.microsoft.com/office/2006/metadata/contentType" xmlns:ma="http://schemas.microsoft.com/office/2006/metadata/properties/metaAttributes" ct:_="" ma:_="" ma:contentTypeName="Blanco Document" ma:contentTypeID="0x010100A6CD0FFB3815934EAAB1ABA4B1AFA6690100AEA689E853E3C44EB72340D215653A7E0070CEB0448B3CF34B959CCBEC5E81368A" ma:contentTypeVersion="198" ma:contentTypeDescription="" ma:contentTypeScope="" ma:versionID="6de8a5f9d0dd8bbf409e68cf43530b0a">
  <xsd:schema xmlns:xsd="http://www.w3.org/2001/XMLSchema" xmlns:xs="http://www.w3.org/2001/XMLSchema" xmlns:p="http://schemas.microsoft.com/office/2006/metadata/properties" xmlns:ns2="24633fb7-c9ca-43d3-8898-2a7238632b84" xmlns:ns3="e0c2d297-f183-4c53-8cdd-cb7bd3b7d4d3" xmlns:ns4="da97b56e-890c-4eb6-88de-9f352e620fbc" xmlns:ns5="9430482e-5d05-4265-b009-8f343a7753c8" targetNamespace="http://schemas.microsoft.com/office/2006/metadata/properties" ma:root="true" ma:fieldsID="d1888656a7684a9047c7401ea74cf57d" ns2:_="" ns3:_="" ns4:_="" ns5:_="">
    <xsd:import namespace="24633fb7-c9ca-43d3-8898-2a7238632b84"/>
    <xsd:import namespace="e0c2d297-f183-4c53-8cdd-cb7bd3b7d4d3"/>
    <xsd:import namespace="da97b56e-890c-4eb6-88de-9f352e620fbc"/>
    <xsd:import namespace="9430482e-5d05-4265-b009-8f343a7753c8"/>
    <xsd:element name="properties">
      <xsd:complexType>
        <xsd:sequence>
          <xsd:element name="documentManagement">
            <xsd:complexType>
              <xsd:all>
                <xsd:element ref="ns2:g8c5512387304b6f99dd6a05d487418c" minOccurs="0"/>
                <xsd:element ref="ns2:TaxCatchAll" minOccurs="0"/>
                <xsd:element ref="ns2:TaxCatchAllLabel" minOccurs="0"/>
                <xsd:element ref="ns3:KGThema" minOccurs="0"/>
                <xsd:element ref="ns3:SharedWithUsers" minOccurs="0"/>
                <xsd:element ref="ns3:SharingHintHash" minOccurs="0"/>
                <xsd:element ref="ns3:SharedWithDetails" minOccurs="0"/>
                <xsd:element ref="ns4:_dlc_DocId" minOccurs="0"/>
                <xsd:element ref="ns4:_dlc_DocIdUrl" minOccurs="0"/>
                <xsd:element ref="ns4:_dlc_DocIdPersistId" minOccurs="0"/>
                <xsd:element ref="ns3:LastSharedByUser" minOccurs="0"/>
                <xsd:element ref="ns3:LastSharedByTime" minOccurs="0"/>
                <xsd:element ref="ns5:MediaServiceMetadata" minOccurs="0"/>
                <xsd:element ref="ns5:MediaServiceFastMetadata" minOccurs="0"/>
                <xsd:element ref="ns5:MediaServiceDateTaken" minOccurs="0"/>
                <xsd:element ref="ns5:MediaServiceAutoTags" minOccurs="0"/>
                <xsd:element ref="ns5: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4633fb7-c9ca-43d3-8898-2a7238632b84" elementFormDefault="qualified">
    <xsd:import namespace="http://schemas.microsoft.com/office/2006/documentManagement/types"/>
    <xsd:import namespace="http://schemas.microsoft.com/office/infopath/2007/PartnerControls"/>
    <xsd:element name="g8c5512387304b6f99dd6a05d487418c" ma:index="8" nillable="true" ma:taxonomy="true" ma:internalName="g8c5512387304b6f99dd6a05d487418c" ma:taxonomyFieldName="KGTrefwoord" ma:displayName="Trefwoord" ma:default="" ma:fieldId="{08c55123-8730-4b6f-99dd-6a05d487418c}" ma:taxonomyMulti="true" ma:sspId="f403b824-83f7-43e5-8db1-bd9fadf9beb4" ma:termSetId="74987c00-053a-4526-a051-79952c41b1a4" ma:anchorId="00000000-0000-0000-0000-000000000000" ma:open="true" ma:isKeyword="false">
      <xsd:complexType>
        <xsd:sequence>
          <xsd:element ref="pc:Terms" minOccurs="0" maxOccurs="1"/>
        </xsd:sequence>
      </xsd:complexType>
    </xsd:element>
    <xsd:element name="TaxCatchAll" ma:index="9" nillable="true" ma:displayName="Taxonomy Catch All Column" ma:hidden="true" ma:list="{4c0d373e-4f40-43b3-8112-85bf2289b0a2}" ma:internalName="TaxCatchAll" ma:showField="CatchAllData" ma:web="da97b56e-890c-4eb6-88de-9f352e620fbc">
      <xsd:complexType>
        <xsd:complexContent>
          <xsd:extension base="dms:MultiChoiceLookup">
            <xsd:sequence>
              <xsd:element name="Value" type="dms:Lookup" maxOccurs="unbounded" minOccurs="0" nillable="true"/>
            </xsd:sequence>
          </xsd:extension>
        </xsd:complexContent>
      </xsd:complexType>
    </xsd:element>
    <xsd:element name="TaxCatchAllLabel" ma:index="10" nillable="true" ma:displayName="Taxonomy Catch All Column1" ma:hidden="true" ma:list="{4c0d373e-4f40-43b3-8112-85bf2289b0a2}" ma:internalName="TaxCatchAllLabel" ma:readOnly="true" ma:showField="CatchAllDataLabel" ma:web="da97b56e-890c-4eb6-88de-9f352e620fbc">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e0c2d297-f183-4c53-8cdd-cb7bd3b7d4d3" elementFormDefault="qualified">
    <xsd:import namespace="http://schemas.microsoft.com/office/2006/documentManagement/types"/>
    <xsd:import namespace="http://schemas.microsoft.com/office/infopath/2007/PartnerControls"/>
    <xsd:element name="KGThema" ma:index="12" nillable="true" ma:displayName="Thema" ma:list="{364f81a1-ba6c-4733-a976-75dfa5e182b0}" ma:internalName="KGThema" ma:showField="Title" ma:web="{e0c2d297-f183-4c53-8cdd-cb7bd3b7d4d3}">
      <xsd:simpleType>
        <xsd:restriction base="dms:Lookup"/>
      </xsd:simpleType>
    </xsd:element>
    <xsd:element name="SharedWithUsers" ma:index="13"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14" nillable="true" ma:displayName="Hint-hash delen" ma:internalName="SharingHintHash" ma:readOnly="true">
      <xsd:simpleType>
        <xsd:restriction base="dms:Text"/>
      </xsd:simpleType>
    </xsd:element>
    <xsd:element name="SharedWithDetails" ma:index="15" nillable="true" ma:displayName="Gedeeld met details" ma:internalName="SharedWithDetails" ma:readOnly="true">
      <xsd:simpleType>
        <xsd:restriction base="dms:Note">
          <xsd:maxLength value="255"/>
        </xsd:restriction>
      </xsd:simpleType>
    </xsd:element>
    <xsd:element name="LastSharedByUser" ma:index="19" nillable="true" ma:displayName="Laatst gedeeld, per gebruiker" ma:description="" ma:internalName="LastSharedByUser" ma:readOnly="true">
      <xsd:simpleType>
        <xsd:restriction base="dms:Note">
          <xsd:maxLength value="255"/>
        </xsd:restriction>
      </xsd:simpleType>
    </xsd:element>
    <xsd:element name="LastSharedByTime" ma:index="20" nillable="true" ma:displayName="Laatst gedeeld, per tijdstip"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da97b56e-890c-4eb6-88de-9f352e620fbc" elementFormDefault="qualified">
    <xsd:import namespace="http://schemas.microsoft.com/office/2006/documentManagement/types"/>
    <xsd:import namespace="http://schemas.microsoft.com/office/infopath/2007/PartnerControls"/>
    <xsd:element name="_dlc_DocId" ma:index="16" nillable="true" ma:displayName="Waarde van de document-id" ma:description="De waarde van de document-id die aan dit item is toegewezen." ma:internalName="_dlc_DocId" ma:readOnly="true">
      <xsd:simpleType>
        <xsd:restriction base="dms:Text"/>
      </xsd:simpleType>
    </xsd:element>
    <xsd:element name="_dlc_DocIdUrl" ma:index="17" nillable="true" ma:displayName="Document-id" ma:description="Permanente koppeling naar dit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8" nillable="true" ma:displayName="Id blijven behouden" ma:description="Id behouden tijdens toevoegen."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9430482e-5d05-4265-b009-8f343a7753c8" elementFormDefault="qualified">
    <xsd:import namespace="http://schemas.microsoft.com/office/2006/documentManagement/types"/>
    <xsd:import namespace="http://schemas.microsoft.com/office/infopath/2007/PartnerControls"/>
    <xsd:element name="MediaServiceMetadata" ma:index="21" nillable="true" ma:displayName="MediaServiceMetadata" ma:description="" ma:hidden="true" ma:internalName="MediaServiceMetadata" ma:readOnly="true">
      <xsd:simpleType>
        <xsd:restriction base="dms:Note"/>
      </xsd:simpleType>
    </xsd:element>
    <xsd:element name="MediaServiceFastMetadata" ma:index="22" nillable="true" ma:displayName="MediaServiceFastMetadata" ma:description="" ma:hidden="true" ma:internalName="MediaServiceFastMetadata" ma:readOnly="true">
      <xsd:simpleType>
        <xsd:restriction base="dms:Note"/>
      </xsd:simpleType>
    </xsd:element>
    <xsd:element name="MediaServiceDateTaken" ma:index="23" nillable="true" ma:displayName="MediaServiceDateTaken" ma:description="" ma:hidden="true" ma:internalName="MediaServiceDateTaken" ma:readOnly="true">
      <xsd:simpleType>
        <xsd:restriction base="dms:Text"/>
      </xsd:simpleType>
    </xsd:element>
    <xsd:element name="MediaServiceAutoTags" ma:index="24" nillable="true" ma:displayName="MediaServiceAutoTags" ma:description="" ma:internalName="MediaServiceAutoTags" ma:readOnly="true">
      <xsd:simpleType>
        <xsd:restriction base="dms:Text"/>
      </xsd:simpleType>
    </xsd:element>
    <xsd:element name="MediaServiceOCR" ma:index="25" nillable="true" ma:displayName="MediaServiceOCR"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haredContentType xmlns="Microsoft.SharePoint.Taxonomy.ContentTypeSync" SourceId="f403b824-83f7-43e5-8db1-bd9fadf9beb4" ContentTypeId="0x010100A6CD0FFB3815934EAAB1ABA4B1AFA66901" PreviousValue="false"/>
</file>

<file path=customXml/item3.xml><?xml version="1.0" encoding="utf-8"?>
<?mso-contentType ?>
<customXsn xmlns="http://schemas.microsoft.com/office/2006/metadata/customXsn">
  <xsnLocation/>
  <cached>True</cached>
  <openByDefault>True</openByDefault>
  <xsnScope/>
</customXsn>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5.xml><?xml version="1.0" encoding="utf-8"?>
<?mso-contentType ?>
<FormTemplates xmlns="http://schemas.microsoft.com/sharepoint/v3/contenttype/forms">
  <Display>DocumentLibraryForm</Display>
  <Edit>DocumentLibraryForm</Edit>
  <New>DocumentLibraryForm</New>
</FormTemplates>
</file>

<file path=customXml/item6.xml><?xml version="1.0" encoding="utf-8"?>
<p:properties xmlns:p="http://schemas.microsoft.com/office/2006/metadata/properties" xmlns:xsi="http://www.w3.org/2001/XMLSchema-instance" xmlns:pc="http://schemas.microsoft.com/office/infopath/2007/PartnerControls">
  <documentManagement>
    <_dlc_DocId xmlns="da97b56e-890c-4eb6-88de-9f352e620fbc">KGONTEAM-407-2835</_dlc_DocId>
    <_dlc_DocIdUrl xmlns="da97b56e-890c-4eb6-88de-9f352e620fbc">
      <Url>https://kindengezin.sharepoint.com/sites/teams/kgaexpoo/_layouts/15/DocIdRedir.aspx?ID=KGONTEAM-407-2835</Url>
      <Description>KGONTEAM-407-2835</Description>
    </_dlc_DocIdUrl>
    <g8c5512387304b6f99dd6a05d487418c xmlns="24633fb7-c9ca-43d3-8898-2a7238632b84">
      <Terms xmlns="http://schemas.microsoft.com/office/infopath/2007/PartnerControls"/>
    </g8c5512387304b6f99dd6a05d487418c>
    <KGThema xmlns="e0c2d297-f183-4c53-8cdd-cb7bd3b7d4d3" xsi:nil="true"/>
    <TaxCatchAll xmlns="24633fb7-c9ca-43d3-8898-2a7238632b84"/>
  </documentManagement>
</p:properties>
</file>

<file path=customXml/itemProps1.xml><?xml version="1.0" encoding="utf-8"?>
<ds:datastoreItem xmlns:ds="http://schemas.openxmlformats.org/officeDocument/2006/customXml" ds:itemID="{1DBB6F69-A3DB-484E-8E87-4B18D02D77A5}"/>
</file>

<file path=customXml/itemProps2.xml><?xml version="1.0" encoding="utf-8"?>
<ds:datastoreItem xmlns:ds="http://schemas.openxmlformats.org/officeDocument/2006/customXml" ds:itemID="{93E3E95A-2764-4CFA-9D08-3C8E09705217}"/>
</file>

<file path=customXml/itemProps3.xml><?xml version="1.0" encoding="utf-8"?>
<ds:datastoreItem xmlns:ds="http://schemas.openxmlformats.org/officeDocument/2006/customXml" ds:itemID="{3630FBCE-A44A-4F55-8ABB-85BF61E01E74}"/>
</file>

<file path=customXml/itemProps4.xml><?xml version="1.0" encoding="utf-8"?>
<ds:datastoreItem xmlns:ds="http://schemas.openxmlformats.org/officeDocument/2006/customXml" ds:itemID="{8C3174C2-16B5-492B-B0C6-212B2997F7C7}"/>
</file>

<file path=customXml/itemProps5.xml><?xml version="1.0" encoding="utf-8"?>
<ds:datastoreItem xmlns:ds="http://schemas.openxmlformats.org/officeDocument/2006/customXml" ds:itemID="{542786D4-6FE6-43EF-89C8-88FEBA233F6F}"/>
</file>

<file path=customXml/itemProps6.xml><?xml version="1.0" encoding="utf-8"?>
<ds:datastoreItem xmlns:ds="http://schemas.openxmlformats.org/officeDocument/2006/customXml" ds:itemID="{AC788ADC-89B0-471A-8749-95B66151A8A3}"/>
</file>

<file path=docProps/app.xml><?xml version="1.0" encoding="utf-8"?>
<Properties xmlns="http://schemas.openxmlformats.org/officeDocument/2006/extended-properties" xmlns:vt="http://schemas.openxmlformats.org/officeDocument/2006/docPropsVTypes">
  <Template>VCOK_powerpoint_2013</Template>
  <TotalTime>100</TotalTime>
  <Words>2154</Words>
  <Application>Microsoft Macintosh PowerPoint</Application>
  <PresentationFormat>Diavoorstelling (4:3)</PresentationFormat>
  <Paragraphs>256</Paragraphs>
  <Slides>31</Slides>
  <Notes>0</Notes>
  <HiddenSlides>0</HiddenSlides>
  <MMClips>0</MMClips>
  <ScaleCrop>false</ScaleCrop>
  <HeadingPairs>
    <vt:vector size="6" baseType="variant">
      <vt:variant>
        <vt:lpstr>Gebruikte lettertypen</vt:lpstr>
      </vt:variant>
      <vt:variant>
        <vt:i4>6</vt:i4>
      </vt:variant>
      <vt:variant>
        <vt:lpstr>Thema</vt:lpstr>
      </vt:variant>
      <vt:variant>
        <vt:i4>1</vt:i4>
      </vt:variant>
      <vt:variant>
        <vt:lpstr>Diatitels</vt:lpstr>
      </vt:variant>
      <vt:variant>
        <vt:i4>31</vt:i4>
      </vt:variant>
    </vt:vector>
  </HeadingPairs>
  <TitlesOfParts>
    <vt:vector size="38" baseType="lpstr">
      <vt:lpstr>Arial</vt:lpstr>
      <vt:lpstr>Calibri</vt:lpstr>
      <vt:lpstr>Courier New</vt:lpstr>
      <vt:lpstr>Mangal</vt:lpstr>
      <vt:lpstr>Trebuchet MS</vt:lpstr>
      <vt:lpstr>Wingdings</vt:lpstr>
      <vt:lpstr>VCOK_powerpoint_2013</vt:lpstr>
      <vt:lpstr>Leven bij apart wonende ouders Jongeren</vt:lpstr>
      <vt:lpstr>CIJFERS bron: Dimitri Mortelmans (UA)</vt:lpstr>
      <vt:lpstr>ONDERZOEK IPOS (KUL 2010, Ann Buysse)</vt:lpstr>
      <vt:lpstr>ONDERZOEK IPOS (KUL 2010, Ann Buysse)</vt:lpstr>
      <vt:lpstr>ONDERZOEK IPOS (KUL 2010, Ann Buysse)</vt:lpstr>
      <vt:lpstr>JURIDISCH bron: Frederik Swennen (UA)</vt:lpstr>
      <vt:lpstr>JURIDISCH bron: Frederik Swennen (UA)</vt:lpstr>
      <vt:lpstr>JURIDISCH bron: Frederik Swennen (UA)</vt:lpstr>
      <vt:lpstr>WAAR REKENING MEE HOUDEN? Kinderopvang en Onderwijs Bron: Werkgroep HCS </vt:lpstr>
      <vt:lpstr> WAAR REKENING MEE HOUDEN? Kinderopvang en Onderwijs Bron: Werkgroep HCS </vt:lpstr>
      <vt:lpstr>WAAR REKENING MEE HOUDEN? Kinderopvang en Onderwijs Bron: Werkgroep HCS</vt:lpstr>
      <vt:lpstr>STEUNBRONNEN VOOR KINDEREN BRON: Lieve Cottyn, Interactie-Academie</vt:lpstr>
      <vt:lpstr>CASUS</vt:lpstr>
      <vt:lpstr>CASUS</vt:lpstr>
      <vt:lpstr>STEUNBRONNEN VOOR KINDEREN BRON: Lieve Cottyn, Interactie-Academie</vt:lpstr>
      <vt:lpstr>PSYCHO-PEDAGOGISCH bron: Claire Wiewauters</vt:lpstr>
      <vt:lpstr>PSYCHO-PEDAGOGISCH bron: Claire Wiewauters</vt:lpstr>
      <vt:lpstr>PSYCHO-PEDAGOGISCH bron: Claire Wiewauters</vt:lpstr>
      <vt:lpstr>PSYCHO-PEDAGOGISCH bron: Claire Wiewauters</vt:lpstr>
      <vt:lpstr>PSYCHO-PEDAGOGISCH bron: Claire Wiewauters</vt:lpstr>
      <vt:lpstr>PSYCHO-PEDAGOGISCH bron: Claire Wiewauters</vt:lpstr>
      <vt:lpstr>PSYCHO-PEDAGOGISCH bron: Claire Wiewauters</vt:lpstr>
      <vt:lpstr>PSYCHO-PEDAGOGISCH bron: Claire Wiewauters</vt:lpstr>
      <vt:lpstr>PSYCHO-PEDAGOGISCH bron: Claire Wiewauters</vt:lpstr>
      <vt:lpstr>PRAKTISCHE TIPS &amp; TOOLS Bron: tweehuizen.be</vt:lpstr>
      <vt:lpstr>PRAKTISCHE TIPS &amp; TOOLS Bron: tweehuizen.be</vt:lpstr>
      <vt:lpstr>PRAKTISCHE TIPS &amp; TOOLS Bron: tweehuizen.be</vt:lpstr>
      <vt:lpstr>PRAKTISCHE TIPS &amp; TOOLS Bron: tweehuizen.be</vt:lpstr>
      <vt:lpstr>PRAKTISCHE TIPS &amp; TOOLS</vt:lpstr>
      <vt:lpstr>PRAKTISCHE TIPS &amp; TOOLS</vt:lpstr>
      <vt:lpstr>PowerPoint-presentatie</vt:lpstr>
    </vt:vector>
  </TitlesOfParts>
  <Company/>
  <LinksUpToDate>false</LinksUpToDate>
  <SharedDoc>false</SharedDoc>
  <HyperlinksChanged>false</HyperlinksChanged>
  <AppVersion>16.0011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Leven bij apart wonende ouders Jongeren</dc:title>
  <dc:creator>Rebekka Wauters</dc:creator>
  <cp:lastModifiedBy>Rebekka Wauters</cp:lastModifiedBy>
  <cp:revision>10</cp:revision>
  <dcterms:created xsi:type="dcterms:W3CDTF">2018-05-28T11:26:30Z</dcterms:created>
  <dcterms:modified xsi:type="dcterms:W3CDTF">2018-06-07T16:45:46Z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0x010100A6CD0FFB3815934EAAB1ABA4B1AFA6690100AEA689E853E3C44EB72340D215653A7E0070CEB0448B3CF34B959CCBEC5E81368A</vt:lpwstr>
  </property>
  <property fmtid="{D5CDD505-2E9C-101B-9397-08002B2CF9AE}" pid="3" name="_dlc_DocIdItemGuid">
    <vt:lpwstr>25336698-96ab-4b40-add1-b7f0638d3c22</vt:lpwstr>
  </property>
</Properties>
</file>