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1" r:id="rId7"/>
    <p:sldMasterId id="2147483728" r:id="rId8"/>
    <p:sldMasterId id="2147483739" r:id="rId9"/>
    <p:sldMasterId id="2147483750" r:id="rId10"/>
    <p:sldMasterId id="2147483784" r:id="rId11"/>
    <p:sldMasterId id="2147483761" r:id="rId12"/>
    <p:sldMasterId id="2147483795" r:id="rId13"/>
  </p:sldMasterIdLst>
  <p:notesMasterIdLst>
    <p:notesMasterId r:id="rId26"/>
  </p:notesMasterIdLst>
  <p:sldIdLst>
    <p:sldId id="275" r:id="rId14"/>
    <p:sldId id="269" r:id="rId15"/>
    <p:sldId id="264" r:id="rId16"/>
    <p:sldId id="262" r:id="rId17"/>
    <p:sldId id="265" r:id="rId18"/>
    <p:sldId id="266" r:id="rId19"/>
    <p:sldId id="268" r:id="rId20"/>
    <p:sldId id="276" r:id="rId21"/>
    <p:sldId id="270" r:id="rId22"/>
    <p:sldId id="271" r:id="rId23"/>
    <p:sldId id="272" r:id="rId24"/>
    <p:sldId id="267" r:id="rId25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8C79"/>
    <a:srgbClr val="EBBB4D"/>
    <a:srgbClr val="679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0E6C75-16E1-4916-B09B-D678211CA2C7}" v="107" dt="2018-05-09T14:43:23.728"/>
  </p1510:revLst>
</p1510:revInfo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82" d="100"/>
          <a:sy n="82" d="100"/>
        </p:scale>
        <p:origin x="150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Master" Target="slideMasters/slideMaster7.xml"/><Relationship Id="rId18" Type="http://schemas.openxmlformats.org/officeDocument/2006/relationships/slide" Target="slides/slide5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1.xml"/><Relationship Id="rId12" Type="http://schemas.openxmlformats.org/officeDocument/2006/relationships/slideMaster" Target="slideMasters/slideMaster6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5.xml"/><Relationship Id="rId24" Type="http://schemas.openxmlformats.org/officeDocument/2006/relationships/slide" Target="slides/slide11.xml"/><Relationship Id="rId5" Type="http://schemas.openxmlformats.org/officeDocument/2006/relationships/customXml" Target="../customXml/item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4.xml"/><Relationship Id="rId19" Type="http://schemas.openxmlformats.org/officeDocument/2006/relationships/slide" Target="slides/slide6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D3BF8-8079-4F9E-805D-837187D08358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182E5-B06E-4D80-B2C9-9258E1C9ADE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	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8340C-4216-461D-80CF-B2DFD0C8233F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9367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Hier</a:t>
            </a:r>
            <a:r>
              <a:rPr lang="nl-BE" baseline="0" dirty="0"/>
              <a:t> resultaten omgevingsanalyse met specifieke cijfers voor jouw gemeente aanvullen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8340C-4216-461D-80CF-B2DFD0C8233F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3093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8340C-4216-461D-80CF-B2DFD0C8233F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8585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 welke manier </a:t>
            </a:r>
            <a:r>
              <a:rPr lang="nl-B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maken 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verschillende opvanglocaties in de gemeente of regio hun </a:t>
            </a:r>
            <a:r>
              <a:rPr lang="nl-B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aanbod bekend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 welke manier maakt het lokaal overleg kinderopvang of het lokaal bestuur het opvangaanbod bekend?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(folder, gemeenteblad, internet, andere, eenmalige bekendmaking, herhaalde bekendmaking…)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Heeft de stad of gemeente </a:t>
            </a:r>
            <a:r>
              <a:rPr lang="nl-B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systeem om opvangvragen te coördineren (lokaal loket)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Is dit systeem </a:t>
            </a:r>
            <a:r>
              <a:rPr lang="nl-B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laagdrempelig en makkelijk bereikbaar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8340C-4216-461D-80CF-B2DFD0C8233F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9976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8340C-4216-461D-80CF-B2DFD0C8233F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2678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8340C-4216-461D-80CF-B2DFD0C8233F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9480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8340C-4216-461D-80CF-B2DFD0C8233F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3858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8340C-4216-461D-80CF-B2DFD0C8233F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8623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8340C-4216-461D-80CF-B2DFD0C8233F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750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titel 13"/>
          <p:cNvSpPr>
            <a:spLocks noGrp="1"/>
          </p:cNvSpPr>
          <p:nvPr>
            <p:ph type="title"/>
          </p:nvPr>
        </p:nvSpPr>
        <p:spPr>
          <a:xfrm>
            <a:off x="1041821" y="2465256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39720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435100"/>
            <a:ext cx="2853953" cy="4691063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_TVH7259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6000" y="215999"/>
            <a:ext cx="8712000" cy="6429862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14/05/2018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27704021-A630-4E28-8E1A-2B9ED9CB2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" r="3740"/>
          <a:stretch/>
        </p:blipFill>
        <p:spPr>
          <a:xfrm>
            <a:off x="251520" y="236346"/>
            <a:ext cx="8640960" cy="6385309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8469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45607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80771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822576"/>
            <a:ext cx="8785225" cy="809624"/>
          </a:xfrm>
          <a:effectLst/>
        </p:spPr>
        <p:txBody>
          <a:bodyPr>
            <a:noAutofit/>
          </a:bodyPr>
          <a:lstStyle>
            <a:lvl1pPr algn="ctr">
              <a:buNone/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Neo Sans Pro"/>
              </a:defRPr>
            </a:lvl1pPr>
            <a:lvl2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Titel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632200"/>
            <a:ext cx="8785225" cy="901700"/>
          </a:xfrm>
        </p:spPr>
        <p:txBody>
          <a:bodyPr/>
          <a:lstStyle>
            <a:lvl1pPr algn="ctr">
              <a:buNone/>
              <a:def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r>
              <a:rPr lang="nl-BE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987872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39206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78696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13618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07301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629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_TVH7259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16000" y="215999"/>
            <a:ext cx="8712000" cy="6429862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14/05/2018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435100"/>
            <a:ext cx="2853953" cy="4691063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58521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9337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" r="3740"/>
          <a:stretch/>
        </p:blipFill>
        <p:spPr>
          <a:xfrm>
            <a:off x="251520" y="236346"/>
            <a:ext cx="8640960" cy="6385309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14/05/2018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2002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551375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822576"/>
            <a:ext cx="8785225" cy="809624"/>
          </a:xfrm>
          <a:prstGeom prst="roundRect">
            <a:avLst>
              <a:gd name="adj" fmla="val 3115"/>
            </a:avLst>
          </a:prstGeom>
          <a:effectLst/>
        </p:spPr>
        <p:txBody>
          <a:bodyPr>
            <a:noAutofit/>
          </a:bodyPr>
          <a:lstStyle>
            <a:lvl1pPr algn="ctr">
              <a:buNone/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Neo Sans Pro"/>
              </a:defRPr>
            </a:lvl1pPr>
            <a:lvl2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Titel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632200"/>
            <a:ext cx="8785225" cy="901700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 algn="ctr">
              <a:buNone/>
              <a:def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r>
              <a:rPr lang="nl-BE" dirty="0"/>
              <a:t>Subtitel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  <a:prstGeom prst="roundRect">
            <a:avLst>
              <a:gd name="adj" fmla="val 3115"/>
            </a:avLst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78696" y="1535113"/>
            <a:ext cx="3924000" cy="648000"/>
          </a:xfrm>
          <a:prstGeom prst="roundRect">
            <a:avLst>
              <a:gd name="adj" fmla="val 3115"/>
            </a:avLst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_TVH7259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16000" y="215999"/>
            <a:ext cx="8712000" cy="6429862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14/05/2018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  <a:prstGeom prst="roundRect">
            <a:avLst>
              <a:gd name="adj" fmla="val 3116"/>
            </a:avLst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  <a:prstGeom prst="roundRect">
            <a:avLst>
              <a:gd name="adj" fmla="val 3116"/>
            </a:avLst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  <a:prstGeom prst="roundRect">
            <a:avLst>
              <a:gd name="adj" fmla="val 3116"/>
            </a:avLst>
          </a:prstGeo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822576"/>
            <a:ext cx="8785225" cy="809624"/>
          </a:xfrm>
          <a:prstGeom prst="roundRect">
            <a:avLst>
              <a:gd name="adj" fmla="val 3116"/>
            </a:avLst>
          </a:prstGeom>
          <a:effectLst/>
        </p:spPr>
        <p:txBody>
          <a:bodyPr>
            <a:noAutofit/>
          </a:bodyPr>
          <a:lstStyle>
            <a:lvl1pPr algn="ctr">
              <a:buNone/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Neo Sans Pro"/>
              </a:defRPr>
            </a:lvl1pPr>
            <a:lvl2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Titel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632200"/>
            <a:ext cx="8785225" cy="901700"/>
          </a:xfrm>
          <a:prstGeom prst="roundRect">
            <a:avLst>
              <a:gd name="adj" fmla="val 3116"/>
            </a:avLst>
          </a:prstGeom>
        </p:spPr>
        <p:txBody>
          <a:bodyPr/>
          <a:lstStyle>
            <a:lvl1pPr algn="ctr">
              <a:buNone/>
              <a:def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r>
              <a:rPr lang="nl-BE" dirty="0"/>
              <a:t>Subtitel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  <a:prstGeom prst="roundRect">
            <a:avLst>
              <a:gd name="adj" fmla="val 3116"/>
            </a:avLst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  <a:prstGeom prst="roundRect">
            <a:avLst>
              <a:gd name="adj" fmla="val 3116"/>
            </a:avLst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  <a:prstGeom prst="roundRect">
            <a:avLst>
              <a:gd name="adj" fmla="val 3116"/>
            </a:avLst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456" y="1535113"/>
            <a:ext cx="3924000" cy="648000"/>
          </a:xfrm>
          <a:prstGeom prst="roundRect">
            <a:avLst>
              <a:gd name="adj" fmla="val 3116"/>
            </a:avLst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  <a:prstGeom prst="roundRect">
            <a:avLst>
              <a:gd name="adj" fmla="val 3116"/>
            </a:avLst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  <a:prstGeom prst="roundRect">
            <a:avLst>
              <a:gd name="adj" fmla="val 3116"/>
            </a:avLst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435100"/>
            <a:ext cx="2853953" cy="4691063"/>
          </a:xfrm>
          <a:prstGeom prst="roundRect">
            <a:avLst>
              <a:gd name="adj" fmla="val 3116"/>
            </a:avLst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_TVH7259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16000" y="215999"/>
            <a:ext cx="8712000" cy="6429862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14/05/2018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9868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56582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7" y="2276872"/>
            <a:ext cx="8785225" cy="901700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 algn="ctr">
              <a:buNone/>
              <a:defRPr kumimoji="0" lang="nl-BE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endParaRPr lang="nl-BE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701778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822576"/>
            <a:ext cx="8785225" cy="809624"/>
          </a:xfrm>
          <a:effectLst/>
        </p:spPr>
        <p:txBody>
          <a:bodyPr>
            <a:noAutofit/>
          </a:bodyPr>
          <a:lstStyle>
            <a:lvl1pPr algn="ctr">
              <a:buNone/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Neo Sans Pro"/>
              </a:defRPr>
            </a:lvl1pPr>
            <a:lvl2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Titel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632200"/>
            <a:ext cx="8785225" cy="901700"/>
          </a:xfrm>
        </p:spPr>
        <p:txBody>
          <a:bodyPr/>
          <a:lstStyle>
            <a:lvl1pPr algn="ctr">
              <a:buNone/>
              <a:def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r>
              <a:rPr lang="nl-BE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1757782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0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945017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456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118591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853632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83983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435100"/>
            <a:ext cx="2853953" cy="4691063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313463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71589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_TVH7259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16000" y="215999"/>
            <a:ext cx="8712000" cy="6429862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14/05/2018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6907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1718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zonder foto">
    <p:bg>
      <p:bgPr>
        <a:solidFill>
          <a:srgbClr val="DA8C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7" y="2276872"/>
            <a:ext cx="8785225" cy="901700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 algn="ctr">
              <a:buNone/>
              <a:defRPr kumimoji="0" lang="nl-BE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674263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859423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822576"/>
            <a:ext cx="8785225" cy="809624"/>
          </a:xfrm>
          <a:effectLst/>
        </p:spPr>
        <p:txBody>
          <a:bodyPr>
            <a:noAutofit/>
          </a:bodyPr>
          <a:lstStyle>
            <a:lvl1pPr algn="ctr">
              <a:buNone/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Neo Sans Pro"/>
              </a:defRPr>
            </a:lvl1pPr>
            <a:lvl2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Titel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632200"/>
            <a:ext cx="8785225" cy="901700"/>
          </a:xfrm>
        </p:spPr>
        <p:txBody>
          <a:bodyPr/>
          <a:lstStyle>
            <a:lvl1pPr algn="ctr">
              <a:buNone/>
              <a:def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r>
              <a:rPr lang="nl-BE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9748747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713711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456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588523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965294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5172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435100"/>
            <a:ext cx="285395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078704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96942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_TVH7259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16000" y="215999"/>
            <a:ext cx="8712000" cy="6429862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14/05/2018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0865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8498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 zonder fo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7" y="2276872"/>
            <a:ext cx="8785225" cy="901700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 algn="ctr">
              <a:buNone/>
              <a:defRPr kumimoji="0" lang="nl-BE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565985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10831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822576"/>
            <a:ext cx="8785225" cy="809624"/>
          </a:xfrm>
          <a:effectLst/>
        </p:spPr>
        <p:txBody>
          <a:bodyPr>
            <a:noAutofit/>
          </a:bodyPr>
          <a:lstStyle>
            <a:lvl1pPr algn="ctr">
              <a:buNone/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Neo Sans Pro"/>
              </a:defRPr>
            </a:lvl1pPr>
            <a:lvl2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Titel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632200"/>
            <a:ext cx="8785225" cy="901700"/>
          </a:xfrm>
        </p:spPr>
        <p:txBody>
          <a:bodyPr/>
          <a:lstStyle>
            <a:lvl1pPr algn="ctr">
              <a:buNone/>
              <a:def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r>
              <a:rPr lang="nl-BE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4843740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984874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456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210798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64968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90410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435100"/>
            <a:ext cx="285395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14924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49344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_TVH7259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16000" y="215999"/>
            <a:ext cx="8712000" cy="6429862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14/05/2018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2900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4296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 zonder fo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7" y="2276872"/>
            <a:ext cx="8785225" cy="901700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 algn="ctr">
              <a:buNone/>
              <a:defRPr kumimoji="0" lang="nl-BE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376122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024077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822576"/>
            <a:ext cx="8785225" cy="809624"/>
          </a:xfrm>
          <a:effectLst/>
        </p:spPr>
        <p:txBody>
          <a:bodyPr>
            <a:noAutofit/>
          </a:bodyPr>
          <a:lstStyle>
            <a:lvl1pPr algn="ctr">
              <a:buNone/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Neo Sans Pro"/>
              </a:defRPr>
            </a:lvl1pPr>
            <a:lvl2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Titel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632200"/>
            <a:ext cx="8785225" cy="901700"/>
          </a:xfrm>
        </p:spPr>
        <p:txBody>
          <a:bodyPr/>
          <a:lstStyle>
            <a:lvl1pPr algn="ctr">
              <a:buNone/>
              <a:def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r>
              <a:rPr lang="nl-BE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39986967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199727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456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771137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404339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26561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435100"/>
            <a:ext cx="285395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42992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34678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_TVH7259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16000" y="215999"/>
            <a:ext cx="8712000" cy="6429862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14/05/2018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0457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41149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  <p:sp>
        <p:nvSpPr>
          <p:cNvPr id="10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162626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fo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822576"/>
            <a:ext cx="8785225" cy="809624"/>
          </a:xfrm>
          <a:effectLst/>
        </p:spPr>
        <p:txBody>
          <a:bodyPr>
            <a:noAutofit/>
          </a:bodyPr>
          <a:lstStyle>
            <a:lvl1pPr algn="ctr">
              <a:buNone/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Neo Sans Pro"/>
              </a:defRPr>
            </a:lvl1pPr>
            <a:lvl2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Titel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632200"/>
            <a:ext cx="8785225" cy="901700"/>
          </a:xfrm>
        </p:spPr>
        <p:txBody>
          <a:bodyPr/>
          <a:lstStyle>
            <a:lvl1pPr algn="ctr">
              <a:buNone/>
              <a:def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r>
              <a:rPr lang="nl-BE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6191519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671327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456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865923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184340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11322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435100"/>
            <a:ext cx="285395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274073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1032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  <a:prstGeom prst="roundRect">
            <a:avLst>
              <a:gd name="adj" fmla="val 3115"/>
            </a:avLst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456" y="1535113"/>
            <a:ext cx="3924000" cy="648000"/>
          </a:xfrm>
          <a:prstGeom prst="roundRect">
            <a:avLst>
              <a:gd name="adj" fmla="val 3115"/>
            </a:avLst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image" Target="../media/image4.gif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image" Target="../media/image9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Relationship Id="rId30" Type="http://schemas.openxmlformats.org/officeDocument/2006/relationships/image" Target="../media/image8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itel 13"/>
          <p:cNvSpPr>
            <a:spLocks noGrp="1"/>
          </p:cNvSpPr>
          <p:nvPr>
            <p:ph type="title"/>
          </p:nvPr>
        </p:nvSpPr>
        <p:spPr>
          <a:xfrm>
            <a:off x="755576" y="2402376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681135FC-DFFB-4460-92B9-5C8FD0E82CEB}"/>
              </a:ext>
            </a:extLst>
          </p:cNvPr>
          <p:cNvGrpSpPr/>
          <p:nvPr userDrawn="1"/>
        </p:nvGrpSpPr>
        <p:grpSpPr>
          <a:xfrm>
            <a:off x="1459090" y="5365088"/>
            <a:ext cx="6225819" cy="872224"/>
            <a:chOff x="1459089" y="5818467"/>
            <a:chExt cx="6225819" cy="872224"/>
          </a:xfrm>
        </p:grpSpPr>
        <p:sp>
          <p:nvSpPr>
            <p:cNvPr id="10" name="Rechthoek: afgeronde hoeken 9">
              <a:extLst>
                <a:ext uri="{FF2B5EF4-FFF2-40B4-BE49-F238E27FC236}">
                  <a16:creationId xmlns:a16="http://schemas.microsoft.com/office/drawing/2014/main" id="{6408985B-6729-413C-BA51-00612346DF3A}"/>
                </a:ext>
              </a:extLst>
            </p:cNvPr>
            <p:cNvSpPr/>
            <p:nvPr/>
          </p:nvSpPr>
          <p:spPr>
            <a:xfrm>
              <a:off x="1459089" y="5818467"/>
              <a:ext cx="6225819" cy="872224"/>
            </a:xfrm>
            <a:prstGeom prst="roundRect">
              <a:avLst>
                <a:gd name="adj" fmla="val 10166"/>
              </a:avLst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7406D56D-A85C-45B4-B850-B2FF293A7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8991" y="6204443"/>
              <a:ext cx="823767" cy="229327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690BA770-6210-4304-90D1-6ABA36F52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2659" y="5968854"/>
              <a:ext cx="412177" cy="583570"/>
            </a:xfrm>
            <a:prstGeom prst="rect">
              <a:avLst/>
            </a:prstGeom>
          </p:spPr>
        </p:pic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38A1D08B-9FB5-4CE6-9C67-500A381DA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669" y="6097926"/>
              <a:ext cx="490004" cy="490004"/>
            </a:xfrm>
            <a:prstGeom prst="rect">
              <a:avLst/>
            </a:prstGeom>
          </p:spPr>
        </p:pic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id="{CC1A3B31-A914-492B-9349-DCC26F969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1808" y="5968854"/>
              <a:ext cx="421726" cy="7005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599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5" r:id="rId2"/>
    <p:sldLayoutId id="2147483677" r:id="rId3"/>
    <p:sldLayoutId id="2147483675" r:id="rId4"/>
    <p:sldLayoutId id="2147483781" r:id="rId5"/>
    <p:sldLayoutId id="2147483782" r:id="rId6"/>
    <p:sldLayoutId id="2147483783" r:id="rId7"/>
    <p:sldLayoutId id="2147483678" r:id="rId8"/>
    <p:sldLayoutId id="2147483679" r:id="rId9"/>
    <p:sldLayoutId id="2147483680" r:id="rId10"/>
    <p:sldLayoutId id="214748368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180000" y="180000"/>
            <a:ext cx="8784000" cy="6480000"/>
          </a:xfrm>
          <a:prstGeom prst="roundRect">
            <a:avLst>
              <a:gd name="adj" fmla="val 2081"/>
            </a:avLst>
          </a:prstGeom>
          <a:solidFill>
            <a:schemeClr val="bg1"/>
          </a:soli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oundRect">
            <a:avLst>
              <a:gd name="adj" fmla="val 3115"/>
            </a:avLst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grpSp>
        <p:nvGrpSpPr>
          <p:cNvPr id="10" name="Groep 9"/>
          <p:cNvGrpSpPr/>
          <p:nvPr/>
        </p:nvGrpSpPr>
        <p:grpSpPr>
          <a:xfrm>
            <a:off x="3797300" y="6275878"/>
            <a:ext cx="1555748" cy="512271"/>
            <a:chOff x="3797300" y="6275878"/>
            <a:chExt cx="1555748" cy="512271"/>
          </a:xfrm>
        </p:grpSpPr>
        <p:sp>
          <p:nvSpPr>
            <p:cNvPr id="8" name="Rounded Rectangle 11"/>
            <p:cNvSpPr/>
            <p:nvPr userDrawn="1"/>
          </p:nvSpPr>
          <p:spPr>
            <a:xfrm>
              <a:off x="3797300" y="6275878"/>
              <a:ext cx="1555748" cy="512271"/>
            </a:xfrm>
            <a:prstGeom prst="roundRect">
              <a:avLst>
                <a:gd name="adj" fmla="val 22865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10" descr="KG_logo_NEG.eps"/>
            <p:cNvPicPr>
              <a:picLocks noChangeAspect="1"/>
            </p:cNvPicPr>
            <p:nvPr userDrawn="1"/>
          </p:nvPicPr>
          <p:blipFill>
            <a:blip r:embed="rId28" cstate="print"/>
            <a:stretch>
              <a:fillRect/>
            </a:stretch>
          </p:blipFill>
          <p:spPr>
            <a:xfrm>
              <a:off x="3947507" y="6366221"/>
              <a:ext cx="1259493" cy="350928"/>
            </a:xfrm>
            <a:prstGeom prst="rect">
              <a:avLst/>
            </a:prstGeom>
          </p:spPr>
        </p:pic>
      </p:grpSp>
      <p:sp>
        <p:nvSpPr>
          <p:cNvPr id="14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F8A0C3D1-D8B2-492D-8764-945E3911573C}"/>
              </a:ext>
            </a:extLst>
          </p:cNvPr>
          <p:cNvSpPr/>
          <p:nvPr userDrawn="1"/>
        </p:nvSpPr>
        <p:spPr>
          <a:xfrm>
            <a:off x="755576" y="4941169"/>
            <a:ext cx="8075240" cy="1296144"/>
          </a:xfrm>
          <a:prstGeom prst="roundRect">
            <a:avLst>
              <a:gd name="adj" fmla="val 4118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5DBEDCE-A61F-41A9-B28B-FC861DE98805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647" y="5678490"/>
            <a:ext cx="1224136" cy="34078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00C845D-C19C-49BD-A684-F94209A534EE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365" y="5152077"/>
            <a:ext cx="612504" cy="867198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1C33925-01B2-4EBC-BCC4-C676730386A6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51" y="5314411"/>
            <a:ext cx="728157" cy="728157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3EB29AD2-E8DB-47B2-8619-03C84ADB0789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190" y="5104759"/>
            <a:ext cx="626694" cy="10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3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26" r:id="rId11"/>
    <p:sldLayoutId id="2147483727" r:id="rId12"/>
    <p:sldLayoutId id="2147483707" r:id="rId13"/>
    <p:sldLayoutId id="2147483705" r:id="rId14"/>
    <p:sldLayoutId id="2147483708" r:id="rId15"/>
    <p:sldLayoutId id="2147483709" r:id="rId16"/>
    <p:sldLayoutId id="2147483710" r:id="rId17"/>
    <p:sldLayoutId id="2147483712" r:id="rId18"/>
    <p:sldLayoutId id="2147483716" r:id="rId19"/>
    <p:sldLayoutId id="2147483686" r:id="rId20"/>
    <p:sldLayoutId id="2147483687" r:id="rId21"/>
    <p:sldLayoutId id="2147483685" r:id="rId22"/>
    <p:sldLayoutId id="2147483688" r:id="rId23"/>
    <p:sldLayoutId id="2147483689" r:id="rId24"/>
    <p:sldLayoutId id="2147483690" r:id="rId25"/>
    <p:sldLayoutId id="2147483692" r:id="rId26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B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180000" y="180000"/>
            <a:ext cx="8784000" cy="6480000"/>
          </a:xfrm>
          <a:prstGeom prst="roundRect">
            <a:avLst>
              <a:gd name="adj" fmla="val 2081"/>
            </a:avLst>
          </a:prstGeom>
          <a:solidFill>
            <a:schemeClr val="bg1"/>
          </a:soli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oundRect">
            <a:avLst>
              <a:gd name="adj" fmla="val 3115"/>
            </a:avLst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grpSp>
        <p:nvGrpSpPr>
          <p:cNvPr id="10" name="Groep 9"/>
          <p:cNvGrpSpPr/>
          <p:nvPr/>
        </p:nvGrpSpPr>
        <p:grpSpPr>
          <a:xfrm>
            <a:off x="3797300" y="6275878"/>
            <a:ext cx="1555748" cy="512271"/>
            <a:chOff x="3797300" y="6275878"/>
            <a:chExt cx="1555748" cy="512271"/>
          </a:xfrm>
        </p:grpSpPr>
        <p:sp>
          <p:nvSpPr>
            <p:cNvPr id="8" name="Rounded Rectangle 11"/>
            <p:cNvSpPr/>
            <p:nvPr userDrawn="1"/>
          </p:nvSpPr>
          <p:spPr>
            <a:xfrm>
              <a:off x="3797300" y="6275878"/>
              <a:ext cx="1555748" cy="512271"/>
            </a:xfrm>
            <a:prstGeom prst="roundRect">
              <a:avLst>
                <a:gd name="adj" fmla="val 22865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10" descr="KG_logo_NEG.eps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3947507" y="6366221"/>
              <a:ext cx="1259493" cy="350928"/>
            </a:xfrm>
            <a:prstGeom prst="rect">
              <a:avLst/>
            </a:prstGeom>
          </p:spPr>
        </p:pic>
      </p:grpSp>
      <p:sp>
        <p:nvSpPr>
          <p:cNvPr id="14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9547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180000" y="180000"/>
            <a:ext cx="8784000" cy="6480000"/>
          </a:xfrm>
          <a:prstGeom prst="roundRect">
            <a:avLst>
              <a:gd name="adj" fmla="val 2081"/>
            </a:avLst>
          </a:prstGeom>
          <a:solidFill>
            <a:schemeClr val="bg1"/>
          </a:soli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oundRect">
            <a:avLst>
              <a:gd name="adj" fmla="val 3116"/>
            </a:avLst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grpSp>
        <p:nvGrpSpPr>
          <p:cNvPr id="10" name="Groep 9"/>
          <p:cNvGrpSpPr/>
          <p:nvPr/>
        </p:nvGrpSpPr>
        <p:grpSpPr>
          <a:xfrm>
            <a:off x="3797300" y="6275878"/>
            <a:ext cx="1555748" cy="512271"/>
            <a:chOff x="3797300" y="6275878"/>
            <a:chExt cx="1555748" cy="512271"/>
          </a:xfrm>
        </p:grpSpPr>
        <p:sp>
          <p:nvSpPr>
            <p:cNvPr id="8" name="Rounded Rectangle 11"/>
            <p:cNvSpPr/>
            <p:nvPr userDrawn="1"/>
          </p:nvSpPr>
          <p:spPr>
            <a:xfrm>
              <a:off x="3797300" y="6275878"/>
              <a:ext cx="1555748" cy="512271"/>
            </a:xfrm>
            <a:prstGeom prst="roundRect">
              <a:avLst>
                <a:gd name="adj" fmla="val 22865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10" descr="KG_logo_NEG.eps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3947507" y="6366221"/>
              <a:ext cx="1259493" cy="350928"/>
            </a:xfrm>
            <a:prstGeom prst="rect">
              <a:avLst/>
            </a:prstGeom>
          </p:spPr>
        </p:pic>
      </p:grpSp>
      <p:sp>
        <p:nvSpPr>
          <p:cNvPr id="11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2174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8C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180000" y="180000"/>
            <a:ext cx="8784000" cy="6480000"/>
          </a:xfrm>
          <a:prstGeom prst="roundRect">
            <a:avLst>
              <a:gd name="adj" fmla="val 2081"/>
            </a:avLst>
          </a:prstGeom>
          <a:solidFill>
            <a:schemeClr val="bg1"/>
          </a:soli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oundRect">
            <a:avLst>
              <a:gd name="adj" fmla="val 3116"/>
            </a:avLst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grpSp>
        <p:nvGrpSpPr>
          <p:cNvPr id="10" name="Groep 9"/>
          <p:cNvGrpSpPr/>
          <p:nvPr/>
        </p:nvGrpSpPr>
        <p:grpSpPr>
          <a:xfrm>
            <a:off x="3797300" y="6275878"/>
            <a:ext cx="1555748" cy="512271"/>
            <a:chOff x="3797300" y="6275878"/>
            <a:chExt cx="1555748" cy="512271"/>
          </a:xfrm>
          <a:solidFill>
            <a:srgbClr val="DA8C79"/>
          </a:solidFill>
        </p:grpSpPr>
        <p:sp>
          <p:nvSpPr>
            <p:cNvPr id="8" name="Rounded Rectangle 11"/>
            <p:cNvSpPr/>
            <p:nvPr userDrawn="1"/>
          </p:nvSpPr>
          <p:spPr>
            <a:xfrm>
              <a:off x="3797300" y="6275878"/>
              <a:ext cx="1555748" cy="512271"/>
            </a:xfrm>
            <a:prstGeom prst="roundRect">
              <a:avLst>
                <a:gd name="adj" fmla="val 22865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10" descr="KG_logo_NEG.eps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3947507" y="6366221"/>
              <a:ext cx="1259493" cy="350928"/>
            </a:xfrm>
            <a:prstGeom prst="rect">
              <a:avLst/>
            </a:prstGeom>
            <a:grpFill/>
          </p:spPr>
        </p:pic>
      </p:grpSp>
      <p:sp>
        <p:nvSpPr>
          <p:cNvPr id="11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219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baseline="0">
          <a:solidFill>
            <a:srgbClr val="DA8C7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180000" y="180000"/>
            <a:ext cx="8784000" cy="6480000"/>
          </a:xfrm>
          <a:prstGeom prst="roundRect">
            <a:avLst>
              <a:gd name="adj" fmla="val 2081"/>
            </a:avLst>
          </a:prstGeom>
          <a:solidFill>
            <a:schemeClr val="bg1"/>
          </a:soli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oundRect">
            <a:avLst>
              <a:gd name="adj" fmla="val 3116"/>
            </a:avLst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grpSp>
        <p:nvGrpSpPr>
          <p:cNvPr id="10" name="Groep 9"/>
          <p:cNvGrpSpPr/>
          <p:nvPr/>
        </p:nvGrpSpPr>
        <p:grpSpPr>
          <a:xfrm>
            <a:off x="3797300" y="6275878"/>
            <a:ext cx="1555748" cy="512271"/>
            <a:chOff x="3797300" y="6275878"/>
            <a:chExt cx="1555748" cy="512271"/>
          </a:xfrm>
        </p:grpSpPr>
        <p:sp>
          <p:nvSpPr>
            <p:cNvPr id="8" name="Rounded Rectangle 11"/>
            <p:cNvSpPr/>
            <p:nvPr userDrawn="1"/>
          </p:nvSpPr>
          <p:spPr>
            <a:xfrm>
              <a:off x="3797300" y="6275878"/>
              <a:ext cx="1555748" cy="512271"/>
            </a:xfrm>
            <a:prstGeom prst="roundRect">
              <a:avLst>
                <a:gd name="adj" fmla="val 22865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10" descr="KG_logo_NEG.eps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3947507" y="6366221"/>
              <a:ext cx="1259493" cy="350928"/>
            </a:xfrm>
            <a:prstGeom prst="rect">
              <a:avLst/>
            </a:prstGeom>
          </p:spPr>
        </p:pic>
      </p:grpSp>
      <p:sp>
        <p:nvSpPr>
          <p:cNvPr id="11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7505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180000" y="180000"/>
            <a:ext cx="8784000" cy="6480000"/>
          </a:xfrm>
          <a:prstGeom prst="roundRect">
            <a:avLst>
              <a:gd name="adj" fmla="val 2081"/>
            </a:avLst>
          </a:prstGeom>
          <a:solidFill>
            <a:schemeClr val="bg1"/>
          </a:soli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oundRect">
            <a:avLst>
              <a:gd name="adj" fmla="val 3116"/>
            </a:avLst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grpSp>
        <p:nvGrpSpPr>
          <p:cNvPr id="10" name="Groep 9"/>
          <p:cNvGrpSpPr/>
          <p:nvPr/>
        </p:nvGrpSpPr>
        <p:grpSpPr>
          <a:xfrm>
            <a:off x="3797300" y="6275878"/>
            <a:ext cx="1555748" cy="512271"/>
            <a:chOff x="3797300" y="6275878"/>
            <a:chExt cx="1555748" cy="512271"/>
          </a:xfrm>
          <a:solidFill>
            <a:schemeClr val="accent5"/>
          </a:solidFill>
        </p:grpSpPr>
        <p:sp>
          <p:nvSpPr>
            <p:cNvPr id="8" name="Rounded Rectangle 11"/>
            <p:cNvSpPr/>
            <p:nvPr userDrawn="1"/>
          </p:nvSpPr>
          <p:spPr>
            <a:xfrm>
              <a:off x="3797300" y="6275878"/>
              <a:ext cx="1555748" cy="512271"/>
            </a:xfrm>
            <a:prstGeom prst="roundRect">
              <a:avLst>
                <a:gd name="adj" fmla="val 22865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10" descr="KG_logo_NEG.eps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3947507" y="6366221"/>
              <a:ext cx="1259493" cy="350928"/>
            </a:xfrm>
            <a:prstGeom prst="rect">
              <a:avLst/>
            </a:prstGeom>
            <a:grpFill/>
          </p:spPr>
        </p:pic>
      </p:grpSp>
      <p:sp>
        <p:nvSpPr>
          <p:cNvPr id="11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8687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32593E9-43C3-4500-A02D-33DC5D9EF6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7987" y="2204864"/>
            <a:ext cx="8328025" cy="6213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BE"/>
              <a:t>"Kinderopvang voor iedereen</a:t>
            </a:r>
            <a:r>
              <a:rPr lang="nl-BE">
                <a:ea typeface="Verdana"/>
                <a:cs typeface="Verdana"/>
              </a:rPr>
              <a:t>"</a:t>
            </a:r>
            <a:endParaRPr lang="nl-BE"/>
          </a:p>
          <a:p>
            <a:r>
              <a:rPr lang="nl-BE" sz="2000" i="1" dirty="0"/>
              <a:t>Samen aan de slag voor een meer toegankelijke kinderopvang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4C76C9E-62FD-49F8-B82C-3B485B939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5" y="980728"/>
            <a:ext cx="7830899" cy="1105106"/>
          </a:xfrm>
        </p:spPr>
        <p:txBody>
          <a:bodyPr/>
          <a:lstStyle/>
          <a:p>
            <a:r>
              <a:rPr lang="nl-BE" dirty="0" err="1"/>
              <a:t>Doepakket</a:t>
            </a:r>
            <a:endParaRPr lang="nl-BE" dirty="0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72EE7ECF-1F5A-4381-94E6-0C80A801BDB3}"/>
              </a:ext>
            </a:extLst>
          </p:cNvPr>
          <p:cNvGrpSpPr/>
          <p:nvPr/>
        </p:nvGrpSpPr>
        <p:grpSpPr>
          <a:xfrm>
            <a:off x="1459089" y="5818467"/>
            <a:ext cx="6225819" cy="872224"/>
            <a:chOff x="1459089" y="5818467"/>
            <a:chExt cx="6225819" cy="872224"/>
          </a:xfrm>
        </p:grpSpPr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88814364-4071-446A-B633-62EEB7604582}"/>
                </a:ext>
              </a:extLst>
            </p:cNvPr>
            <p:cNvSpPr/>
            <p:nvPr/>
          </p:nvSpPr>
          <p:spPr>
            <a:xfrm>
              <a:off x="1459089" y="5818467"/>
              <a:ext cx="6225819" cy="872224"/>
            </a:xfrm>
            <a:prstGeom prst="roundRect">
              <a:avLst>
                <a:gd name="adj" fmla="val 10166"/>
              </a:avLst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4087C54B-4ACD-4455-A6DD-E4FBE05C1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8991" y="6204443"/>
              <a:ext cx="823767" cy="229327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2C2C4877-67C8-4E0A-B9C3-9C415B274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2659" y="5968854"/>
              <a:ext cx="412177" cy="583570"/>
            </a:xfrm>
            <a:prstGeom prst="rect">
              <a:avLst/>
            </a:prstGeom>
          </p:spPr>
        </p:pic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2167156A-7934-4916-A63A-25ACA3CB4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669" y="6097926"/>
              <a:ext cx="490004" cy="490004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44A98C40-8C04-484A-9F70-CDD080A12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1808" y="5968854"/>
              <a:ext cx="421726" cy="7005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0562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OPSPOREN VAN DREMPELS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  <p:extLst/>
          </p:nvPr>
        </p:nvSpPr>
        <p:spPr>
          <a:xfrm>
            <a:off x="539551" y="1484784"/>
            <a:ext cx="7722353" cy="4122267"/>
          </a:xfrm>
        </p:spPr>
        <p:txBody>
          <a:bodyPr vert="horz" lIns="68580" tIns="34290" rIns="68580" bIns="34290" rtlCol="0" anchor="t">
            <a:normAutofit fontScale="25000" lnSpcReduction="20000"/>
          </a:bodyPr>
          <a:lstStyle/>
          <a:p>
            <a:pPr marL="34290" indent="0">
              <a:buNone/>
            </a:pPr>
            <a:r>
              <a:rPr lang="nl-BE" sz="6200" dirty="0">
                <a:solidFill>
                  <a:schemeClr val="tx1"/>
                </a:solidFill>
              </a:rPr>
              <a:t>Is het kinderopvangaanbod in onze gemeente/stad</a:t>
            </a:r>
          </a:p>
          <a:p>
            <a:pPr marL="34290" indent="0">
              <a:buNone/>
            </a:pPr>
            <a:r>
              <a:rPr lang="nl-BE" sz="6200" dirty="0">
                <a:solidFill>
                  <a:schemeClr val="tx1"/>
                </a:solidFill>
              </a:rPr>
              <a:t>BRUIKBAAR ? BETROUWBAAR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6200" dirty="0">
                <a:solidFill>
                  <a:schemeClr val="tx1"/>
                </a:solidFill>
              </a:rPr>
              <a:t>Wordt diversiteit zichtbaar gemaakt in de infrastructuur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6200" dirty="0">
                <a:solidFill>
                  <a:schemeClr val="tx1"/>
                </a:solidFill>
              </a:rPr>
              <a:t>Hoe worden ouders (in al hun diversiteit) betrokken bij de werking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6200" dirty="0">
                <a:solidFill>
                  <a:schemeClr val="tx1"/>
                </a:solidFill>
              </a:rPr>
              <a:t>Zijn er opvanglocaties die expliciet streven naar een sociale mix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6200" dirty="0">
                <a:solidFill>
                  <a:schemeClr val="tx1"/>
                </a:solidFill>
              </a:rPr>
              <a:t>Zijn er opvanglocaties die hun medewerkers ondersteunen in het werken met diversiteit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6200" dirty="0">
                <a:solidFill>
                  <a:schemeClr val="tx1"/>
                </a:solidFill>
              </a:rPr>
              <a:t>Zijn er opvanglocaties die expliciet aandacht besteden aan diversiteit binnen hun personeel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6200" dirty="0">
                <a:solidFill>
                  <a:schemeClr val="tx1"/>
                </a:solidFill>
              </a:rPr>
              <a:t>Hoe wordt de stem van bepaalde doelgroepen gehoord op lokaal niveau ? </a:t>
            </a:r>
          </a:p>
          <a:p>
            <a:pPr marL="34290" indent="0">
              <a:buNone/>
            </a:pPr>
            <a:endParaRPr lang="nl-BE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04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OPSOREN VAN DREMPELS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7700" y="2331720"/>
            <a:ext cx="7614204" cy="3097530"/>
          </a:xfrm>
        </p:spPr>
        <p:txBody>
          <a:bodyPr/>
          <a:lstStyle/>
          <a:p>
            <a:pPr marL="34290" indent="0">
              <a:buNone/>
            </a:pPr>
            <a:endParaRPr lang="nl-BE" dirty="0"/>
          </a:p>
          <a:p>
            <a:pPr marL="34290" indent="0">
              <a:buNone/>
            </a:pPr>
            <a:endParaRPr lang="nl-BE" sz="2100" dirty="0"/>
          </a:p>
          <a:p>
            <a:pPr marL="34290" indent="0">
              <a:buNone/>
            </a:pPr>
            <a:r>
              <a:rPr lang="nl-BE" sz="2700" dirty="0"/>
              <a:t>Hoe vatten we samen ? </a:t>
            </a:r>
          </a:p>
          <a:p>
            <a:pPr marL="34290" indent="0">
              <a:buNone/>
            </a:pPr>
            <a:r>
              <a:rPr lang="nl-BE" sz="2700" dirty="0"/>
              <a:t>Wat valt ons op ?</a:t>
            </a:r>
          </a:p>
          <a:p>
            <a:pPr marL="3429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2637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AANPAKKEN VAN DREMPELS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2060848"/>
            <a:ext cx="7485244" cy="3268073"/>
          </a:xfrm>
        </p:spPr>
        <p:txBody>
          <a:bodyPr>
            <a:normAutofit/>
          </a:bodyPr>
          <a:lstStyle/>
          <a:p>
            <a:r>
              <a:rPr lang="nl-BE" sz="2700" dirty="0"/>
              <a:t>Welke drempels pakken we eerst aan ?</a:t>
            </a:r>
          </a:p>
          <a:p>
            <a:r>
              <a:rPr lang="nl-BE" sz="2700" dirty="0"/>
              <a:t>Hoe doen we dit concreet ?</a:t>
            </a:r>
          </a:p>
          <a:p>
            <a:r>
              <a:rPr lang="nl-BE" sz="2700" dirty="0"/>
              <a:t>Welke ondersteuning is daarbij nodig ?</a:t>
            </a:r>
            <a:endParaRPr lang="nl-NL" sz="2700" dirty="0"/>
          </a:p>
        </p:txBody>
      </p:sp>
    </p:spTree>
    <p:extLst>
      <p:ext uri="{BB962C8B-B14F-4D97-AF65-F5344CB8AC3E}">
        <p14:creationId xmlns:p14="http://schemas.microsoft.com/office/powerpoint/2010/main" val="872338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7EF8F63-77CC-4CAD-A68B-E796F7DA2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TOEGANKELIJKHEID</a:t>
            </a:r>
            <a:br>
              <a:rPr lang="nl-BE" dirty="0"/>
            </a:br>
            <a:r>
              <a:rPr lang="nl-BE" dirty="0"/>
              <a:t>(datum)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4AC7071-7F7B-4203-9F5B-CA1D51282F0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1559" y="692697"/>
            <a:ext cx="7848873" cy="1512168"/>
          </a:xfrm>
          <a:prstGeom prst="roundRect">
            <a:avLst>
              <a:gd name="adj" fmla="val 3115"/>
            </a:avLst>
          </a:prstGeo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78837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OVERZICHT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06795" y="2186862"/>
            <a:ext cx="7555109" cy="3242388"/>
          </a:xfrm>
        </p:spPr>
        <p:txBody>
          <a:bodyPr>
            <a:normAutofit/>
          </a:bodyPr>
          <a:lstStyle/>
          <a:p>
            <a:r>
              <a:rPr lang="nl-BE" sz="2400" dirty="0"/>
              <a:t>Wie maakt vandaag gebruik van KO ? Wie is ondervertegenwoordigd ?</a:t>
            </a:r>
          </a:p>
          <a:p>
            <a:r>
              <a:rPr lang="nl-BE" sz="2400" dirty="0"/>
              <a:t>Hoe ervaren ouders de zoektocht naar KO ?</a:t>
            </a:r>
          </a:p>
          <a:p>
            <a:r>
              <a:rPr lang="nl-BE" sz="2400" dirty="0"/>
              <a:t>Welke drempels zijn er nog ?</a:t>
            </a:r>
          </a:p>
          <a:p>
            <a:r>
              <a:rPr lang="nl-BE" sz="2400" dirty="0"/>
              <a:t>Hoe kunnen we de drempels samen aanpakken ?</a:t>
            </a:r>
          </a:p>
        </p:txBody>
      </p:sp>
    </p:spTree>
    <p:extLst>
      <p:ext uri="{BB962C8B-B14F-4D97-AF65-F5344CB8AC3E}">
        <p14:creationId xmlns:p14="http://schemas.microsoft.com/office/powerpoint/2010/main" val="1234328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Eerst enkele cijfers 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5368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BELEVING VAN OUDERS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0400" y="2331720"/>
            <a:ext cx="7601504" cy="3097530"/>
          </a:xfrm>
        </p:spPr>
        <p:txBody>
          <a:bodyPr vert="horz" lIns="68580" tIns="34290" rIns="68580" bIns="34290" rtlCol="0" anchor="t">
            <a:normAutofit lnSpcReduction="10000"/>
          </a:bodyPr>
          <a:lstStyle/>
          <a:p>
            <a:pPr marL="34290" indent="0">
              <a:buNone/>
            </a:pPr>
            <a:r>
              <a:rPr lang="nl-NL" dirty="0"/>
              <a:t>-  Fragment DVD Child Care </a:t>
            </a:r>
            <a:r>
              <a:rPr lang="nl-NL" dirty="0" err="1"/>
              <a:t>Stories</a:t>
            </a:r>
            <a:endParaRPr lang="nl-NL" dirty="0"/>
          </a:p>
          <a:p>
            <a:pPr>
              <a:buFontTx/>
              <a:buChar char="-"/>
            </a:pPr>
            <a:r>
              <a:rPr lang="nl-NL" dirty="0"/>
              <a:t>Nabespreking</a:t>
            </a:r>
          </a:p>
          <a:p>
            <a:pPr>
              <a:buFontTx/>
              <a:buChar char="-"/>
            </a:pPr>
            <a:endParaRPr lang="nl-NL" dirty="0"/>
          </a:p>
          <a:p>
            <a:r>
              <a:rPr lang="nl-NL" i="1" dirty="0"/>
              <a:t>Wat zijn de eerste reacties na het zien van de film?</a:t>
            </a:r>
          </a:p>
          <a:p>
            <a:r>
              <a:rPr lang="nl-NL" i="1" dirty="0"/>
              <a:t>Wat zijn de mogelijke gevolgen van een slechte toegankelijkheid van de kinderopvang voor kansengroepen?</a:t>
            </a:r>
          </a:p>
          <a:p>
            <a:pPr marL="3429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8434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OPSPOREN VAN DREMPELS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  <p:extLst/>
          </p:nvPr>
        </p:nvSpPr>
        <p:spPr>
          <a:xfrm>
            <a:off x="611560" y="1484784"/>
            <a:ext cx="7576104" cy="3187700"/>
          </a:xfrm>
        </p:spPr>
        <p:txBody>
          <a:bodyPr vert="horz" lIns="68580" tIns="34290" rIns="68580" bIns="34290" rtlCol="0" anchor="t">
            <a:normAutofit fontScale="25000" lnSpcReduction="20000"/>
          </a:bodyPr>
          <a:lstStyle/>
          <a:p>
            <a:pPr marL="34290" indent="0">
              <a:buNone/>
            </a:pPr>
            <a:r>
              <a:rPr lang="nl-BE" sz="8000" dirty="0"/>
              <a:t>Is </a:t>
            </a:r>
            <a:r>
              <a:rPr lang="nl-BE" sz="8000" dirty="0">
                <a:solidFill>
                  <a:schemeClr val="tx1"/>
                </a:solidFill>
              </a:rPr>
              <a:t>het kinderopvangaanbod in onze gemeente/stad</a:t>
            </a:r>
          </a:p>
          <a:p>
            <a:pPr marL="34290" indent="0">
              <a:buNone/>
            </a:pPr>
            <a:r>
              <a:rPr lang="nl-BE" sz="8000" dirty="0">
                <a:solidFill>
                  <a:schemeClr val="tx1"/>
                </a:solidFill>
              </a:rPr>
              <a:t>BEKEND  ?</a:t>
            </a:r>
          </a:p>
          <a:p>
            <a:pPr marL="34290" indent="0">
              <a:buNone/>
            </a:pPr>
            <a:r>
              <a:rPr lang="nl-BE" sz="8000" dirty="0">
                <a:solidFill>
                  <a:schemeClr val="tx1"/>
                </a:solidFill>
              </a:rPr>
              <a:t>BEGRIJPBAAR ?</a:t>
            </a:r>
          </a:p>
          <a:p>
            <a:pPr marL="34290" indent="0">
              <a:buNone/>
            </a:pPr>
            <a:r>
              <a:rPr lang="nl-BE" sz="8000" dirty="0"/>
              <a:t>-  </a:t>
            </a:r>
            <a:r>
              <a:rPr lang="nl-BE" sz="8000" dirty="0">
                <a:solidFill>
                  <a:schemeClr val="tx1"/>
                </a:solidFill>
              </a:rPr>
              <a:t>Hoe maken opvanglocaties aanbod bekend ?</a:t>
            </a:r>
          </a:p>
          <a:p>
            <a:pPr>
              <a:buFontTx/>
              <a:buChar char="-"/>
            </a:pPr>
            <a:r>
              <a:rPr lang="nl-BE" sz="8000" dirty="0">
                <a:solidFill>
                  <a:schemeClr val="tx1"/>
                </a:solidFill>
              </a:rPr>
              <a:t>Hoe maakt LOK/Lokaal Bestuur/Lokaal Loket aanbod bekend ?</a:t>
            </a:r>
          </a:p>
          <a:p>
            <a:pPr>
              <a:buFontTx/>
              <a:buChar char="-"/>
            </a:pPr>
            <a:r>
              <a:rPr lang="nl-BE" sz="8000" dirty="0">
                <a:solidFill>
                  <a:schemeClr val="tx1"/>
                </a:solidFill>
              </a:rPr>
              <a:t>Bereik je iedereen ?</a:t>
            </a:r>
          </a:p>
          <a:p>
            <a:pPr marL="34290" indent="0">
              <a:buNone/>
            </a:pPr>
            <a:r>
              <a:rPr lang="nl-BE" sz="8000" dirty="0">
                <a:solidFill>
                  <a:schemeClr val="tx1"/>
                </a:solidFill>
              </a:rPr>
              <a:t>BESCHIKBAAR ?</a:t>
            </a:r>
          </a:p>
          <a:p>
            <a:pPr marL="34290" indent="0">
              <a:buNone/>
            </a:pPr>
            <a:r>
              <a:rPr lang="nl-BE" sz="8000" dirty="0">
                <a:solidFill>
                  <a:schemeClr val="tx1"/>
                </a:solidFill>
              </a:rPr>
              <a:t>BEREIKBAAR ?</a:t>
            </a:r>
          </a:p>
          <a:p>
            <a:pPr marL="34290" indent="0">
              <a:buNone/>
            </a:pPr>
            <a:r>
              <a:rPr lang="nl-BE" sz="8000" dirty="0">
                <a:solidFill>
                  <a:schemeClr val="tx1"/>
                </a:solidFill>
              </a:rPr>
              <a:t>BETAALBAAR ?</a:t>
            </a:r>
          </a:p>
          <a:p>
            <a:pPr marL="34290" indent="0">
              <a:buNone/>
            </a:pPr>
            <a:r>
              <a:rPr lang="nl-BE" sz="8000" dirty="0">
                <a:solidFill>
                  <a:schemeClr val="tx1"/>
                </a:solidFill>
              </a:rPr>
              <a:t>BRUIKBAAR ?</a:t>
            </a:r>
          </a:p>
          <a:p>
            <a:pPr marL="34290" indent="0">
              <a:buNone/>
            </a:pPr>
            <a:r>
              <a:rPr lang="nl-BE" sz="8000" dirty="0">
                <a:solidFill>
                  <a:schemeClr val="tx1"/>
                </a:solidFill>
              </a:rPr>
              <a:t>BETROUWBAAR ?</a:t>
            </a:r>
            <a:endParaRPr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93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OPSPOREN VAN DREMPELS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  <p:extLst/>
          </p:nvPr>
        </p:nvSpPr>
        <p:spPr>
          <a:xfrm>
            <a:off x="457200" y="1052736"/>
            <a:ext cx="7804704" cy="4224114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34290" indent="0">
              <a:buNone/>
            </a:pPr>
            <a:r>
              <a:rPr lang="nl-BE" dirty="0">
                <a:solidFill>
                  <a:schemeClr val="tx1"/>
                </a:solidFill>
              </a:rPr>
              <a:t>Is het kinderopvangaanbod in onze gemeente/stad</a:t>
            </a:r>
          </a:p>
          <a:p>
            <a:pPr marL="34290" indent="0">
              <a:buNone/>
            </a:pPr>
            <a:r>
              <a:rPr lang="nl-BE" dirty="0">
                <a:solidFill>
                  <a:schemeClr val="tx1"/>
                </a:solidFill>
              </a:rPr>
              <a:t>BESCHIKBAAR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>
                <a:solidFill>
                  <a:schemeClr val="tx1"/>
                </a:solidFill>
              </a:rPr>
              <a:t>Is er (voldoende) opvang met ruime openingsuren of voor dringende opvangvragen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>
                <a:solidFill>
                  <a:schemeClr val="tx1"/>
                </a:solidFill>
              </a:rPr>
              <a:t>Hoe verloopt het inschrijvingsbeleid ? Is dit voldoende bekend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>
                <a:solidFill>
                  <a:schemeClr val="tx1"/>
                </a:solidFill>
              </a:rPr>
              <a:t>Bestaat er een centrale of gedeelde wervingsstrategie en toewijzingsstrategie naar kansengroepen ?</a:t>
            </a:r>
          </a:p>
          <a:p>
            <a:pPr marL="34290" indent="0">
              <a:buNone/>
            </a:pPr>
            <a:r>
              <a:rPr lang="nl-BE" dirty="0">
                <a:solidFill>
                  <a:schemeClr val="tx1"/>
                </a:solidFill>
              </a:rPr>
              <a:t>BEREIKBAAR ?</a:t>
            </a:r>
          </a:p>
          <a:p>
            <a:pPr marL="34290" indent="0">
              <a:buNone/>
            </a:pPr>
            <a:r>
              <a:rPr lang="nl-BE" dirty="0">
                <a:solidFill>
                  <a:schemeClr val="tx1"/>
                </a:solidFill>
              </a:rPr>
              <a:t>BETAALBAAR ?</a:t>
            </a:r>
          </a:p>
          <a:p>
            <a:pPr marL="34290" indent="0">
              <a:buNone/>
            </a:pPr>
            <a:r>
              <a:rPr lang="nl-BE" dirty="0">
                <a:solidFill>
                  <a:schemeClr val="tx1"/>
                </a:solidFill>
              </a:rPr>
              <a:t>BRUIKBAAR ?</a:t>
            </a:r>
          </a:p>
          <a:p>
            <a:pPr marL="34290" indent="0">
              <a:buNone/>
            </a:pPr>
            <a:r>
              <a:rPr lang="nl-BE" dirty="0">
                <a:solidFill>
                  <a:schemeClr val="tx1"/>
                </a:solidFill>
              </a:rPr>
              <a:t>BETROUWBAAR ?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801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OPSPOREN VAN DREMPELS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  <p:extLst/>
          </p:nvPr>
        </p:nvSpPr>
        <p:spPr>
          <a:xfrm>
            <a:off x="539552" y="1052736"/>
            <a:ext cx="7722352" cy="4224114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34290" indent="0">
              <a:buNone/>
            </a:pPr>
            <a:r>
              <a:rPr lang="nl-BE" dirty="0">
                <a:solidFill>
                  <a:schemeClr val="tx1"/>
                </a:solidFill>
              </a:rPr>
              <a:t>Is het kinderopvangaanbod in onze gemeente/stad</a:t>
            </a:r>
          </a:p>
          <a:p>
            <a:pPr marL="34290" indent="0">
              <a:buNone/>
            </a:pPr>
            <a:r>
              <a:rPr lang="nl-BE" dirty="0">
                <a:solidFill>
                  <a:schemeClr val="tx1"/>
                </a:solidFill>
              </a:rPr>
              <a:t>BEREIKBAAR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>
                <a:solidFill>
                  <a:schemeClr val="tx1"/>
                </a:solidFill>
              </a:rPr>
              <a:t>Is er voldoende opvangaanbod in de buurt waar kansengroepen wonen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>
                <a:solidFill>
                  <a:schemeClr val="tx1"/>
                </a:solidFill>
              </a:rPr>
              <a:t>Zijn de opvanglocaties vlot bereikbaar met het openbaar vervoer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>
                <a:solidFill>
                  <a:schemeClr val="tx1"/>
                </a:solidFill>
              </a:rPr>
              <a:t>Is er informatie voor </a:t>
            </a:r>
            <a:r>
              <a:rPr lang="nl-BE" dirty="0" err="1">
                <a:solidFill>
                  <a:schemeClr val="tx1"/>
                </a:solidFill>
              </a:rPr>
              <a:t>toeleiders</a:t>
            </a:r>
            <a:r>
              <a:rPr lang="nl-BE" dirty="0">
                <a:solidFill>
                  <a:schemeClr val="tx1"/>
                </a:solidFill>
              </a:rPr>
              <a:t> over hoe de opvang kan bereikt worden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>
                <a:solidFill>
                  <a:schemeClr val="tx1"/>
                </a:solidFill>
              </a:rPr>
              <a:t>Zijn de opvanglocaties fysiek toegankelijk voor alle gezinnen ?</a:t>
            </a:r>
          </a:p>
          <a:p>
            <a:pPr marL="34290" indent="0">
              <a:buNone/>
            </a:pPr>
            <a:r>
              <a:rPr lang="nl-BE" dirty="0">
                <a:solidFill>
                  <a:schemeClr val="tx1"/>
                </a:solidFill>
              </a:rPr>
              <a:t>BETAALBAAR ?</a:t>
            </a:r>
          </a:p>
          <a:p>
            <a:pPr marL="34290" indent="0">
              <a:buNone/>
            </a:pPr>
            <a:r>
              <a:rPr lang="nl-BE" dirty="0">
                <a:solidFill>
                  <a:schemeClr val="tx1"/>
                </a:solidFill>
              </a:rPr>
              <a:t>BRUIKBAAR ?</a:t>
            </a:r>
          </a:p>
          <a:p>
            <a:pPr marL="34290" indent="0">
              <a:buNone/>
            </a:pPr>
            <a:r>
              <a:rPr lang="nl-BE" dirty="0">
                <a:solidFill>
                  <a:schemeClr val="tx1"/>
                </a:solidFill>
              </a:rPr>
              <a:t>BETROUWBAAR ?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44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OPSPOREN VAN DREMPELS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  <p:extLst/>
          </p:nvPr>
        </p:nvSpPr>
        <p:spPr>
          <a:xfrm>
            <a:off x="611560" y="1124744"/>
            <a:ext cx="7650344" cy="4152106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34290" indent="0">
              <a:buNone/>
            </a:pPr>
            <a:r>
              <a:rPr lang="nl-BE" dirty="0">
                <a:solidFill>
                  <a:schemeClr val="tx1"/>
                </a:solidFill>
              </a:rPr>
              <a:t>Is het kinderopvangaanbod in onze gemeente/stad</a:t>
            </a:r>
          </a:p>
          <a:p>
            <a:pPr marL="34290" indent="0">
              <a:buNone/>
            </a:pPr>
            <a:r>
              <a:rPr lang="nl-BE" dirty="0">
                <a:solidFill>
                  <a:schemeClr val="tx1"/>
                </a:solidFill>
              </a:rPr>
              <a:t>BETAALBAAR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>
                <a:solidFill>
                  <a:schemeClr val="tx1"/>
                </a:solidFill>
              </a:rPr>
              <a:t>Wat is de verhouding tussen opvanglocaties die </a:t>
            </a:r>
            <a:r>
              <a:rPr lang="nl-BE" dirty="0" err="1">
                <a:solidFill>
                  <a:schemeClr val="tx1"/>
                </a:solidFill>
              </a:rPr>
              <a:t>inkomensgerelateerd</a:t>
            </a:r>
            <a:r>
              <a:rPr lang="nl-BE" dirty="0">
                <a:solidFill>
                  <a:schemeClr val="tx1"/>
                </a:solidFill>
              </a:rPr>
              <a:t> werken en opvanglocaties die werken met een vrije prijs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>
                <a:solidFill>
                  <a:schemeClr val="tx1"/>
                </a:solidFill>
              </a:rPr>
              <a:t>Hoe en wanneer betalen ouders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>
                <a:solidFill>
                  <a:schemeClr val="tx1"/>
                </a:solidFill>
              </a:rPr>
              <a:t>Wordt een waarborg gevraagd ? Worden extra kosten gevraagd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>
                <a:solidFill>
                  <a:schemeClr val="tx1"/>
                </a:solidFill>
              </a:rPr>
              <a:t>Is er samenwerking tussen kinderopvang en OCMW betreffende het individueel verminderd tarief ?</a:t>
            </a:r>
          </a:p>
          <a:p>
            <a:pPr marL="34290" indent="0">
              <a:buNone/>
            </a:pPr>
            <a:r>
              <a:rPr lang="nl-BE" dirty="0">
                <a:solidFill>
                  <a:schemeClr val="tx1"/>
                </a:solidFill>
              </a:rPr>
              <a:t>BRUIKBAAR ?</a:t>
            </a:r>
          </a:p>
          <a:p>
            <a:pPr marL="34290" indent="0">
              <a:buNone/>
            </a:pPr>
            <a:r>
              <a:rPr lang="nl-BE" dirty="0">
                <a:solidFill>
                  <a:schemeClr val="tx1"/>
                </a:solidFill>
              </a:rPr>
              <a:t>BETROUWBAAR ?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48888"/>
      </p:ext>
    </p:extLst>
  </p:cSld>
  <p:clrMapOvr>
    <a:masterClrMapping/>
  </p:clrMapOvr>
</p:sld>
</file>

<file path=ppt/theme/theme1.xml><?xml version="1.0" encoding="utf-8"?>
<a:theme xmlns:a="http://schemas.openxmlformats.org/drawingml/2006/main" name="4_KG Blauw">
  <a:themeElements>
    <a:clrScheme name="KG">
      <a:dk1>
        <a:srgbClr val="636363"/>
      </a:dk1>
      <a:lt1>
        <a:sysClr val="window" lastClr="FFFFFF"/>
      </a:lt1>
      <a:dk2>
        <a:srgbClr val="6794B1"/>
      </a:dk2>
      <a:lt2>
        <a:srgbClr val="FFFFFF"/>
      </a:lt2>
      <a:accent1>
        <a:srgbClr val="A4576B"/>
      </a:accent1>
      <a:accent2>
        <a:srgbClr val="87AD98"/>
      </a:accent2>
      <a:accent3>
        <a:srgbClr val="EBBB4D"/>
      </a:accent3>
      <a:accent4>
        <a:srgbClr val="D9861D"/>
      </a:accent4>
      <a:accent5>
        <a:srgbClr val="9E7E97"/>
      </a:accent5>
      <a:accent6>
        <a:srgbClr val="BFD27C"/>
      </a:accent6>
      <a:hlink>
        <a:srgbClr val="DA8C79"/>
      </a:hlink>
      <a:folHlink>
        <a:srgbClr val="837DA2"/>
      </a:folHlink>
    </a:clrScheme>
    <a:fontScheme name="K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_KindenGezin_v4">
  <a:themeElements>
    <a:clrScheme name="KG">
      <a:dk1>
        <a:srgbClr val="636363"/>
      </a:dk1>
      <a:lt1>
        <a:sysClr val="window" lastClr="FFFFFF"/>
      </a:lt1>
      <a:dk2>
        <a:srgbClr val="6794B1"/>
      </a:dk2>
      <a:lt2>
        <a:srgbClr val="FFFFFF"/>
      </a:lt2>
      <a:accent1>
        <a:srgbClr val="A4576B"/>
      </a:accent1>
      <a:accent2>
        <a:srgbClr val="87AD98"/>
      </a:accent2>
      <a:accent3>
        <a:srgbClr val="EBBB4D"/>
      </a:accent3>
      <a:accent4>
        <a:srgbClr val="D9861D"/>
      </a:accent4>
      <a:accent5>
        <a:srgbClr val="9E7E97"/>
      </a:accent5>
      <a:accent6>
        <a:srgbClr val="BFD27C"/>
      </a:accent6>
      <a:hlink>
        <a:srgbClr val="DA8C79"/>
      </a:hlink>
      <a:folHlink>
        <a:srgbClr val="837DA2"/>
      </a:folHlink>
    </a:clrScheme>
    <a:fontScheme name="K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G Geel">
  <a:themeElements>
    <a:clrScheme name="KG">
      <a:dk1>
        <a:srgbClr val="636363"/>
      </a:dk1>
      <a:lt1>
        <a:sysClr val="window" lastClr="FFFFFF"/>
      </a:lt1>
      <a:dk2>
        <a:srgbClr val="6794B1"/>
      </a:dk2>
      <a:lt2>
        <a:srgbClr val="FFFFFF"/>
      </a:lt2>
      <a:accent1>
        <a:srgbClr val="A4576B"/>
      </a:accent1>
      <a:accent2>
        <a:srgbClr val="87AD98"/>
      </a:accent2>
      <a:accent3>
        <a:srgbClr val="EBBB4D"/>
      </a:accent3>
      <a:accent4>
        <a:srgbClr val="D9861D"/>
      </a:accent4>
      <a:accent5>
        <a:srgbClr val="9E7E97"/>
      </a:accent5>
      <a:accent6>
        <a:srgbClr val="BFD27C"/>
      </a:accent6>
      <a:hlink>
        <a:srgbClr val="DA8C79"/>
      </a:hlink>
      <a:folHlink>
        <a:srgbClr val="837DA2"/>
      </a:folHlink>
    </a:clrScheme>
    <a:fontScheme name="K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G Rood">
  <a:themeElements>
    <a:clrScheme name="KG">
      <a:dk1>
        <a:srgbClr val="636363"/>
      </a:dk1>
      <a:lt1>
        <a:sysClr val="window" lastClr="FFFFFF"/>
      </a:lt1>
      <a:dk2>
        <a:srgbClr val="6794B1"/>
      </a:dk2>
      <a:lt2>
        <a:srgbClr val="FFFFFF"/>
      </a:lt2>
      <a:accent1>
        <a:srgbClr val="A4576B"/>
      </a:accent1>
      <a:accent2>
        <a:srgbClr val="87AD98"/>
      </a:accent2>
      <a:accent3>
        <a:srgbClr val="EBBB4D"/>
      </a:accent3>
      <a:accent4>
        <a:srgbClr val="D9861D"/>
      </a:accent4>
      <a:accent5>
        <a:srgbClr val="9E7E97"/>
      </a:accent5>
      <a:accent6>
        <a:srgbClr val="BFD27C"/>
      </a:accent6>
      <a:hlink>
        <a:srgbClr val="DA8C79"/>
      </a:hlink>
      <a:folHlink>
        <a:srgbClr val="837DA2"/>
      </a:folHlink>
    </a:clrScheme>
    <a:fontScheme name="K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KG Rood">
  <a:themeElements>
    <a:clrScheme name="KG">
      <a:dk1>
        <a:srgbClr val="636363"/>
      </a:dk1>
      <a:lt1>
        <a:sysClr val="window" lastClr="FFFFFF"/>
      </a:lt1>
      <a:dk2>
        <a:srgbClr val="6794B1"/>
      </a:dk2>
      <a:lt2>
        <a:srgbClr val="FFFFFF"/>
      </a:lt2>
      <a:accent1>
        <a:srgbClr val="A4576B"/>
      </a:accent1>
      <a:accent2>
        <a:srgbClr val="87AD98"/>
      </a:accent2>
      <a:accent3>
        <a:srgbClr val="EBBB4D"/>
      </a:accent3>
      <a:accent4>
        <a:srgbClr val="D9861D"/>
      </a:accent4>
      <a:accent5>
        <a:srgbClr val="9E7E97"/>
      </a:accent5>
      <a:accent6>
        <a:srgbClr val="BFD27C"/>
      </a:accent6>
      <a:hlink>
        <a:srgbClr val="DA8C79"/>
      </a:hlink>
      <a:folHlink>
        <a:srgbClr val="837DA2"/>
      </a:folHlink>
    </a:clrScheme>
    <a:fontScheme name="K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KG Groen">
  <a:themeElements>
    <a:clrScheme name="KG">
      <a:dk1>
        <a:srgbClr val="636363"/>
      </a:dk1>
      <a:lt1>
        <a:sysClr val="window" lastClr="FFFFFF"/>
      </a:lt1>
      <a:dk2>
        <a:srgbClr val="6794B1"/>
      </a:dk2>
      <a:lt2>
        <a:srgbClr val="FFFFFF"/>
      </a:lt2>
      <a:accent1>
        <a:srgbClr val="A4576B"/>
      </a:accent1>
      <a:accent2>
        <a:srgbClr val="87AD98"/>
      </a:accent2>
      <a:accent3>
        <a:srgbClr val="EBBB4D"/>
      </a:accent3>
      <a:accent4>
        <a:srgbClr val="D9861D"/>
      </a:accent4>
      <a:accent5>
        <a:srgbClr val="9E7E97"/>
      </a:accent5>
      <a:accent6>
        <a:srgbClr val="BFD27C"/>
      </a:accent6>
      <a:hlink>
        <a:srgbClr val="DA8C79"/>
      </a:hlink>
      <a:folHlink>
        <a:srgbClr val="837DA2"/>
      </a:folHlink>
    </a:clrScheme>
    <a:fontScheme name="K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KG Groen">
  <a:themeElements>
    <a:clrScheme name="KG">
      <a:dk1>
        <a:srgbClr val="636363"/>
      </a:dk1>
      <a:lt1>
        <a:sysClr val="window" lastClr="FFFFFF"/>
      </a:lt1>
      <a:dk2>
        <a:srgbClr val="6794B1"/>
      </a:dk2>
      <a:lt2>
        <a:srgbClr val="FFFFFF"/>
      </a:lt2>
      <a:accent1>
        <a:srgbClr val="A4576B"/>
      </a:accent1>
      <a:accent2>
        <a:srgbClr val="87AD98"/>
      </a:accent2>
      <a:accent3>
        <a:srgbClr val="EBBB4D"/>
      </a:accent3>
      <a:accent4>
        <a:srgbClr val="D9861D"/>
      </a:accent4>
      <a:accent5>
        <a:srgbClr val="9E7E97"/>
      </a:accent5>
      <a:accent6>
        <a:srgbClr val="BFD27C"/>
      </a:accent6>
      <a:hlink>
        <a:srgbClr val="DA8C79"/>
      </a:hlink>
      <a:folHlink>
        <a:srgbClr val="837DA2"/>
      </a:folHlink>
    </a:clrScheme>
    <a:fontScheme name="K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?mso-contentType ?>
<SharedContentType xmlns="Microsoft.SharePoint.Taxonomy.ContentTypeSync" SourceId="f403b824-83f7-43e5-8db1-bd9fadf9beb4" ContentTypeId="0x010100A6CD0FFB3815934EAAB1ABA4B1AFA669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Blanco Document" ma:contentTypeID="0x010100A6CD0FFB3815934EAAB1ABA4B1AFA66901001A76AF543301E24497B435013B92701000564B5F861908F74DA1D2BA50B1622CAA" ma:contentTypeVersion="245" ma:contentTypeDescription="" ma:contentTypeScope="" ma:versionID="5b36f70736ba5c57d77b78ac7167640f">
  <xsd:schema xmlns:xsd="http://www.w3.org/2001/XMLSchema" xmlns:xs="http://www.w3.org/2001/XMLSchema" xmlns:p="http://schemas.microsoft.com/office/2006/metadata/properties" xmlns:ns2="24633fb7-c9ca-43d3-8898-2a7238632b84" xmlns:ns3="1ae8a6b2-107c-4646-8b7e-ee1342eab54e" xmlns:ns4="90d1460b-9721-40e8-b215-cf4bf435d4a7" xmlns:ns5="http://schemas.microsoft.com/sharepoint/v4" xmlns:ns6="ae0e435a-fe70-4fa0-80ff-8beb0e0dc84a" targetNamespace="http://schemas.microsoft.com/office/2006/metadata/properties" ma:root="true" ma:fieldsID="fcda5c2b6be0bd3c4466d72014f11f99" ns2:_="" ns3:_="" ns4:_="" ns5:_="" ns6:_="">
    <xsd:import namespace="24633fb7-c9ca-43d3-8898-2a7238632b84"/>
    <xsd:import namespace="1ae8a6b2-107c-4646-8b7e-ee1342eab54e"/>
    <xsd:import namespace="90d1460b-9721-40e8-b215-cf4bf435d4a7"/>
    <xsd:import namespace="http://schemas.microsoft.com/sharepoint/v4"/>
    <xsd:import namespace="ae0e435a-fe70-4fa0-80ff-8beb0e0dc84a"/>
    <xsd:element name="properties">
      <xsd:complexType>
        <xsd:sequence>
          <xsd:element name="documentManagement">
            <xsd:complexType>
              <xsd:all>
                <xsd:element ref="ns2:g8c5512387304b6f99dd6a05d487418c" minOccurs="0"/>
                <xsd:element ref="ns2:TaxCatchAll" minOccurs="0"/>
                <xsd:element ref="ns2:TaxCatchAllLabel" minOccurs="0"/>
                <xsd:element ref="ns3:KGThema" minOccurs="0"/>
                <xsd:element ref="ns4:hags" minOccurs="0"/>
                <xsd:element ref="ns5:IconOverlay" minOccurs="0"/>
                <xsd:element ref="ns3:SharedWithUsers" minOccurs="0"/>
                <xsd:element ref="ns3:SharedWithDetails" minOccurs="0"/>
                <xsd:element ref="ns6:_dlc_DocId" minOccurs="0"/>
                <xsd:element ref="ns6:_dlc_DocIdUrl" minOccurs="0"/>
                <xsd:element ref="ns6:_dlc_DocIdPersistId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633fb7-c9ca-43d3-8898-2a7238632b84" elementFormDefault="qualified">
    <xsd:import namespace="http://schemas.microsoft.com/office/2006/documentManagement/types"/>
    <xsd:import namespace="http://schemas.microsoft.com/office/infopath/2007/PartnerControls"/>
    <xsd:element name="g8c5512387304b6f99dd6a05d487418c" ma:index="8" nillable="true" ma:taxonomy="true" ma:internalName="g8c5512387304b6f99dd6a05d487418c" ma:taxonomyFieldName="KGTrefwoord" ma:displayName="Trefwoord" ma:default="" ma:fieldId="{08c55123-8730-4b6f-99dd-6a05d487418c}" ma:taxonomyMulti="true" ma:sspId="f403b824-83f7-43e5-8db1-bd9fadf9beb4" ma:termSetId="74987c00-053a-4526-a051-79952c41b1a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dfcb1ee0-d524-4572-8c9f-c6148863aae9}" ma:internalName="TaxCatchAll" ma:showField="CatchAllData" ma:web="ae0e435a-fe70-4fa0-80ff-8beb0e0dc8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dfcb1ee0-d524-4572-8c9f-c6148863aae9}" ma:internalName="TaxCatchAllLabel" ma:readOnly="true" ma:showField="CatchAllDataLabel" ma:web="ae0e435a-fe70-4fa0-80ff-8beb0e0dc8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e8a6b2-107c-4646-8b7e-ee1342eab54e" elementFormDefault="qualified">
    <xsd:import namespace="http://schemas.microsoft.com/office/2006/documentManagement/types"/>
    <xsd:import namespace="http://schemas.microsoft.com/office/infopath/2007/PartnerControls"/>
    <xsd:element name="KGThema" ma:index="12" nillable="true" ma:displayName="Thema" ma:list="{927686f1-525d-4463-88a2-182cf1da930a}" ma:internalName="KGThema" ma:showField="Title" ma:web="{1ae8a6b2-107c-4646-8b7e-ee1342eab54e}">
      <xsd:simpleType>
        <xsd:restriction base="dms:Lookup"/>
      </xsd:simpleType>
    </xsd:element>
    <xsd:element name="SharedWithUsers" ma:index="15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d1460b-9721-40e8-b215-cf4bf435d4a7" elementFormDefault="qualified">
    <xsd:import namespace="http://schemas.microsoft.com/office/2006/documentManagement/types"/>
    <xsd:import namespace="http://schemas.microsoft.com/office/infopath/2007/PartnerControls"/>
    <xsd:element name="hags" ma:index="13" nillable="true" ma:displayName="Tekst" ma:internalName="hags">
      <xsd:simpleType>
        <xsd:restriction base="dms:Text"/>
      </xsd:simpleType>
    </xsd:element>
    <xsd:element name="MediaServiceMetadata" ma:index="2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4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0e435a-fe70-4fa0-80ff-8beb0e0dc84a" elementFormDefault="qualified">
    <xsd:import namespace="http://schemas.microsoft.com/office/2006/documentManagement/types"/>
    <xsd:import namespace="http://schemas.microsoft.com/office/infopath/2007/PartnerControls"/>
    <xsd:element name="_dlc_DocId" ma:index="17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18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8c5512387304b6f99dd6a05d487418c xmlns="24633fb7-c9ca-43d3-8898-2a7238632b84">
      <Terms xmlns="http://schemas.microsoft.com/office/infopath/2007/PartnerControls"/>
    </g8c5512387304b6f99dd6a05d487418c>
    <hags xmlns="90d1460b-9721-40e8-b215-cf4bf435d4a7" xsi:nil="true"/>
    <KGThema xmlns="1ae8a6b2-107c-4646-8b7e-ee1342eab54e" xsi:nil="true"/>
    <IconOverlay xmlns="http://schemas.microsoft.com/sharepoint/v4" xsi:nil="true"/>
    <TaxCatchAll xmlns="24633fb7-c9ca-43d3-8898-2a7238632b84"/>
    <_dlc_DocId xmlns="ae0e435a-fe70-4fa0-80ff-8beb0e0dc84a">KGONFUNC-847977134-200</_dlc_DocId>
    <_dlc_DocIdUrl xmlns="ae0e435a-fe70-4fa0-80ff-8beb0e0dc84a">
      <Url>https://kindengezin.sharepoint.com/sites/func/wgkosocfunc/_layouts/15/DocIdRedir.aspx?ID=KGONFUNC-847977134-200</Url>
      <Description>KGONFUNC-847977134-200</Description>
    </_dlc_DocIdUrl>
  </documentManagement>
</p:properties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AC513F-6BAC-4158-90B9-28537EA26AC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281B9DA-D373-46BD-B8DB-9F2BB44C54CC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C1E72BC1-3B87-4636-AF15-C0098F8058A9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64895461-9EAD-4037-9210-48D5357381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633fb7-c9ca-43d3-8898-2a7238632b84"/>
    <ds:schemaRef ds:uri="1ae8a6b2-107c-4646-8b7e-ee1342eab54e"/>
    <ds:schemaRef ds:uri="90d1460b-9721-40e8-b215-cf4bf435d4a7"/>
    <ds:schemaRef ds:uri="http://schemas.microsoft.com/sharepoint/v4"/>
    <ds:schemaRef ds:uri="ae0e435a-fe70-4fa0-80ff-8beb0e0dc8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7C149E0A-FB82-4BE2-AA7F-7126E8A45069}">
  <ds:schemaRefs>
    <ds:schemaRef ds:uri="http://schemas.microsoft.com/office/2006/metadata/properties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1ae8a6b2-107c-4646-8b7e-ee1342eab54e"/>
    <ds:schemaRef ds:uri="ae0e435a-fe70-4fa0-80ff-8beb0e0dc84a"/>
    <ds:schemaRef ds:uri="90d1460b-9721-40e8-b215-cf4bf435d4a7"/>
    <ds:schemaRef ds:uri="http://purl.org/dc/elements/1.1/"/>
    <ds:schemaRef ds:uri="24633fb7-c9ca-43d3-8898-2a7238632b84"/>
    <ds:schemaRef ds:uri="http://www.w3.org/XML/1998/namespace"/>
    <ds:schemaRef ds:uri="http://purl.org/dc/dcmitype/"/>
  </ds:schemaRefs>
</ds:datastoreItem>
</file>

<file path=customXml/itemProps6.xml><?xml version="1.0" encoding="utf-8"?>
<ds:datastoreItem xmlns:ds="http://schemas.openxmlformats.org/officeDocument/2006/customXml" ds:itemID="{CA7BAC53-17D3-4BE9-BF0F-C2C7B481A3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Standaard_K&amp;G</Template>
  <TotalTime>0</TotalTime>
  <Words>509</Words>
  <Application>Microsoft Office PowerPoint</Application>
  <PresentationFormat>Diavoorstelling (4:3)</PresentationFormat>
  <Paragraphs>92</Paragraphs>
  <Slides>12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7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4_KG Blauw</vt:lpstr>
      <vt:lpstr>_KindenGezin_v4</vt:lpstr>
      <vt:lpstr>KG Geel</vt:lpstr>
      <vt:lpstr>KG Rood</vt:lpstr>
      <vt:lpstr>1_KG Rood</vt:lpstr>
      <vt:lpstr>1_KG Groen</vt:lpstr>
      <vt:lpstr>2_KG Groen</vt:lpstr>
      <vt:lpstr>Doepakket</vt:lpstr>
      <vt:lpstr>TOEGANKELIJKHEID (datum)</vt:lpstr>
      <vt:lpstr>OVERZICHT</vt:lpstr>
      <vt:lpstr>Eerst enkele cijfers …</vt:lpstr>
      <vt:lpstr>BELEVING VAN OUDERS</vt:lpstr>
      <vt:lpstr>OPSPOREN VAN DREMPELS</vt:lpstr>
      <vt:lpstr>OPSPOREN VAN DREMPELS</vt:lpstr>
      <vt:lpstr>OPSPOREN VAN DREMPELS</vt:lpstr>
      <vt:lpstr>OPSPOREN VAN DREMPELS</vt:lpstr>
      <vt:lpstr>OPSPOREN VAN DREMPELS</vt:lpstr>
      <vt:lpstr>OPSOREN VAN DREMPELS</vt:lpstr>
      <vt:lpstr>AANPAKKEN VAN DREMPELS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Doepakket</dc:title>
  <dc:creator/>
  <cp:lastModifiedBy/>
  <cp:revision>4</cp:revision>
  <dcterms:created xsi:type="dcterms:W3CDTF">2017-01-06T09:56:05Z</dcterms:created>
  <dcterms:modified xsi:type="dcterms:W3CDTF">2018-05-14T09:25:20Z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0x010100A6CD0FFB3815934EAAB1ABA4B1AFA66901001A76AF543301E24497B435013B92701000564B5F861908F74DA1D2BA50B1622CAA</vt:lpwstr>
  </property>
  <property fmtid="{D5CDD505-2E9C-101B-9397-08002B2CF9AE}" pid="3" name="KGTrefwoord">
    <vt:lpwstr/>
  </property>
  <property fmtid="{D5CDD505-2E9C-101B-9397-08002B2CF9AE}" pid="4" name="_dlc_DocIdItemGuid">
    <vt:lpwstr>5bb979fc-d138-4960-ad3e-1c3966643e18</vt:lpwstr>
  </property>
</Properties>
</file>