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60" r:id="rId8"/>
    <p:sldMasterId id="2147483665" r:id="rId9"/>
  </p:sldMasterIdLst>
  <p:notesMasterIdLst>
    <p:notesMasterId r:id="rId30"/>
  </p:notesMasterIdLst>
  <p:handoutMasterIdLst>
    <p:handoutMasterId r:id="rId31"/>
  </p:handoutMasterIdLst>
  <p:sldIdLst>
    <p:sldId id="256" r:id="rId10"/>
    <p:sldId id="514" r:id="rId11"/>
    <p:sldId id="517" r:id="rId12"/>
    <p:sldId id="267" r:id="rId13"/>
    <p:sldId id="512" r:id="rId14"/>
    <p:sldId id="511" r:id="rId15"/>
    <p:sldId id="510" r:id="rId16"/>
    <p:sldId id="513" r:id="rId17"/>
    <p:sldId id="503" r:id="rId18"/>
    <p:sldId id="386" r:id="rId19"/>
    <p:sldId id="432" r:id="rId20"/>
    <p:sldId id="515" r:id="rId21"/>
    <p:sldId id="518" r:id="rId22"/>
    <p:sldId id="519" r:id="rId23"/>
    <p:sldId id="520" r:id="rId24"/>
    <p:sldId id="516" r:id="rId25"/>
    <p:sldId id="521" r:id="rId26"/>
    <p:sldId id="522" r:id="rId27"/>
    <p:sldId id="523" r:id="rId28"/>
    <p:sldId id="524" r:id="rId29"/>
  </p:sldIdLst>
  <p:sldSz cx="9144000" cy="6858000" type="screen4x3"/>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559"/>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501" autoAdjust="0"/>
  </p:normalViewPr>
  <p:slideViewPr>
    <p:cSldViewPr>
      <p:cViewPr varScale="1">
        <p:scale>
          <a:sx n="68" d="100"/>
          <a:sy n="68" d="100"/>
        </p:scale>
        <p:origin x="18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934" y="-9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6332"/>
          </a:xfrm>
          <a:prstGeom prst="rect">
            <a:avLst/>
          </a:prstGeom>
        </p:spPr>
        <p:txBody>
          <a:bodyPr vert="horz" lIns="95254" tIns="47627" rIns="95254" bIns="47627" rtlCol="0"/>
          <a:lstStyle>
            <a:lvl1pPr algn="l">
              <a:defRPr sz="1300"/>
            </a:lvl1pPr>
          </a:lstStyle>
          <a:p>
            <a:endParaRPr lang="nl-BE"/>
          </a:p>
        </p:txBody>
      </p:sp>
      <p:sp>
        <p:nvSpPr>
          <p:cNvPr id="3" name="Tijdelijke aanduiding voor datum 2"/>
          <p:cNvSpPr>
            <a:spLocks noGrp="1"/>
          </p:cNvSpPr>
          <p:nvPr>
            <p:ph type="dt" sz="quarter" idx="1"/>
          </p:nvPr>
        </p:nvSpPr>
        <p:spPr>
          <a:xfrm>
            <a:off x="3777607" y="1"/>
            <a:ext cx="2889938" cy="496332"/>
          </a:xfrm>
          <a:prstGeom prst="rect">
            <a:avLst/>
          </a:prstGeom>
        </p:spPr>
        <p:txBody>
          <a:bodyPr vert="horz" lIns="95254" tIns="47627" rIns="95254" bIns="47627" rtlCol="0"/>
          <a:lstStyle>
            <a:lvl1pPr algn="r">
              <a:defRPr sz="1300"/>
            </a:lvl1pPr>
          </a:lstStyle>
          <a:p>
            <a:fld id="{27329D74-3C89-4F4D-8D71-78D72416FBB5}" type="datetimeFigureOut">
              <a:rPr lang="nl-BE" smtClean="0"/>
              <a:pPr/>
              <a:t>27/06/2017</a:t>
            </a:fld>
            <a:endParaRPr lang="nl-BE"/>
          </a:p>
        </p:txBody>
      </p:sp>
      <p:sp>
        <p:nvSpPr>
          <p:cNvPr id="4" name="Tijdelijke aanduiding voor voettekst 3"/>
          <p:cNvSpPr>
            <a:spLocks noGrp="1"/>
          </p:cNvSpPr>
          <p:nvPr>
            <p:ph type="ftr" sz="quarter" idx="2"/>
          </p:nvPr>
        </p:nvSpPr>
        <p:spPr>
          <a:xfrm>
            <a:off x="0" y="9428584"/>
            <a:ext cx="2889938" cy="496332"/>
          </a:xfrm>
          <a:prstGeom prst="rect">
            <a:avLst/>
          </a:prstGeom>
        </p:spPr>
        <p:txBody>
          <a:bodyPr vert="horz" lIns="95254" tIns="47627" rIns="95254" bIns="47627"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777607" y="9428584"/>
            <a:ext cx="2889938" cy="496332"/>
          </a:xfrm>
          <a:prstGeom prst="rect">
            <a:avLst/>
          </a:prstGeom>
        </p:spPr>
        <p:txBody>
          <a:bodyPr vert="horz" lIns="95254" tIns="47627" rIns="95254" bIns="47627" rtlCol="0" anchor="b"/>
          <a:lstStyle>
            <a:lvl1pPr algn="r">
              <a:defRPr sz="1300"/>
            </a:lvl1pPr>
          </a:lstStyle>
          <a:p>
            <a:fld id="{B5FD7AAE-5E46-43CD-9D76-F529026DDA9B}" type="slidenum">
              <a:rPr lang="nl-BE" smtClean="0"/>
              <a:pPr/>
              <a:t>‹nr.›</a:t>
            </a:fld>
            <a:endParaRPr lang="nl-BE"/>
          </a:p>
        </p:txBody>
      </p:sp>
    </p:spTree>
    <p:extLst>
      <p:ext uri="{BB962C8B-B14F-4D97-AF65-F5344CB8AC3E}">
        <p14:creationId xmlns:p14="http://schemas.microsoft.com/office/powerpoint/2010/main" val="256049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938" cy="496332"/>
          </a:xfrm>
          <a:prstGeom prst="rect">
            <a:avLst/>
          </a:prstGeom>
        </p:spPr>
        <p:txBody>
          <a:bodyPr vert="horz" lIns="95254" tIns="47627" rIns="95254" bIns="47627" rtlCol="0"/>
          <a:lstStyle>
            <a:lvl1pPr algn="l">
              <a:defRPr sz="1300"/>
            </a:lvl1pPr>
          </a:lstStyle>
          <a:p>
            <a:endParaRPr lang="nl-BE"/>
          </a:p>
        </p:txBody>
      </p:sp>
      <p:sp>
        <p:nvSpPr>
          <p:cNvPr id="3" name="Tijdelijke aanduiding voor datum 2"/>
          <p:cNvSpPr>
            <a:spLocks noGrp="1"/>
          </p:cNvSpPr>
          <p:nvPr>
            <p:ph type="dt" idx="1"/>
          </p:nvPr>
        </p:nvSpPr>
        <p:spPr>
          <a:xfrm>
            <a:off x="3777607" y="1"/>
            <a:ext cx="2889938" cy="496332"/>
          </a:xfrm>
          <a:prstGeom prst="rect">
            <a:avLst/>
          </a:prstGeom>
        </p:spPr>
        <p:txBody>
          <a:bodyPr vert="horz" lIns="95254" tIns="47627" rIns="95254" bIns="47627" rtlCol="0"/>
          <a:lstStyle>
            <a:lvl1pPr algn="r">
              <a:defRPr sz="1300"/>
            </a:lvl1pPr>
          </a:lstStyle>
          <a:p>
            <a:fld id="{0C0B0DE2-435B-4F34-B98D-5753E949BD1A}" type="datetimeFigureOut">
              <a:rPr lang="nl-BE" smtClean="0"/>
              <a:pPr/>
              <a:t>27/06/2017</a:t>
            </a:fld>
            <a:endParaRPr lang="nl-BE"/>
          </a:p>
        </p:txBody>
      </p:sp>
      <p:sp>
        <p:nvSpPr>
          <p:cNvPr id="4" name="Tijdelijke aanduiding voor dia-afbeelding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95254" tIns="47627" rIns="95254" bIns="47627" rtlCol="0" anchor="ctr"/>
          <a:lstStyle/>
          <a:p>
            <a:endParaRPr lang="nl-BE"/>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5254" tIns="47627" rIns="95254" bIns="47627"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889938" cy="496332"/>
          </a:xfrm>
          <a:prstGeom prst="rect">
            <a:avLst/>
          </a:prstGeom>
        </p:spPr>
        <p:txBody>
          <a:bodyPr vert="horz" lIns="95254" tIns="47627" rIns="95254" bIns="47627"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777607" y="9428584"/>
            <a:ext cx="2889938" cy="496332"/>
          </a:xfrm>
          <a:prstGeom prst="rect">
            <a:avLst/>
          </a:prstGeom>
        </p:spPr>
        <p:txBody>
          <a:bodyPr vert="horz" lIns="95254" tIns="47627" rIns="95254" bIns="47627" rtlCol="0" anchor="b"/>
          <a:lstStyle>
            <a:lvl1pPr algn="r">
              <a:defRPr sz="1300"/>
            </a:lvl1pPr>
          </a:lstStyle>
          <a:p>
            <a:fld id="{BF2423E9-8F48-4BB4-B17C-1341C4EBF37F}" type="slidenum">
              <a:rPr lang="nl-BE" smtClean="0"/>
              <a:pPr/>
              <a:t>‹nr.›</a:t>
            </a:fld>
            <a:endParaRPr lang="nl-BE"/>
          </a:p>
        </p:txBody>
      </p:sp>
    </p:spTree>
    <p:extLst>
      <p:ext uri="{BB962C8B-B14F-4D97-AF65-F5344CB8AC3E}">
        <p14:creationId xmlns:p14="http://schemas.microsoft.com/office/powerpoint/2010/main" val="119628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Welkom</a:t>
            </a:r>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16</a:t>
            </a:fld>
            <a:endParaRPr lang="nl-BE"/>
          </a:p>
        </p:txBody>
      </p:sp>
    </p:spTree>
    <p:extLst>
      <p:ext uri="{BB962C8B-B14F-4D97-AF65-F5344CB8AC3E}">
        <p14:creationId xmlns:p14="http://schemas.microsoft.com/office/powerpoint/2010/main" val="181173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Welkom</a:t>
            </a:r>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3</a:t>
            </a:fld>
            <a:endParaRPr lang="nl-BE"/>
          </a:p>
        </p:txBody>
      </p:sp>
    </p:spTree>
    <p:extLst>
      <p:ext uri="{BB962C8B-B14F-4D97-AF65-F5344CB8AC3E}">
        <p14:creationId xmlns:p14="http://schemas.microsoft.com/office/powerpoint/2010/main" val="76914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4</a:t>
            </a:fld>
            <a:endParaRPr lang="nl-BE"/>
          </a:p>
        </p:txBody>
      </p:sp>
    </p:spTree>
    <p:extLst>
      <p:ext uri="{BB962C8B-B14F-4D97-AF65-F5344CB8AC3E}">
        <p14:creationId xmlns:p14="http://schemas.microsoft.com/office/powerpoint/2010/main" val="205453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latin typeface="Neo Sans Pro" pitchFamily="34" charset="0"/>
              </a:rPr>
              <a:t>Art. 422 bis </a:t>
            </a:r>
            <a:r>
              <a:rPr lang="nl-BE" dirty="0" err="1">
                <a:latin typeface="Neo Sans Pro" pitchFamily="34" charset="0"/>
              </a:rPr>
              <a:t>Sw</a:t>
            </a:r>
            <a:r>
              <a:rPr lang="nl-BE" dirty="0">
                <a:latin typeface="Neo Sans Pro" pitchFamily="34" charset="0"/>
              </a:rPr>
              <a:t>: schuldig verzuim</a:t>
            </a:r>
          </a:p>
          <a:p>
            <a:endParaRPr lang="nl-BE"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6</a:t>
            </a:fld>
            <a:endParaRPr lang="nl-BE"/>
          </a:p>
        </p:txBody>
      </p:sp>
    </p:spTree>
    <p:extLst>
      <p:ext uri="{BB962C8B-B14F-4D97-AF65-F5344CB8AC3E}">
        <p14:creationId xmlns:p14="http://schemas.microsoft.com/office/powerpoint/2010/main" val="205453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u="none" strike="noStrike" kern="1200" baseline="0" dirty="0">
                <a:solidFill>
                  <a:schemeClr val="tx1"/>
                </a:solidFill>
                <a:latin typeface="+mn-lt"/>
                <a:ea typeface="+mn-ea"/>
                <a:cs typeface="+mn-cs"/>
              </a:rPr>
              <a:t>Ambtsgeheim is de discretieplicht voor ambtenaren. Ambtenaren moeten informatie bekend maken als hun ambt daarom vraagt, en geheim houden als dat is wat er nodig is om hun functie te vervullen. Hun zwijgplicht staat in functie van hun taak, niet (mee) in functie van het individuele belang van een hulpvrager. </a:t>
            </a:r>
            <a:endParaRPr lang="nl-BE"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7</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 Art. 75/1 Decreet IJH: grond om</a:t>
            </a:r>
            <a:r>
              <a:rPr lang="nl-BE" baseline="0" dirty="0"/>
              <a:t> te spreken met parket en sociale dienst jeugdrechtbank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8</a:t>
            </a:fld>
            <a:endParaRPr lang="nl-BE"/>
          </a:p>
        </p:txBody>
      </p:sp>
    </p:spTree>
    <p:extLst>
      <p:ext uri="{BB962C8B-B14F-4D97-AF65-F5344CB8AC3E}">
        <p14:creationId xmlns:p14="http://schemas.microsoft.com/office/powerpoint/2010/main" val="414204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Van op de website van Vlaanderen</a:t>
            </a:r>
          </a:p>
          <a:p>
            <a:r>
              <a:rPr lang="nl-NL" dirty="0"/>
              <a:t>https://overheid.vlaanderen.be/wat-een-deontologische-code</a:t>
            </a:r>
          </a:p>
          <a:p>
            <a:r>
              <a:rPr lang="nl-NL" dirty="0"/>
              <a:t>Een deontologische code is één van de </a:t>
            </a:r>
            <a:r>
              <a:rPr lang="nl-NL" b="1" dirty="0"/>
              <a:t>bekendste instrumenten van een integriteitsbeleid</a:t>
            </a:r>
            <a:r>
              <a:rPr lang="nl-NL" dirty="0"/>
              <a:t>. Het hoofddoel van een code is </a:t>
            </a:r>
            <a:r>
              <a:rPr lang="nl-NL" b="1" dirty="0"/>
              <a:t>preventie</a:t>
            </a:r>
            <a:r>
              <a:rPr lang="nl-NL" dirty="0"/>
              <a:t>: het </a:t>
            </a:r>
            <a:r>
              <a:rPr lang="nl-NL" b="1" dirty="0"/>
              <a:t>stimuleren</a:t>
            </a:r>
            <a:r>
              <a:rPr lang="nl-NL" dirty="0"/>
              <a:t> van integer gedrag en daarmee het voorkomen van niet-integer gedrag. Daarnaast heeft een deontologische code een </a:t>
            </a:r>
            <a:r>
              <a:rPr lang="nl-NL" b="1" dirty="0"/>
              <a:t>controlerende functie</a:t>
            </a:r>
            <a:r>
              <a:rPr lang="nl-NL" dirty="0"/>
              <a:t>. Wanneer de afspraken in een code niet worden nageleefd, kunnen er immers sancties volgen.</a:t>
            </a:r>
          </a:p>
          <a:p>
            <a:r>
              <a:rPr lang="nl-NL" dirty="0"/>
              <a:t>Een deontologische code wordt vaak gezien als een combinatie van:</a:t>
            </a:r>
          </a:p>
          <a:p>
            <a:r>
              <a:rPr lang="nl-NL" b="1" dirty="0"/>
              <a:t>waarden en normen</a:t>
            </a:r>
            <a:r>
              <a:rPr lang="nl-NL" dirty="0"/>
              <a:t> voor goed, integer gedrag;</a:t>
            </a:r>
          </a:p>
          <a:p>
            <a:r>
              <a:rPr lang="nl-NL" b="1" dirty="0"/>
              <a:t>concrete gedragsregels</a:t>
            </a:r>
            <a:r>
              <a:rPr lang="nl-NL" dirty="0"/>
              <a:t> bij die waarden en normen.</a:t>
            </a:r>
          </a:p>
          <a:p>
            <a:r>
              <a:rPr lang="nl-NL" dirty="0"/>
              <a:t>Een code vormt een </a:t>
            </a:r>
            <a:r>
              <a:rPr lang="nl-NL" b="1" dirty="0"/>
              <a:t>gemeenschappelijk referentiekader</a:t>
            </a:r>
            <a:r>
              <a:rPr lang="nl-NL" dirty="0"/>
              <a:t> voor integer en niet-integer gedrag binnen een organisatie.</a:t>
            </a:r>
          </a:p>
          <a:p>
            <a:r>
              <a:rPr lang="nl-NL" dirty="0"/>
              <a:t>Daarnaast vormt een code een </a:t>
            </a:r>
            <a:r>
              <a:rPr lang="nl-NL" b="1" dirty="0"/>
              <a:t>contract met de maatschappij: </a:t>
            </a:r>
            <a:r>
              <a:rPr lang="nl-NL" dirty="0"/>
              <a:t>waar de organisatie voor staat wordt erin beschreven en daarop kan de organisatie dan ook aangesproken worden.</a:t>
            </a:r>
          </a:p>
          <a:p>
            <a:endParaRPr lang="nl-BE"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9</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10</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BF2423E9-8F48-4BB4-B17C-1341C4EBF37F}" type="slidenum">
              <a:rPr lang="nl-BE" smtClean="0"/>
              <a:pPr/>
              <a:t>11</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EAA28068-76B8-41CA-9518-932C5D4DC1C7}" type="datetime1">
              <a:rPr lang="nl-BE" smtClean="0"/>
              <a:t>27/06/2017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6F01F72-0441-4B2A-8CC3-7B4E9E59BE68}" type="datetime1">
              <a:rPr lang="nl-BE" smtClean="0"/>
              <a:t>27/06/2017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B48E416D-F6C3-43B4-AD72-276EE1656FC1}" type="datetime1">
              <a:rPr lang="nl-BE" smtClean="0"/>
              <a:t>27/06/2017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6"/>
            <a:ext cx="7886700" cy="386397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Text Placeholder 10"/>
          <p:cNvSpPr>
            <a:spLocks noGrp="1"/>
          </p:cNvSpPr>
          <p:nvPr>
            <p:ph type="body" sz="quarter" idx="10"/>
          </p:nvPr>
        </p:nvSpPr>
        <p:spPr>
          <a:xfrm>
            <a:off x="628650" y="266700"/>
            <a:ext cx="7886700" cy="787400"/>
          </a:xfrm>
          <a:prstGeom prst="rect">
            <a:avLst/>
          </a:prstGeom>
        </p:spPr>
        <p:txBody>
          <a:bodyPr/>
          <a:lstStyle>
            <a:lvl1pPr marL="0" indent="0">
              <a:buNone/>
              <a:defRPr lang="en-US" sz="27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138679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600200"/>
            <a:ext cx="7886700" cy="1909763"/>
          </a:xfrm>
          <a:prstGeom prst="rect">
            <a:avLst/>
          </a:prstGeom>
        </p:spPr>
        <p:txBody>
          <a:bodyPr anchor="b"/>
          <a:lstStyle>
            <a:lvl1pPr algn="ctr">
              <a:defRPr sz="4500">
                <a:latin typeface="Gill Sans MT Pro Book" panose="020B0502020104020203" pitchFamily="34" charset="0"/>
              </a:defRPr>
            </a:lvl1pPr>
          </a:lstStyle>
          <a:p>
            <a:r>
              <a:rPr lang="nl-NL"/>
              <a:t>Klik om de stijl te bewerken</a:t>
            </a:r>
            <a:endParaRPr lang="nl-BE"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atin typeface="Gill Sans MT Pro Book" panose="020B05020201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dirty="0"/>
          </a:p>
        </p:txBody>
      </p:sp>
      <p:sp>
        <p:nvSpPr>
          <p:cNvPr id="12" name="Text Placeholder 10"/>
          <p:cNvSpPr>
            <a:spLocks noGrp="1"/>
          </p:cNvSpPr>
          <p:nvPr>
            <p:ph type="body" sz="quarter" idx="10"/>
          </p:nvPr>
        </p:nvSpPr>
        <p:spPr>
          <a:xfrm>
            <a:off x="628650" y="266700"/>
            <a:ext cx="7886700" cy="787400"/>
          </a:xfrm>
          <a:prstGeom prst="rect">
            <a:avLst/>
          </a:prstGeom>
        </p:spPr>
        <p:txBody>
          <a:bodyPr/>
          <a:lstStyle>
            <a:lvl1pPr marL="0" indent="0">
              <a:buNone/>
              <a:defRPr lang="en-US" sz="27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353029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6"/>
            <a:ext cx="3886200" cy="409257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Content Placeholder 3"/>
          <p:cNvSpPr>
            <a:spLocks noGrp="1"/>
          </p:cNvSpPr>
          <p:nvPr>
            <p:ph sz="half" idx="2"/>
          </p:nvPr>
        </p:nvSpPr>
        <p:spPr>
          <a:xfrm>
            <a:off x="4629150" y="1825626"/>
            <a:ext cx="3886200" cy="409257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ext Placeholder 10"/>
          <p:cNvSpPr>
            <a:spLocks noGrp="1"/>
          </p:cNvSpPr>
          <p:nvPr>
            <p:ph type="body" sz="quarter" idx="10"/>
          </p:nvPr>
        </p:nvSpPr>
        <p:spPr>
          <a:xfrm>
            <a:off x="628650" y="266700"/>
            <a:ext cx="7886700" cy="787400"/>
          </a:xfrm>
          <a:prstGeom prst="rect">
            <a:avLst/>
          </a:prstGeom>
        </p:spPr>
        <p:txBody>
          <a:bodyPr/>
          <a:lstStyle>
            <a:lvl1pPr marL="0" indent="0">
              <a:buNone/>
              <a:defRPr lang="en-US" sz="27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64328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atin typeface="Gill Sans MT Pro Book" panose="020B05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Content Placeholder 3"/>
          <p:cNvSpPr>
            <a:spLocks noGrp="1"/>
          </p:cNvSpPr>
          <p:nvPr>
            <p:ph sz="half" idx="2"/>
          </p:nvPr>
        </p:nvSpPr>
        <p:spPr>
          <a:xfrm>
            <a:off x="629842" y="2505076"/>
            <a:ext cx="3868340" cy="336232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atin typeface="Gill Sans MT Pro Book" panose="020B050202010402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Content Placeholder 5"/>
          <p:cNvSpPr>
            <a:spLocks noGrp="1"/>
          </p:cNvSpPr>
          <p:nvPr>
            <p:ph sz="quarter" idx="4"/>
          </p:nvPr>
        </p:nvSpPr>
        <p:spPr>
          <a:xfrm>
            <a:off x="4629150" y="2505076"/>
            <a:ext cx="3887391" cy="3362325"/>
          </a:xfrm>
          <a:prstGeom prst="rect">
            <a:avLst/>
          </a:prstGeom>
        </p:spPr>
        <p:txBody>
          <a:bodyPr/>
          <a:lstStyle>
            <a:lvl1pPr>
              <a:defRPr>
                <a:latin typeface="Gill Sans MT Pro Book" panose="020B0502020104020203" pitchFamily="34" charset="0"/>
              </a:defRPr>
            </a:lvl1pPr>
            <a:lvl2pPr>
              <a:defRPr>
                <a:latin typeface="Gill Sans MT Pro Book" panose="020B0502020104020203" pitchFamily="34" charset="0"/>
              </a:defRPr>
            </a:lvl2pPr>
            <a:lvl3pPr>
              <a:defRPr>
                <a:latin typeface="Gill Sans MT Pro Book" panose="020B0502020104020203" pitchFamily="34" charset="0"/>
              </a:defRPr>
            </a:lvl3pPr>
            <a:lvl4pPr>
              <a:defRPr>
                <a:latin typeface="Gill Sans MT Pro Book" panose="020B0502020104020203" pitchFamily="34" charset="0"/>
              </a:defRPr>
            </a:lvl4pPr>
            <a:lvl5pPr>
              <a:defRPr>
                <a:latin typeface="Gill Sans MT Pro Book" panose="020B0502020104020203"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ext Placeholder 10"/>
          <p:cNvSpPr>
            <a:spLocks noGrp="1"/>
          </p:cNvSpPr>
          <p:nvPr>
            <p:ph type="body" sz="quarter" idx="10"/>
          </p:nvPr>
        </p:nvSpPr>
        <p:spPr>
          <a:xfrm>
            <a:off x="628650" y="266700"/>
            <a:ext cx="7886700" cy="787400"/>
          </a:xfrm>
          <a:prstGeom prst="rect">
            <a:avLst/>
          </a:prstGeom>
        </p:spPr>
        <p:txBody>
          <a:bodyPr/>
          <a:lstStyle>
            <a:lvl1pPr marL="0" indent="0">
              <a:buNone/>
              <a:defRPr lang="en-US" sz="2700" baseline="0" dirty="0" smtClean="0">
                <a:solidFill>
                  <a:schemeClr val="bg1"/>
                </a:solidFill>
                <a:latin typeface="Gill Sans MT Pro Book" panose="020B0502020104020203" pitchFamily="34" charset="0"/>
              </a:defRPr>
            </a:lvl1pPr>
          </a:lstStyle>
          <a:p>
            <a:pPr lvl="0"/>
            <a:r>
              <a:rPr lang="nl-NL"/>
              <a:t>Klik om de modelstijlen te bewerken</a:t>
            </a:r>
          </a:p>
        </p:txBody>
      </p:sp>
    </p:spTree>
    <p:extLst>
      <p:ext uri="{BB962C8B-B14F-4D97-AF65-F5344CB8AC3E}">
        <p14:creationId xmlns:p14="http://schemas.microsoft.com/office/powerpoint/2010/main" val="76897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BE"/>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FC0FECCF-37B2-4E35-826D-9B5B0D2FE1E6}" type="datetimeFigureOut">
              <a:rPr lang="nl-BE" smtClean="0"/>
              <a:t>27/06/2017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112910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FC0FECCF-37B2-4E35-826D-9B5B0D2FE1E6}" type="datetimeFigureOut">
              <a:rPr lang="nl-BE" smtClean="0"/>
              <a:t>27/06/2017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3010652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BE"/>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FECCF-37B2-4E35-826D-9B5B0D2FE1E6}" type="datetimeFigureOut">
              <a:rPr lang="nl-BE" smtClean="0"/>
              <a:t>27/06/2017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363257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FC0FECCF-37B2-4E35-826D-9B5B0D2FE1E6}" type="datetimeFigureOut">
              <a:rPr lang="nl-BE" smtClean="0"/>
              <a:t>27/06/2017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428757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1B976655-CD22-404D-BEE8-73168357B8F8}" type="datetime1">
              <a:rPr lang="nl-BE" smtClean="0"/>
              <a:t>27/06/2017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nl-BE"/>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FC0FECCF-37B2-4E35-826D-9B5B0D2FE1E6}" type="datetimeFigureOut">
              <a:rPr lang="nl-BE" smtClean="0"/>
              <a:t>27/06/2017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3378209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FC0FECCF-37B2-4E35-826D-9B5B0D2FE1E6}" type="datetimeFigureOut">
              <a:rPr lang="nl-BE" smtClean="0"/>
              <a:t>27/06/2017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2584086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FECCF-37B2-4E35-826D-9B5B0D2FE1E6}" type="datetimeFigureOut">
              <a:rPr lang="nl-BE" smtClean="0"/>
              <a:t>27/06/2017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4186337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BE"/>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C0FECCF-37B2-4E35-826D-9B5B0D2FE1E6}" type="datetimeFigureOut">
              <a:rPr lang="nl-BE" smtClean="0"/>
              <a:t>27/06/2017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414342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BE"/>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C0FECCF-37B2-4E35-826D-9B5B0D2FE1E6}" type="datetimeFigureOut">
              <a:rPr lang="nl-BE" smtClean="0"/>
              <a:t>27/06/2017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2247709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FC0FECCF-37B2-4E35-826D-9B5B0D2FE1E6}" type="datetimeFigureOut">
              <a:rPr lang="nl-BE" smtClean="0"/>
              <a:t>27/06/2017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2918956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FC0FECCF-37B2-4E35-826D-9B5B0D2FE1E6}" type="datetimeFigureOut">
              <a:rPr lang="nl-BE" smtClean="0"/>
              <a:t>27/06/2017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6D360B1-F5CB-4522-B6AB-754EB354DA23}" type="slidenum">
              <a:rPr lang="nl-BE" smtClean="0"/>
              <a:t>‹nr.›</a:t>
            </a:fld>
            <a:endParaRPr lang="nl-BE"/>
          </a:p>
        </p:txBody>
      </p:sp>
    </p:spTree>
    <p:extLst>
      <p:ext uri="{BB962C8B-B14F-4D97-AF65-F5344CB8AC3E}">
        <p14:creationId xmlns:p14="http://schemas.microsoft.com/office/powerpoint/2010/main" val="3766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AC04C8B-82B4-4D1D-AE40-478F93252206}" type="datetime1">
              <a:rPr lang="nl-BE" smtClean="0"/>
              <a:t>27/06/2017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E035B9B3-BCC0-45F5-A643-391F0CCC5D0B}" type="datetime1">
              <a:rPr lang="nl-BE" smtClean="0"/>
              <a:t>27/06/2017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5DE1B9F5-E156-4BA0-8665-8F383923F839}" type="datetime1">
              <a:rPr lang="nl-BE" smtClean="0"/>
              <a:t>27/06/2017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AE4793A-FA7E-4C9E-A59A-9EEAB9AF5E7A}" type="datetime1">
              <a:rPr lang="nl-BE" smtClean="0"/>
              <a:t>27/06/2017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2E2437C-A160-4502-B887-33AD03252004}" type="datetime1">
              <a:rPr lang="nl-BE" smtClean="0"/>
              <a:t>27/06/2017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D52191-AEAC-4809-A556-64425F9E7FB8}" type="datetime1">
              <a:rPr lang="nl-BE" smtClean="0"/>
              <a:t>27/06/2017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1F65C26-7B64-4A87-8E8C-608432C0DCBE}" type="datetime1">
              <a:rPr lang="nl-BE" smtClean="0"/>
              <a:t>27/06/2017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5B67846-C4B5-4BA8-891B-3196C0B11677}"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2D724-326A-43CC-98B5-34D7EA303C52}" type="datetime1">
              <a:rPr lang="nl-BE" smtClean="0"/>
              <a:t>27/06/2017</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67846-C4B5-4BA8-891B-3196C0B11677}"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1"/>
            <a:ext cx="9144000" cy="1287887"/>
          </a:xfrm>
          <a:prstGeom prst="rect">
            <a:avLst/>
          </a:prstGeom>
          <a:solidFill>
            <a:srgbClr val="3C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3" name="Content Placeholder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5887172"/>
            <a:ext cx="3335319" cy="889920"/>
          </a:xfrm>
          <a:prstGeom prst="rect">
            <a:avLst/>
          </a:prstGeom>
        </p:spPr>
      </p:pic>
      <p:sp>
        <p:nvSpPr>
          <p:cNvPr id="14" name="Rectangle 13"/>
          <p:cNvSpPr/>
          <p:nvPr userDrawn="1"/>
        </p:nvSpPr>
        <p:spPr>
          <a:xfrm>
            <a:off x="8128000" y="6040980"/>
            <a:ext cx="387350" cy="829733"/>
          </a:xfrm>
          <a:prstGeom prst="rect">
            <a:avLst/>
          </a:prstGeom>
          <a:solidFill>
            <a:srgbClr val="3C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83AE479-61DC-4E99-A869-F63A58666385}" type="slidenum">
              <a:rPr lang="nl-BE" sz="1350" smtClean="0"/>
              <a:t>‹nr.›</a:t>
            </a:fld>
            <a:endParaRPr lang="nl-BE" sz="1350" dirty="0"/>
          </a:p>
        </p:txBody>
      </p:sp>
    </p:spTree>
    <p:extLst>
      <p:ext uri="{BB962C8B-B14F-4D97-AF65-F5344CB8AC3E}">
        <p14:creationId xmlns:p14="http://schemas.microsoft.com/office/powerpoint/2010/main" val="4055109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0FECCF-37B2-4E35-826D-9B5B0D2FE1E6}" type="datetimeFigureOut">
              <a:rPr lang="nl-BE" smtClean="0"/>
              <a:t>27/06/2017</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D360B1-F5CB-4522-B6AB-754EB354DA23}" type="slidenum">
              <a:rPr lang="nl-BE" smtClean="0"/>
              <a:t>‹nr.›</a:t>
            </a:fld>
            <a:endParaRPr lang="nl-BE"/>
          </a:p>
        </p:txBody>
      </p:sp>
    </p:spTree>
    <p:extLst>
      <p:ext uri="{BB962C8B-B14F-4D97-AF65-F5344CB8AC3E}">
        <p14:creationId xmlns:p14="http://schemas.microsoft.com/office/powerpoint/2010/main" val="36232379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kennisplein.be/Documents/Beroepsgeheim%20voor%20dummie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kindengezin.be/opleidingen-en-infosessies/default.jsp" TargetMode="External"/><Relationship Id="rId5" Type="http://schemas.openxmlformats.org/officeDocument/2006/relationships/hyperlink" Target="http://www.expoo.be/sites/default/files/atoms/files/maakhetmee_deontologischkader.pdf" TargetMode="External"/><Relationship Id="rId4" Type="http://schemas.openxmlformats.org/officeDocument/2006/relationships/hyperlink" Target="http://www.expoo.be/samen-werkensamenwerken-en-vertrouwen-informatiedeling-in-en-met-de-huizen-van-het-kin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7" name="Picture 0" descr="Template-A5_Flyer.jpg"/>
          <p:cNvPicPr/>
          <p:nvPr/>
        </p:nvPicPr>
        <p:blipFill>
          <a:blip r:embed="rId3" cstate="print"/>
          <a:srcRect l="65943" t="43917" b="14994"/>
          <a:stretch>
            <a:fillRect/>
          </a:stretch>
        </p:blipFill>
        <p:spPr>
          <a:xfrm>
            <a:off x="5364088" y="1052736"/>
            <a:ext cx="3779912" cy="5805264"/>
          </a:xfrm>
          <a:prstGeom prst="rect">
            <a:avLst/>
          </a:prstGeom>
        </p:spPr>
      </p:pic>
      <p:sp>
        <p:nvSpPr>
          <p:cNvPr id="9" name="Titel 1"/>
          <p:cNvSpPr>
            <a:spLocks noGrp="1"/>
          </p:cNvSpPr>
          <p:nvPr>
            <p:ph type="ctrTitle"/>
          </p:nvPr>
        </p:nvSpPr>
        <p:spPr>
          <a:xfrm>
            <a:off x="467544" y="620688"/>
            <a:ext cx="4678288" cy="6048672"/>
          </a:xfrm>
          <a:solidFill>
            <a:srgbClr val="92D050"/>
          </a:solidFill>
        </p:spPr>
        <p:txBody>
          <a:bodyPr>
            <a:normAutofit fontScale="90000"/>
          </a:bodyPr>
          <a:lstStyle/>
          <a:p>
            <a:br>
              <a:rPr lang="nl-BE" sz="6000" b="1" dirty="0">
                <a:latin typeface="Neo Sans Pro" pitchFamily="34" charset="0"/>
              </a:rPr>
            </a:br>
            <a:br>
              <a:rPr lang="nl-BE" sz="6000" b="1" dirty="0">
                <a:latin typeface="Neo Sans Pro" pitchFamily="34" charset="0"/>
              </a:rPr>
            </a:br>
            <a:br>
              <a:rPr lang="nl-BE" sz="6000" b="1" dirty="0">
                <a:latin typeface="Neo Sans Pro" pitchFamily="34" charset="0"/>
              </a:rPr>
            </a:br>
            <a:r>
              <a:rPr lang="nl-BE" sz="4900" b="1" dirty="0">
                <a:latin typeface="Neo Sans Pro" pitchFamily="34" charset="0"/>
              </a:rPr>
              <a:t>Beroepsgeheim en deontologie</a:t>
            </a:r>
            <a:br>
              <a:rPr lang="nl-BE" sz="4900" b="1" dirty="0">
                <a:latin typeface="Neo Sans Pro" pitchFamily="34" charset="0"/>
              </a:rPr>
            </a:br>
            <a:br>
              <a:rPr lang="nl-BE" sz="6000" b="1" dirty="0">
                <a:latin typeface="Neo Sans Pro" pitchFamily="34" charset="0"/>
              </a:rPr>
            </a:br>
            <a:r>
              <a:rPr lang="nl-BE" sz="2400" b="1" dirty="0">
                <a:latin typeface="Neo Sans Pro" pitchFamily="34" charset="0"/>
              </a:rPr>
              <a:t>Uitwisselingsmoment </a:t>
            </a:r>
            <a:br>
              <a:rPr lang="nl-BE" sz="2400" b="1" dirty="0">
                <a:latin typeface="Neo Sans Pro" pitchFamily="34" charset="0"/>
              </a:rPr>
            </a:br>
            <a:r>
              <a:rPr lang="nl-BE" sz="2400" b="1" dirty="0">
                <a:latin typeface="Neo Sans Pro" pitchFamily="34" charset="0"/>
              </a:rPr>
              <a:t>Huizen van het Kind </a:t>
            </a:r>
            <a:br>
              <a:rPr lang="nl-BE" sz="2400" b="1" dirty="0">
                <a:latin typeface="Neo Sans Pro" pitchFamily="34" charset="0"/>
              </a:rPr>
            </a:br>
            <a:r>
              <a:rPr lang="nl-BE" sz="2400" b="1" dirty="0">
                <a:latin typeface="Neo Sans Pro" pitchFamily="34" charset="0"/>
              </a:rPr>
              <a:t>8 juni 2017</a:t>
            </a:r>
            <a:br>
              <a:rPr lang="nl-BE" sz="2400" b="1" dirty="0">
                <a:latin typeface="Neo Sans Pro" pitchFamily="34" charset="0"/>
              </a:rPr>
            </a:br>
            <a:br>
              <a:rPr lang="nl-BE" sz="2400" b="1" dirty="0">
                <a:latin typeface="Neo Sans Pro" pitchFamily="34" charset="0"/>
              </a:rPr>
            </a:br>
            <a:br>
              <a:rPr lang="nl-BE" sz="2400" b="1" dirty="0">
                <a:latin typeface="Neo Sans Pro" pitchFamily="34" charset="0"/>
              </a:rPr>
            </a:br>
            <a:br>
              <a:rPr lang="nl-BE" sz="2400" b="1" dirty="0">
                <a:latin typeface="Neo Sans Pro" pitchFamily="34" charset="0"/>
              </a:rPr>
            </a:br>
            <a:br>
              <a:rPr lang="nl-BE" sz="6000" b="1" dirty="0">
                <a:latin typeface="Neo Sans Pro" pitchFamily="34" charset="0"/>
              </a:rPr>
            </a:br>
            <a:br>
              <a:rPr lang="nl-BE" sz="6000" b="1" dirty="0">
                <a:solidFill>
                  <a:schemeClr val="bg1">
                    <a:lumMod val="50000"/>
                  </a:schemeClr>
                </a:solidFill>
                <a:latin typeface="Neo Sans Pro" pitchFamily="34" charset="0"/>
              </a:rPr>
            </a:br>
            <a:endParaRPr lang="nl-BE" sz="6000" b="1" i="1" dirty="0">
              <a:latin typeface="Neo Sans Pro" pitchFamily="34" charset="0"/>
            </a:endParaRPr>
          </a:p>
        </p:txBody>
      </p:sp>
      <p:pic>
        <p:nvPicPr>
          <p:cNvPr id="5" name="Afbeelding 4" descr="hvk.png"/>
          <p:cNvPicPr>
            <a:picLocks noChangeAspect="1"/>
          </p:cNvPicPr>
          <p:nvPr/>
        </p:nvPicPr>
        <p:blipFill>
          <a:blip r:embed="rId4" cstate="print"/>
          <a:stretch>
            <a:fillRect/>
          </a:stretch>
        </p:blipFill>
        <p:spPr>
          <a:xfrm>
            <a:off x="5381625" y="0"/>
            <a:ext cx="3762375" cy="1219200"/>
          </a:xfrm>
          <a:prstGeom prst="rect">
            <a:avLst/>
          </a:prstGeom>
        </p:spPr>
      </p:pic>
      <p:sp>
        <p:nvSpPr>
          <p:cNvPr id="2" name="Tijdelijke aanduiding voor dianummer 1"/>
          <p:cNvSpPr>
            <a:spLocks noGrp="1"/>
          </p:cNvSpPr>
          <p:nvPr>
            <p:ph type="sldNum" sz="quarter" idx="12"/>
          </p:nvPr>
        </p:nvSpPr>
        <p:spPr/>
        <p:txBody>
          <a:bodyPr/>
          <a:lstStyle/>
          <a:p>
            <a:fld id="{25B67846-C4B5-4BA8-891B-3196C0B11677}" type="slidenum">
              <a:rPr lang="nl-BE" smtClean="0"/>
              <a:pPr/>
              <a:t>1</a:t>
            </a:fld>
            <a:endParaRPr lang="nl-B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3" cstate="print">
            <a:lum bright="20000"/>
          </a:blip>
          <a:srcRect l="65943" t="43917" b="14994"/>
          <a:stretch>
            <a:fillRect/>
          </a:stretch>
        </p:blipFill>
        <p:spPr>
          <a:xfrm>
            <a:off x="4572000" y="0"/>
            <a:ext cx="4572000" cy="6858000"/>
          </a:xfrm>
          <a:prstGeom prst="rect">
            <a:avLst/>
          </a:prstGeom>
        </p:spPr>
      </p:pic>
      <p:sp>
        <p:nvSpPr>
          <p:cNvPr id="8" name="Titel 1"/>
          <p:cNvSpPr>
            <a:spLocks noGrp="1"/>
          </p:cNvSpPr>
          <p:nvPr>
            <p:ph type="title"/>
          </p:nvPr>
        </p:nvSpPr>
        <p:spPr>
          <a:xfrm>
            <a:off x="0" y="0"/>
            <a:ext cx="9144000" cy="1143000"/>
          </a:xfrm>
        </p:spPr>
        <p:txBody>
          <a:bodyPr>
            <a:normAutofit/>
          </a:bodyPr>
          <a:lstStyle/>
          <a:p>
            <a:r>
              <a:rPr lang="nl-BE" b="1" dirty="0">
                <a:solidFill>
                  <a:srgbClr val="84B559"/>
                </a:solidFill>
                <a:latin typeface="Neo Sans Pro" pitchFamily="34" charset="0"/>
              </a:rPr>
              <a:t>LINKS</a:t>
            </a:r>
          </a:p>
        </p:txBody>
      </p:sp>
      <p:sp>
        <p:nvSpPr>
          <p:cNvPr id="7" name="Tijdelijke aanduiding voor inhoud 2"/>
          <p:cNvSpPr txBox="1">
            <a:spLocks/>
          </p:cNvSpPr>
          <p:nvPr/>
        </p:nvSpPr>
        <p:spPr>
          <a:xfrm>
            <a:off x="251520" y="1412776"/>
            <a:ext cx="8712968" cy="5184576"/>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nl-BE" sz="3200" b="0" i="0" u="none" strike="noStrike" kern="1200" cap="none" spc="0" normalizeH="0" baseline="0" noProof="0" dirty="0">
                <a:ln>
                  <a:noFill/>
                </a:ln>
                <a:solidFill>
                  <a:schemeClr val="tx1"/>
                </a:solidFill>
                <a:effectLst/>
                <a:uLnTx/>
                <a:uFillTx/>
                <a:latin typeface="Neo Sans Pro" pitchFamily="34" charset="0"/>
                <a:ea typeface="+mn-ea"/>
                <a:cs typeface="+mn-cs"/>
              </a:rPr>
              <a:t>Waar is</a:t>
            </a:r>
            <a:r>
              <a:rPr kumimoji="0" lang="nl-BE" sz="3200" b="0" i="0" u="none" strike="noStrike" kern="1200" cap="none" spc="0" normalizeH="0" noProof="0" dirty="0">
                <a:ln>
                  <a:noFill/>
                </a:ln>
                <a:solidFill>
                  <a:schemeClr val="tx1"/>
                </a:solidFill>
                <a:effectLst/>
                <a:uLnTx/>
                <a:uFillTx/>
                <a:latin typeface="Neo Sans Pro" pitchFamily="34" charset="0"/>
                <a:ea typeface="+mn-ea"/>
                <a:cs typeface="+mn-cs"/>
              </a:rPr>
              <a:t> informatie te vinden ?</a:t>
            </a:r>
            <a:endParaRPr lang="nl-BE" sz="4400" b="1" cap="all" dirty="0">
              <a:solidFill>
                <a:srgbClr val="84B559"/>
              </a:solidFill>
              <a:latin typeface="Neo Sans Pro" pitchFamily="34" charset="0"/>
              <a:ea typeface="+mj-ea"/>
              <a:cs typeface="+mj-cs"/>
            </a:endParaRPr>
          </a:p>
          <a:p>
            <a:pPr marL="800100" lvl="1" indent="-342900">
              <a:lnSpc>
                <a:spcPct val="150000"/>
              </a:lnSpc>
              <a:spcBef>
                <a:spcPct val="20000"/>
              </a:spcBef>
              <a:buFont typeface="Arial" pitchFamily="34" charset="0"/>
              <a:buChar char="•"/>
            </a:pPr>
            <a:r>
              <a:rPr lang="nl-BE" sz="2800" dirty="0">
                <a:latin typeface="Neo Sans Pro" pitchFamily="34" charset="0"/>
                <a:hlinkClick r:id="rId4"/>
              </a:rPr>
              <a:t>Presentatie</a:t>
            </a:r>
            <a:r>
              <a:rPr lang="nl-BE" sz="2800" dirty="0">
                <a:latin typeface="Neo Sans Pro" pitchFamily="34" charset="0"/>
              </a:rPr>
              <a:t> Samenwerken binnen </a:t>
            </a:r>
            <a:r>
              <a:rPr lang="nl-BE" sz="2800" dirty="0" err="1">
                <a:latin typeface="Neo Sans Pro" pitchFamily="34" charset="0"/>
              </a:rPr>
              <a:t>HvhK</a:t>
            </a:r>
            <a:r>
              <a:rPr lang="nl-BE" sz="2800" dirty="0">
                <a:latin typeface="Neo Sans Pro" pitchFamily="34" charset="0"/>
              </a:rPr>
              <a:t>, Prof. Tim </a:t>
            </a:r>
            <a:r>
              <a:rPr lang="nl-BE" sz="2800" dirty="0" err="1">
                <a:latin typeface="Neo Sans Pro" pitchFamily="34" charset="0"/>
              </a:rPr>
              <a:t>Opgenhaffen</a:t>
            </a:r>
            <a:endParaRPr lang="nl-BE" sz="2800" dirty="0">
              <a:latin typeface="Neo Sans Pro" pitchFamily="34" charset="0"/>
            </a:endParaRPr>
          </a:p>
          <a:p>
            <a:pPr marL="800100" lvl="1" indent="-342900">
              <a:lnSpc>
                <a:spcPct val="150000"/>
              </a:lnSpc>
              <a:spcBef>
                <a:spcPct val="20000"/>
              </a:spcBef>
              <a:buFont typeface="Arial" pitchFamily="34" charset="0"/>
              <a:buChar char="•"/>
            </a:pPr>
            <a:r>
              <a:rPr lang="nl-BE" sz="2800" dirty="0">
                <a:latin typeface="Neo Sans Pro" pitchFamily="34" charset="0"/>
                <a:hlinkClick r:id="rId5"/>
              </a:rPr>
              <a:t>Deontologische kader </a:t>
            </a:r>
            <a:r>
              <a:rPr lang="nl-BE" sz="2800" dirty="0">
                <a:latin typeface="Neo Sans Pro" pitchFamily="34" charset="0"/>
              </a:rPr>
              <a:t>spreekuur opvoedingsondersteuning</a:t>
            </a:r>
          </a:p>
          <a:p>
            <a:pPr marL="800100" lvl="1" indent="-342900">
              <a:lnSpc>
                <a:spcPct val="150000"/>
              </a:lnSpc>
              <a:spcBef>
                <a:spcPct val="20000"/>
              </a:spcBef>
              <a:buFont typeface="Arial" pitchFamily="34" charset="0"/>
              <a:buChar char="•"/>
            </a:pPr>
            <a:r>
              <a:rPr lang="nl-BE" sz="2800" dirty="0">
                <a:latin typeface="Neo Sans Pro" pitchFamily="34" charset="0"/>
              </a:rPr>
              <a:t>Omgaan met vertrouwelijke informatie: </a:t>
            </a:r>
            <a:r>
              <a:rPr lang="nl-BE" sz="2800" dirty="0" err="1">
                <a:latin typeface="Neo Sans Pro" pitchFamily="34" charset="0"/>
              </a:rPr>
              <a:t>webmodule</a:t>
            </a:r>
            <a:r>
              <a:rPr lang="nl-BE" sz="2800" dirty="0">
                <a:latin typeface="Neo Sans Pro" pitchFamily="34" charset="0"/>
              </a:rPr>
              <a:t> Kind en Gezin via ‘</a:t>
            </a:r>
            <a:r>
              <a:rPr lang="nl-BE" sz="2800" dirty="0">
                <a:latin typeface="Neo Sans Pro" pitchFamily="34" charset="0"/>
                <a:hlinkClick r:id="rId6"/>
              </a:rPr>
              <a:t>opleidingen</a:t>
            </a:r>
            <a:r>
              <a:rPr lang="nl-BE" sz="2800" dirty="0">
                <a:latin typeface="Neo Sans Pro" pitchFamily="34" charset="0"/>
              </a:rPr>
              <a:t>’ doorklikken op leerportaal en account aanmaken</a:t>
            </a:r>
          </a:p>
          <a:p>
            <a:pPr marL="800100" lvl="1" indent="-342900">
              <a:lnSpc>
                <a:spcPct val="150000"/>
              </a:lnSpc>
              <a:spcBef>
                <a:spcPct val="20000"/>
              </a:spcBef>
              <a:buFont typeface="Arial" pitchFamily="34" charset="0"/>
              <a:buChar char="•"/>
            </a:pPr>
            <a:r>
              <a:rPr lang="nl-BE" sz="2800" dirty="0">
                <a:latin typeface="Neo Sans Pro" pitchFamily="34" charset="0"/>
                <a:hlinkClick r:id="rId7"/>
              </a:rPr>
              <a:t>Beroepsgeheim voor </a:t>
            </a:r>
            <a:r>
              <a:rPr lang="nl-BE" sz="2800" dirty="0" err="1">
                <a:latin typeface="Neo Sans Pro" pitchFamily="34" charset="0"/>
                <a:hlinkClick r:id="rId7"/>
              </a:rPr>
              <a:t>dummies</a:t>
            </a:r>
            <a:r>
              <a:rPr lang="nl-BE" sz="2800" dirty="0">
                <a:latin typeface="Neo Sans Pro" pitchFamily="34" charset="0"/>
                <a:hlinkClick r:id="rId7"/>
              </a:rPr>
              <a:t> </a:t>
            </a:r>
            <a:r>
              <a:rPr lang="nl-BE" sz="2800" dirty="0">
                <a:latin typeface="Neo Sans Pro" pitchFamily="34" charset="0"/>
              </a:rPr>
              <a:t>door steunpunt jeugdhulp</a:t>
            </a:r>
          </a:p>
          <a:p>
            <a:pPr marL="800100" lvl="1" indent="-342900">
              <a:lnSpc>
                <a:spcPct val="150000"/>
              </a:lnSpc>
              <a:spcBef>
                <a:spcPct val="20000"/>
              </a:spcBef>
              <a:buFont typeface="Arial" pitchFamily="34" charset="0"/>
              <a:buChar char="•"/>
            </a:pPr>
            <a:endParaRPr lang="nl-BE" sz="2800" dirty="0">
              <a:latin typeface="Neo Sans Pro" pitchFamily="34" charset="0"/>
            </a:endParaRPr>
          </a:p>
          <a:p>
            <a:pPr marL="800100" lvl="1" indent="-342900">
              <a:lnSpc>
                <a:spcPct val="150000"/>
              </a:lnSpc>
              <a:spcBef>
                <a:spcPct val="20000"/>
              </a:spcBef>
              <a:buFont typeface="Arial" pitchFamily="34" charset="0"/>
              <a:buChar char="•"/>
            </a:pPr>
            <a:endParaRPr lang="nl-BE" sz="2800" dirty="0">
              <a:latin typeface="Neo Sans Pro" pitchFamily="34" charset="0"/>
            </a:endParaRPr>
          </a:p>
          <a:p>
            <a:pPr marL="800100" lvl="1" indent="-342900">
              <a:lnSpc>
                <a:spcPct val="150000"/>
              </a:lnSpc>
              <a:spcBef>
                <a:spcPct val="20000"/>
              </a:spcBef>
              <a:buFont typeface="Arial" pitchFamily="34" charset="0"/>
              <a:buChar char="•"/>
            </a:pPr>
            <a:endParaRPr lang="nl-BE" sz="2800" dirty="0">
              <a:latin typeface="Neo Sans Pro" pitchFamily="34" charset="0"/>
            </a:endParaRPr>
          </a:p>
          <a:p>
            <a:pPr marL="800100" lvl="1" indent="-342900">
              <a:lnSpc>
                <a:spcPct val="150000"/>
              </a:lnSpc>
              <a:spcBef>
                <a:spcPct val="20000"/>
              </a:spcBef>
              <a:buFont typeface="Arial" pitchFamily="34" charset="0"/>
              <a:buChar char="•"/>
            </a:pPr>
            <a:endParaRPr lang="nl-BE" sz="2800" dirty="0">
              <a:latin typeface="Neo Sans Pro" pitchFamily="34" charset="0"/>
            </a:endParaRPr>
          </a:p>
        </p:txBody>
      </p:sp>
      <p:sp>
        <p:nvSpPr>
          <p:cNvPr id="1032" name="AutoShape 8" descr="data:image/jpeg;base64,/9j/4AAQSkZJRgABAQAAAQABAAD/2wCEAAkGBwgHBgkIBwgKCgkLDRYPDQwMDRsUFRAWIB0iIiAdHx8kKDQsJCYxJx8fLT0tMTU3Ojo6Iys/RD84QzQ5OjcBCgoKDQwNGg8PGjclHyU3Nzc3Nzc3Nzc3Nzc3Nzc3Nzc3Nzc3Nzc3Nzc3Nzc3Nzc3Nzc3Nzc3Nzc3Nzc3Nzc3N//AABEIAH4AqAMBIgACEQEDEQH/xAAbAAACAwEBAQAAAAAAAAAAAAAEBQIDBgABB//EADwQAAIBAgUCBAQEAwgBBQAAAAECAwQRAAUSITETQSJRYXEUMoGRI0Kh8AaxwRUzUnKS0eHxQyRigqKy/8QAGAEAAwEBAAAAAAAAAAAAAAAAAAECAwT/xAAfEQEBAAICAgMBAAAAAAAAAAAAAQIRITESQQNSYVH/2gAMAwEAAhEDEQA/AMJK/wAHUU8+hjG92AD2C2O497EH64bVj9Wqy2paMvHU07KzR7PrTa1uD4Spt6YW1ck8qvTkKXV7yAJtqsRe3I2sL+mDsupqibKailkqli6bCpXpI1wvEgPkN0PN9vTHLNaXrl1BSwpXPLXzu4iFukieJjsPFvttvb74Y0ryZjQ1sEqagR1IWQ7XXe36cYFp44REQAUjuToK/wB4xHJ72t7Y9oJjJVUbUzkL1Al3XdLncAcAd9hibyskk6WX1MtO7uzlvHGg2v5/vzxASUTsUkknDL3UKfpe+KMxqIJapxCCgeRySdmNze/9MKlhqI5CIhcqSTtt9+MXMdotahsxieFKmneVZSbMSB2B3477X3wHLVwCY/H0QvLZuvG+gsfXt/1hX1XjRlqLoGQkWbdvbDGiymarow0zskYa69VrFie5J4W3HmcEx0J+GSUIradoo6iIHUCquCCDbswuMMMvpK2SBo50RQg0PKJRpAvwW4/ZxXJlkNDTUs8t5dQ1MykugOogG4v2A2v3OJCGoqI0ZpTHB1FCqFKgc/Kve5Fu/wBcZ71wqQwb4KKIxPURrcbvGjNq8gCd/XYYMhy/L6rL41eaWolF1jmhUll9OQPMb+m+PcuEOXU8cM5KR6dTyS2Mlz2JFv0uBiipzKapRqWmjUSwS21GViVsf8Tbfvvhb/ihFTlmVfBRMmYPoJIaRaUMqPb8wB8JPGE5y5YVkmkcVMTxaFliNww9QRdSCo5740EPVgYy1hhjVl0tG+lGA8rkWZT5H9MD5nTQXE2Uy7vf8NT4kNrkjfcfc++Hsr0RzvQmBAoLtcCxZja43JtsfLHaI46Ks+HjhtNCAwAvqsQb7ntxiKlZYZo6h5DIxFmB0uhIvtt6WxQ8FpDNTrriI1qWPgb0YeZ4wvLghWUSfHSzl6dRIIn0G1mYaPCNrXN8AmCOKO2YVMFEfmINQXIP+Tf+YxVXVVcsg1VEKU5hLXp0ACE9h69v6YTVUUctOJTAOta7EfmPp64rHG33wc1Ibz5zk1E+qGCatkHDu3TQethuRgZc9rqzqwszUiTMOlJTG4U8D1IwlABBugHYE+eHWUQhFSoFLJN0jaNUjLDVbYj0/wB8XlhjjN91FytH1cKwZZLFKpknhjWT4g/mOq1iO53G+OxFYK+ChM09PPLJUVQISQMAoG9+PO32x2JxyxxmqXPtz0/TjuVR3kUvIVYlUINuT7HBFDUyUVRFVzapFC6XTXsQTZhz3GPBQ1lXFJHQsZGIBWmIIDixOx87X2ABwLLR5jQ0kksuXyw07bgw+IG/PFz2G5scGt8rM/4hWSjkWOomE61U7zQOlwehYBL27m7X9RhZDUSrNVVYMgho6dmVGuAtwFHuSWwXW0i1dGaQKTVZdRx9NdXikUAGQcc6ibexxm6LNqvL4J46aKJeuVtJLEGIAvYAEW7347YqY7K14IlliFVMyaNBIl5C9vqb3+2K4IITP0GrHcNe6pFta177kbYszeprK2OP4qWSdFJsDYWv5W2AsP0OI5bSo1Q7qHZo103vYan8I+wJ+2NOJE+xeXUdJVwqWnkZIrWDw6L6j2sxxqaNJGy+rNNH1potCRWTwjVcXIO1gBf7Ylk2UrT5dqqX008rEwobajuDe/l2v9sOqesnpOnT5XSR6JLdUGIEuLnufpb6bY57lbfxcxQy6kqZMpjZ4zJULeORRGqF797WJUH1HN+L3F1PQ1aUk004p4mGkaae3g3I0huAPIYaxQVMeXCn6yVcrTEOoRECnTexCgC/HGwwHmFdVw9OjpIIJndQ8i9YBV38IJO97b2G2FavQVsvpElMk1YquVDAFuoVPrYd/f74hXQU00fTWF2DAkPFIIyRtyd78DkHEswieKrSOoqhEr2DOspDLfsfW3tgVPhY5CYZI7g2LSPoIb/MQbn3OFOAEqYhlcbxQ0VV0XF2eVgQe17Febnt98WUIipdMjO9KVOtZNDWA2vwfbYgjB0WYrHN0KtJoXdbAyEBHHGzC6ny7YvlpqMQLTvSvqca4xa9/Xa3/wBb4n9GgVdlsVZSyV1O4Ln8WVY1Cgi9gykAbeduDsRhLIYXgdtTAxx2MdtRbgggjk87EX98fRP4e0mFKeq0yMAQjcCSM7W258r7euMv/Ev8P1CVEsydWekYWie13Qjffv8A9HyxWtxNjFQG0slNPGoDgka9wNxuPTBhy9Uo5NCrNIfETq0cDub8H+mGcaxrkx+PcmpilMBmkWwjVhsT5rcWv2uDhfLC6yNTzxgFjpC23HvvuPvgts6Rdg0aogUR0scSgg3kWEDQvoTc7+d8WIMxqwrS11VDRRKUVmma7nvpF9/LyxW2ZJGWjkFn2JDDuLWuPoMU/G1FTVxzPKXkbggWAHt2GHjcrzWctEVmY1kjhopJ4YVUBAJGDbbXv++cdgiSn+IQ9KUC2/Dfzx2HM/jnZ3KRFa6vjnFVl9W0YNlJaMEk32ttxz98HZznuY1tCaExpHNIysssV0fizAgbE7+lrYsZVNPDCsUlMPy0sUySWbk2UEXvzze2BJUkbrQUDfFVUUZPUKhSNt1AvffzB7j3xU7bFNTmKpWZgYUE8hqJz4RawZzyRvfvx5cYpu9RQvV1UAujWl6bldRbhtHvtfHtfPRSpGWeSJh4WKRghSQO3fa2KaOqWirgGqVehmTpSqhv1EOxIFhZhz7jGvaLwaZHT09WkECsqLIjSNFJGXXpiwYm5sNwP+8PaKnVm6NLTqKZLu7sPmI9Dew7emKUplyzqUQIaoQFJClh4BfSNXYG5b6jBuWytTUpiZwDU3ErdoYgNgO3n9z3xlnkvGCYqj+0a2npDDFJT1D2DIhAjUDYkXtYcW9fPDmOJE6zmyTsoudrRi/O373A74S/wm/9o5lNMpApoIdcer/yNosGa3lq47Y1slKpMiK1i9jK5/KeNtvMOfcDGa4Wwoq0wpkIhgXVLUyFhxfcMeNwN/fbCyqroqhmFFJ8GL6meVfmHYXB29uw798NM5+Gy/J3ROJZAI1sbWuNyPIcAfXGakipqGmlOcSGSVyLwWsQ3bU1jvudh59sEgteTUal+rPC9QrCyEgurj3U2Ivic8TzVTBaVDMF+R+/nvc4splWVSlPXCFHF+nTggL2HYX7CxOGXTiMbRtNpljGoMynfy2W98F4CeXmVYG61LSiEKdasL6gO9t9x57YjIRFUiSkYuZN2hmk252bvfyuLHi+JU1FMhl0JGgQE6o5QCfub8k8+ZwbU0JnKiVoSr7gOwvq9W7+/PbfsgtimMnQmiZNRiJOlwxvZrXI5Bta/I8+cNZAcyoJYjpEU7aSV8zwR63sR/mGF+XxvS5rGjf3MoKTItisZtquDz3tvzvg8KsGXJTOLayFGk/KbGx/1KPvgDHSUIjWro6pXvoAqUtfSmq3Uja3a4Ok3tbv2zuYjpLLFKshelj1xlWuJYg2k3J4ZCQD5A77AY3FTSk19VM8o6dREUZSL7ki4H1GMtnzdURZXIbU0wjjik1DqM5AILefABHrjTHlnkzVVT9WMMCHd1OlxuWt5+WB6EPPHdW0ADuCT6j3xOrjaZ46cMwAVTGy7AE8m/74xCjzdI5o44qcSiRgwfpgsb7XI88FxvjwyvZgZell06xDaRlEWg+NyL3O/At/PHYImp2pyZ52kqJbWWMNYLjzGUz+s2fnJ0LzXNM16EdLT5tJMRYTzGxMnmBtsNz23wthSaNY0lm6qKLaZV1aV455HOL6vQsscqW0TpqVRypudQ+h/S2CMv6EUqVNTHUyRq+pIooSwa3+I46N8NNE+Y0ISu0GgLVCsiBFl038I2sf98PMrihpZBM8NPG0CGRR07nWflUlrkdr2tx6YFkE+YZpr+Hlkkb+8l1DUvqwA2NtsNM9nkSKOGVT8S73Y7sQ17i/oAR+uFcuDkVOz5pClWS0QTwVDbXYrurXG+4a2/Gm/fC+qRY6JVllMa1EjH8NDIyqvvyL99uLYY5Hpmqq2CVwOsyImrhW/Kfa+3sTj3Naeapr6eCOHTVQwI6xFPDfqPezccDg87d8Z8+XJjMpqo480+CjAiLyAM1wysb2JsNhtcjtv2xsqs6oYpVcBFZixP5m5v8Adj9cYn+FcuqKP/1DOj1FyyaL2jFje/cmwvb1GNZWstNl9VJIQFSJXJkF7WbckcjYg+lsKqhHmMxNRLM0h/DDlAfyqNAv7gv9LYzFD1KqqQSC7E+JLDY9/bjnfgY1NdLTmplj6TwrLFYWOtSW3PPqfM8DC+GJeoaRJ9ViAzLfxeY38h9ftioRjQ0bJ+HTxmwOnraTdr/mA8rW2998MaZIBRs0Alki1DUNFy1ubAm36WwNpk6ERjhGncCNiVst7Djk2Bwdk9TUyRrBWQDQWayuNwvsRsf3vxibdCSj2yyJMvljMpYu3Ybggjcc88/fFQo1gMErqGMQYBz4StgOF4Yk7DbB2YVK0kLVDRgKJYiWUEGzAbm29rj+V+MV1VLDNDAZ3LR9TWFUbMQPCduNt/txbAZfDSRvX008tO+l5gxdiR4l31Ac733HmcFSVTzVRW4ULpdgw+Qajv68Db1wwXpdR2lEhkUk63XxeQ9ufsMBlRRxymVxAGXXJq9rBftcn1xJluZOzVFDJJIDEEeWZ/JbErf2FvvjAfxglQsEGawN4wVKqRvGwOoG3vff0w/lqJaqvkvrNMEkKoP/ACCxFiPrhRnYWsaelpbiqpRB+KWsliCSfa4b6HGvx8s8i2vi6NfmrRkR9GdkpyRsNY1H6BT9yMUJAVj1ZO9PE0o/EqHN2QHkLtsO9+cRziqqMwzVqmALFSwKq6nGkFdIBf3JW9vK3lhZUOTMKiGRpFkuBr444I9cXcbeHPT4DLI6YQ12YiWUbs0TkH9MdhAtN1VtCNMbG7KTvGebe3kcdiJ8E+1Hg1dHDOYjJCZLoLNILKB35IFsSkzeGlg6tQz19RqCARTN00Y+bMT+mBY6+rmQLVvHUMnyiogRgu/bbF0rUk0KJJQxadW4TUviB5Fj5+mHZ/XRsPFNmFZOnVlipKcPdaeAaVY8+Lux98Pc1pA6zVDM+qEhSzG+rbSST34wBR0Esua0ZpZTcqZWhJIA0nkG12G3nbBGcMJKiVXTcxhCFvpkvaxH1JwZWdQ4hlqCOpQwRMSQQvFiRe3/AOlwzq6hnp/ipZOvDTGSOogYbuqNfUtreIX59Ae26CeWSOm6gsAhKDcDSdIO9/8ALhhFHUhqhlkZJowtdBIm+5U6gPPwk7egxNFPMvqoGZGjq2i0EM4nB8d9lYsBv3B7W7DbDquiZcuZeo7kvJEdrWDAsgP+pRfGNSZKiKRoQY6WVtM62uKd9iCv/sYgH0I9sbDI1mky8LUBWZ2Elri5XmwPcBgfocTvg4ymYRSpSxzFyw6kgYvc9wyjbjbb/wCOL0RncyRSFJtQ2Tl17Hj74cSRR1ImpYaN0icHUqkkqVPzenfzvcdsKpKaWimaQJeO1zIUOsm3bbDl4ApoqotGYRExT54/8Pvx+zhpSFVtKpMgDH+7ANzbm7GwG/OFlNL1HEbxzIAgcs1tC354IJsbixPIwwp6nVanhp/ipmB2I8K28xvbbsT+uJ1yDy5qodM0Soejfpggnax58htwP5YoqKqQlkiJMaBTruLtYi9/W39cVUzTEP1A12PibTbnY2Hl6nnFqQLEYxOzkghdxu3fb6i+CmugaF6eCrmkZISokK33a42t9/vjJfxVmDink6z6Zp21NGv5F7L9v5+mH+bZh0QSiKz6toibF+wUeRsB73Nt8YrOqmemVZayP8Ui7K62VCfMe3b6HE2eheiX49ygKuYwgY8bkeWIZw8NLlOuoqJYpKyTVPGm0jKg8KA9vmJJ7bDk2xbpMcr1sheWokGpFK+JtuT9b222t7YzOYNNWVhmrpJL/KgB1G3lYnbz3x0fHjpjlU8wqZQ8ciWRYRHeAfIA4uR9+/riCoOu2k6qeoUmPV2typ9sV1VVF4YYkKqoXUDvxawB+/3x2VTBa5qZ2HRZydz8rDa4PttjXSFyyCjiaOMk9QaSwO4/5x2KRY1AFyR8SQDfbn/jHYN6VppmFqlWRgVbxDba+2JSSmMi6DW3y+/qMeh1KK9wq/MysdvpiDzgFGj/ABHJsBa+2/fyxnYs0eOZxHFA4Cx08atGt9bXFyAO43498DVekK69QMH+bV2A3A2Pc47MZmSQiSI3aKMKIze5strY9nSqlnYpTrUUxUo80qhipHBLbNY+uM9cqnTzLqqKoSJZoTUIJlBLEAqSLEXHzbE8+WC6iSaCGjraT++oU6VmABKqdtu/hIB9hgKkpYFotKCGIioEhlBfc24ALbjm+DJ8zSkkijjgMViHWVuLt5jvz98K88Cfq6qp6mhNPWZX0my6pHhErgBVI8UTDi4435GHmVV6JT9OGypFONKlgeidB4J5G3F+5wlyySqSveKKZI6apis0bsAG3OnSLEX5t2I2wwpoqymp5DLS0slOJhpeGJWV1swuNI4ud/LfC0Z/NNK1OkrwMsrk3MZ1oQODbkbHgffA84zBXBpmkUHfXHEZQu2wI3P6eWAZKjNKamRHkp1ZpjfQkZbSFHBGLkzPPBfeSaO2otdgy7d+1vTBDGSHMJoV+Li1Ip3eZI4Atu/j3t+7YYRxJBRvM4o40texGz79yRY+w++ElVmuYEeBwJCeUiFz/U4T5hXyu1n/ABgg1f3IAU+xFzg2NNXPndPHDamBnlI8RAso9v8Ac3OK6apaovLqZWjF9QtcXG5Pl/x6Yx82dRpTu09QVZ20mJA26+3FsXtm7U9OlStFK0rNeKmjUksLbE+V+fthSW0JT1k8eZr1WnOq3TKrpFzwST8u323wqzKodg1Tv0mASlUnedQLa2vvp9e98GVcslLU1VdmckcmtLwUrpbSvkd7gkEqfPe+M3NPW1ry1bHryyEHfbSo4AF9h27AWxpjim0vzF3miT4os/iL6Dfi+w+pv+7YWGSVpHmlQq0uxvYaE9v3x64OrZLU5DuJnc+I8oPJfUXwtQIZLyVCqWO5FsdGPTG1WzR04eNVBINgSb29fTEp2Rn1IyWfew7HFzRZcg3qWJA97/pi6CoytGt0ncHe2+GQWK6mNTyhLHSebi3798dgxswpUDLFRIGNt7cDHYVNoJ4JpJmVLGMqd43Uki4tsDfvj2KEUqIXUpJGukKdvr7k4EKmRxICGMbggW5O2CS7xlNETHW5DaeN+b/bEVbQ0dSySwjwozrGbGxsAvN/vheQztIZTojbmOMhbsQDz39cdTUtRNT0k4U3hfRISdNlJJBBPO5I+2IVUaSTK+pwqlSqrcagOwPe9u3GMMt71FRZTgVMpMlugo6ikKAES/f3Nv0xFGaS8kskaIWZRJI+lVNywt5je22JESillpYWHXmR55SBuAoJWMeVgu3qcLqQxV9zK3VWPS2omw2FtzxazDBiezalpZpS8UVQZ4Ha4BQKEI2PPO9vth1DLTQ5U8Mlb+OjqrOLjx2N++5sMJ6zOIKCid5FPScaI+jzex38th54EmqYf7GWSWUGlmZZEl3Bj0i17efi88PVptIJ5I40WoqhVEu4CyICTbkX5/XAb/xHTo5p5BHGUIBCykfYEH+eFM+Zz0LCOdGqWOxjUqbspsbA78i/1wLQ19I1jNR/CiRiA0i6zcdrNuDzxe3JG+54UvKNNHUxlOktRPJckqvWvq8h8uLBNVK0cQo6mJNh1eqtgbckHy9MZlEq5FkkWrjlpmHhlV1sFNrG1xbbtYY9eeBFhSaq+KtcoupkS3bTbxH14+uDxGz2aokigdOhHVTldpGsVj8iC17e+Bsyr2y2NauaZpWqUVaSCJArSPpsSWG5W99+/Y4Gjzyjn0nNGBANoqYBtB530n2+uFmZ1dRNU1EzzwxSOSU6inqsN7ICAbC23YYqdi1CeSkM5nqxJM9l16mAW4HC/XgYQZlnBnNkCpHwI0Fr46umn+Djlqo5IdL+GN1K6/X29sKG1SMWJFz6WsMbY4srXs9Q9QQG2UXsB74rCXBti2KPVJY+WCRTkcbeuL6SFWJrm2+3GCIYrAa1W9vv6YuEVpCC40keIg4temLKNF1Yi+x4AxNpqFVlZutpAsLKu5OOwQKcRvddwbWsdzjsIx1Vn1RADpgRB23uRhnR5nLCkbTwDW9tMABuL8avL259sDR06vNFNFpRluQSoazedjtgOmqWSIu/ibWXLdycFptIMwmpwyyKJKgiwiA8APNgPbCmuzKqqNK1ebCMglUp4otJvwLEW/rzi0VrSrNNpCalULY38gxN/MED74HpMl0vG0MgknJvrlHynkEDe59f0xljPeSvS3K694KwVgVunCQVRnB1WYE/v1wbl9UmV5jWZdDCjQOvUgAAYzr8y/dDYDzOLK3+G3y+hkq6+oToIhdhCmtyoHAvYYFaWI5Utdl6NTy0iiESyWkk0/MtjsFtdhx5b7YqSaIPmNQ8spyuRVaCOElfHsjklhyb77f6sCUtSj0hy6UgA7QhxYBv8Jv2Pr3t2vhtJQwZtQrmgiWKoQFKhbkrJY7W+/0wgl+Io6k0YlKvqKB0Y+HtsecOa6F20/8AFNLFHpkqWOoJ1WhQ2c3Y3v5LuL99sZZ83d6gSz2awKonTBEYIt4Te/3ONJnSzCKGYSEVVLSRnqXvrFhe4Pv9cJEo6Os6chjMUjvpDILi/qP6j9cEKqI3vEFpamppNC2AJ8Om/N13vc+R+mDY8wrCVjeoyyUKQRM8JZifP5bk++K6vL5cvkZWMbB1U9ztf/jFVPTpqOlRsbMD3viuy6XLVNCWWiWjhA8MrJGFa/fSOR73+2F7T3kLyavK7b+eJ1g6NWuwIlUG/cEG2CUpk6sSuLhk1bYNQw9TUpVKiyUgZVGlfFcL62wDOscT2tpWw88H1EZgqCkR0m4AIHnimlpROxdzqF7b/fDl0lTFAeg9S4IUFUjXuST/ALAnFmh/kAu7cj/D7YdVFLFSrBSKvhhhEzEfmZv+v1wHVFo1HTspkexPfTbj9MLez0gIB0wIz4u++LGRtDfhi4Bvft7YJ1RxKF0k3Fj64sFMpte1mF7WwhoBSoJoSF3twzfm9sdgqeTqzNOQF2uyqtvtjzD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034" name="AutoShape 10" descr="data:image/jpeg;base64,/9j/4AAQSkZJRgABAQAAAQABAAD/2wCEAAkGBwgHBgkIBwgKCgkLDRYPDQwMDRsUFRAWIB0iIiAdHx8kKDQsJCYxJx8fLT0tMTU3Ojo6Iys/RD84QzQ5OjcBCgoKDQwNGg8PGjclHyU3Nzc3Nzc3Nzc3Nzc3Nzc3Nzc3Nzc3Nzc3Nzc3Nzc3Nzc3Nzc3Nzc3Nzc3Nzc3Nzc3N//AABEIAHoAowMBIgACEQEDEQH/xAAbAAACAwEBAQAAAAAAAAAAAAAEBQIDBgABB//EAD8QAAIBAgUCBAMGAwcDBQEAAAECAwQRAAUSITETQSJRYXEGFIEjMkKRobHB0fAVJENSYnKCM+HxVJOissIH/8QAGAEBAQEBAQAAAAAAAAAAAAAAAQIAAwT/xAAgEQADAQEAAgMAAwAAAAAAAAAAAREhAhIxA0FRImFx/9oADAMBAAIRAxEAPwDJxZYo3Wy7bniwwbS5cA0kmptCJwB4n7e45wRAjSMFUX8ri1/U+Q/r2u1akZE3JNi9vDb08/fjGawUJpMsqhLIXSSJdZsHswH1YWxdQRvFIG68BBN/BEusm/a1r/nbzwUYg9ljQNMBuzjXpJ779/TE6annQgvMyHbUAu7Ab79h9BgGF65hVRxssMUapI2liV1K/sOxPlv9MFVFqhY6iSdopIQA8MgKKSe620nc38/1wNNFI8kscVVIFjtxpGhbXPbvv9MD0lbLHUx6alJIbm6vZtSj8JH8vQjA3BSrGkkfTj+WWJ9CqAX6jGO3/uce44wikrjHNJRVCSxQsQnUSPUFHbfy3v2NvrjRvSyAvLTV3ytObkK8dtBsTY3PobEDe3phZSzCaqno86ldp4XAjlRDdhf71rWPa9/Qdsas3jgkagQVoaQmq0rqjU1TIVF+TuRb0B39MXT12cUdfTyVCK1JGQDSQrpR1I49TY7E7++NCtNHGJRElYkZVlaWsRYY2B38LFtxxtxgOGny/wCYkhqaiepcBel8s2sEb207cj8thbGv6aZg0qJMqmSpWky9X+YhWdYk/wAYabalHYgixA4Iv3OPcqp5cv0vUILyblVIZVa1vDtcH03vfY9sUImXUzQwySV7lVbou9PH4STe6sDcG9tgf44NkqqGVGIqVQts3zGuEE/QH3w1A+Wwitro4qiGO25GoOSNNjtY++2Bs0nEiCFWNmbcqbeAfeP5be5GI1aTQUk8rwxzxFiEmilMq9tmYA2PHoTe+Fy1GqKR3kHhURD7NiRf27k9u+n1wpg+fwIpJY8mpaus16SkZWEghdx6eh8+2GWXV0eZNE2eU6RZn0CFqYYyWQEmwa/cDfvb0xmXi/tKupo4erNTKwkkZEsSQRtYDzv9caDLa0HNI5UpS0LOIohHfYfdvv8A8jud/PBjDeRX/wD1eqFBktFl8NlWTcaeCBsLHvtf9MfKplLU0c5Yk62jYHi4AP8AH9MfT8y+I8pzbOq34ezuMf2Y8xWnqAbGmlG2oHyJH6+WMX8SfD1ZkJTLJmSSSSoZ4pFBtKhChWB4tzcXuD+Z12MyU9AWVQFKKScjeU6V/wBo5/X9sSkQsbDk7YYSoscaQR/ciUKPX1/c/XEaSHq1I8l5x5n1eqe7njx4JRQssaqLWAx7hgY1G1se4acYNapSjxxQsxVo1kYA2L3F7E+W9rfvjkq4VdY5ZLOfwqpf9VBxTV04aspuoigCCNFmYarta+/e24BOLZ6etk1fYfKx9yXC3P8ApJOm38/LHoZygQktPHHJIoZhcl2VQLW87keXfHscs0xKQQMoCWEzSBvyCgm/9Xx70FIBFRPMEXUOkLkW/wBRAUe63xKnlEki/K01Ol9w8ziZreYubX2H4cTUPiE0OXzzjVHBM0dra5QFh/1XW48jyTzj3QWqGSrro1iQbR0YLavewCm3lfviuphebRJmdZJIm4kDNx5Kq8E2t7b++IxzJVFjRQJEkK9OJgm6MTwDY78nYDj64zY+IVTyNSzSItNqj02MlU6qnP3SqgajuDa5tYdxhZVio/tClzCirYIdG0RiQrcEm/c373ue5ucXVUXy1TK9W0dTO7DUqO5CHixJ454GJy0EvWWKunaJLCzGEskg3/F/H64mlJFU1JWVMrTuTOzhrs06StY/hJvYA+x+mBhT5hO6xT0NREQPBKiawTvsSRfffc7fTBZQU7aYZo44jzMktgQONr6j+nOLk/vBQBqGshIKqstNLqQ+jj3G18KZmhFPBWUhXVFJDIt77BAR2PG4/b24MmzSQUB+eWRnqwE3UA2/zDtYA87HjDamjlgiczSQBU2aCV7qDtb7wFjyOx98RqMupKmMxRA0CEEhQfs0a3KkarC/IIta5xqgfLCMrzeQiIIBFOoAZoobMwt+MC357g+WC2MGaW6iRUeZvGRBuOjMfNSLgG57YyVZltTSPGjxzrOoDxdEo5I9la5HnpA598MWrKUrS1FY8pjkQdeJIr9SYbG6sAVcHSbix3G45whGQRavKaY0PVipZ1X7VpyNV7n7oP5g3GC8vzpKPKa2q6rmrXVd1RpFOoD75UaQbgEH88WZdndLmrvlmayCKUqVp63WA6L/AJX7lb/+fMDOaWZHjno/mppmh8c0MYEbaNlItuQR57nzw2EvltmJqssiRFrauskkSckqsEDeL2ZrD9DjafC1VTfEeX/2FmqSiWC75fVTqTIm1rX78nyuPUXwjrKMGCnjq5StRqYhA5QNcXII7AW525+phSVNVSV8NVT3RoPDBEVACDuNI88R8nWaX8fDfU5J5vlv9n1VZTFSzwzKitaxsQTf67Yjk9KxRmK7txjVfGeXxZhQU2dqXiSWy1Mei7iS1lHp3G+MtmEggoNABjRhpSIHn1Y9/wBscVyj0dfI2iupq40ndfmItjba5x2ERAvuBjsdMOPizftUJURzVdDQRL8vIA4mPjFhbXpNlHub4HpZ6jNUeKocdVWAhZ9LDf8AAGUabG3uD6E4jnIqZZo66OsMKLpZV3Ry2+9tgTsf65spalJacIyim6hLvJCAqoBtqcbBvQAjffHVHOHdOE9WGoqC042cCEak7aeAPS//AHw0MVBSKHhCB0HiI06pPfbYeoAwO0pZ4zT6GqI0VKqfp23G/VuSbKwsb2Pe9r3wJDPDmMs/UkEbxizagWDr6k/i4xz7TuFcwvkkjqqq00hTQxHTtfUL3HHHPffDNYzBohYtEgYu5VSTc27beK3sN9r7YB68ELqINUYQqHeVlt9fMkcDjz4tg6lil6Dzl0knlLlGVr2Y8EHttsMCHEByTillYUcKwOnj1N9o4F+7EbE+lv44DlqoI5OpRpIaie4MoY3e5ta5JvimaQRRiIspUXLMd79h9P5nCauSpliDVD/duNRBsPTFQGyyszR6eqZaGaKRrkmUIo/K3Pub3OKRncrSD5uNZjwWK3P0vcYBgoyavpO4Cp4mYeLYb8DnBBVRpeKIiNtizLqI9zxjpEc6/ocirkUj5cq9xcRknqf8f6+mLhmcVSyfMrMiDwq7G9vLjfk9/PAMJMo+yVmFvECL2PoT/PFsjRSlRUkK6khJwSRfuGXbVf8AP3xEOnkGHNIaQRQAuUB8dPVxrIj37ix2Nu6++GRr6FqdWasi6bgj5OojRigI3sV3tYeV+MJ4YaeECGZUal0DRMHY6L7i9hcKDvc2tz70VcMUWZNKqWqY7h4ybJJyCVHkRyBbzGBopMY5ks8cKzPSRQo0gVvxqQbne5Nj7jyw4ySCnzItBnTTsszaaWoNQdCm19BUEAH9DhJl0ZBmoZmCmnsIzqaxiYXUX7je4PY+Q4HrK6rET0fQj+zn+0jRNLBwOb872uDhRLDsyy56Ceopqt9UzObQxwjqOnmObr5ED6A4TzZpqkPRtYCzGJQuq3Yt963tpxscrrIviegipK6QRZlDcUtTIn3vRuCDt29xhLn1HLHUsK+j1VqsNYjbSy3tbfTaRefFb0vgem5c0P8Ag9zMs2S1qKIayHWoUW0NfY2PJ43xkc8o5osxkppZIg8LaANV/r9ecNJK5YahJKadaez/AGIMhA1L/mA4B+g4wZ8dUf8AaGX0vxBEgSQqsVWosbN2N+++1/bESPSkzFGm3N6inB9XtjsDmeUGwmktjsXgVmsy6rpaWU5dmNYZ3mZbOCelE3rbny243xLMcjrqCuV3tNDIwAc+IaODbnt28uONhH+GauGOOeVYacSeI9Z2Yjv4Sqm4/XGmyrNhl1HDluY1Lu0pAjklpmjjC9vvXJIsLXGKeAlRZSLJHQCOrRJWkXpyoH0Po++qHew8Pi4HFvMYphkjiRmDyFAQXewu7cKLX53/ADueMOamERxV4ihKRTP9pIJbhha+q9t9yPWzHtfCH5KXQqrHJ8uSUV4gLxOBvGQfvE2vvz2PbE+xgUgeZo5I6fTCykr/AKPO5PfYevGHlPPJDl0a2ikRy7No7aVUA+1r4VUYENII5h83BIB9pGLRve+llJ5B3B8vpgl6xZqeYRK8XSsbwqCDq5PbsD+YxzrXUCbRNVPFHIugs8lthwALnn8/ptgaWWToqi6SFYn7t1A/7eXvguakYVUgSpZiuxCjcgjm9xcE4oVehA1tTSlSBcW2OOiBlVDTNJTTyx21ztoGo7hL7njuRb6HFlJSAmSAxBtKlmfphgtuDvz6++DaNXQXRUbwqg/2geX54JkiCyCORUanMhPiYqbXt22G38MX05hPKugkdO+l0VFVFKyKVBW4sebfTtikyLZ4mUMb3L2BI9ffDylSGn6kUh6Ukm6oGvv5Fv5/vx02WR08Notd2bcEXK+9ja+I6L5RnWjkHT0mbqqLLIjG9tyoHf09jhvmC1EeVwVdQ0dS0I3b8TwjhgRwy3B9r+QwUlIqQGJ40kYJszfv9CfX+cIyIqWbpqpamkWRWbcNyGU78EMfzP1KPPL9HopmkjplaMSXRopmNgQFv/8Agrv7cbYDq8vgqI+kKpaivjjKVBAZVkQfduzAeJV7+S+2GGYTx0WXw06u8RRlCTx7t93w2B5JQLz64piqkpnaSVUR5NCgd2Y+IM23htv+fHFtZ6Kl9imhr4MmrIIZSaqM+KSSQ21jsV8tvrtuRxjYZlmtPVQxUdc6ssqf3KvB8YVh5+Y7/wA8ZfN8paWlWankELL40RmAMYO5TblQRsRf+Jry5lrsvnyeN5C8IMlPI406m7hfQ4o5l1b8NVVCerVLHPCGW0iAaJF4uL8H0PHqMHfC9VTzyVGR1MyzU9craeSNXlfi4sDseRhRkvxVVZXL8nPItZR8FJBcgeX0xpZsqjqlFV8M1op6kSCSSjnc7/6VJ427fqMDj9mMnW/D+YUtXLAtEkgjYgPptq9eMdj62kKTossgCO4BZShJB747EeT/AAajACTMPhvKIn+eqetMQI6WTx3HkQ1x5YXZfndRmcrQ5lRxTSytp0NGFL8Wvt4f0xZUfEFFnE8PWqKqCVSGVXiE0e/oLHnE4xWsz/I1GWVgv/0yRGw/4uBvz3x1hW/QVHXUcUNREHRIo20KzXfp6uGPcA22O/bDSkiiu1XHOknXADtERoLDgsOAfXYedjvhFIkmXZi6ZpDponQI0kcV1INjcDyU2b/j64Gip5sqzXqoLNGWVkDFUaxsyntYfhP8MTAXUY9q4kpnkglR0glkDXUmyOSNSkeTewF7cHZiaGghqCyRyusgjQByB9oAFB1Di3pgugkosxgY0UySzILiOQ6XFuwPl5HfTwbjjstKdCpj3jljY2ug1xlTcow8wODwRuMSxl9CHNMtlmaKaGNINZ1Hqvp0MLC1zx274ply6PpA1lbSGQk7dfckW7jnvfGqpo6fM6GSCUsFl3JkOxO3P5EHbGXrPhLM6ORHN54In2WQ7ae454+ov+WFA8LaFaYwuVeKS8oCuCG0jck9t+O5tf0w7SiKMrz1UBhtqMQUXN9r3PphQxpIYVCUkUO/3Eje5/K97/rhpHSkSNI0cgup1yADSTbcC529re+Mm/ZmkDVdLEKkTM0Jk1WVS4vydza98FrDGxR4kDKV1so44OxHue+Iq0kQHRQMNIGyalUfWx/I/uMHwJCskQk1xsb+DUdV277k7+va+M5A+ypKYtGI2iCSdxYWUW+7by39PTA1RSGGNKdyriUFfEwANxbYck4PzitWgjSGlGqeVLkk7oPMk7X98Zl5Z52dI2vI50amuSGYgb9+P3xz6eQ6c4zzNAY8sp9GpnifSGIGrbXuo3AsOPQYUU8UjFBI9+mSWa91Kk/iPJ4O3e+HOZ/a6EpdAgR7lmPhWO8m9/Yrb3GBUbVOTQiMQNC/2amx1AbEg87bjyv+fRGZUc2SHpVGtl8RXdQQrDc307gsDc8jkEYhXUMUjxZvkM8Umga5aZWPhbvo29D4bYSrFPPDLFMgiidgS7f5h3A5O1xt547La85dmCNRMZArh7N4Q23A9xizk2E5zRq0q1tPpFJPaVSbCx/EPfvb3xCnrWbo1aSsklP4WCNa6dvfm2NhX0VJmdAYaWQL87H8xTXFlLDm3kb7MPW45tjG09E0wlMiGBYbpO5AGki23vzx6YwNGqofiXN5KVGAibkXa4OxtjsITWQg2pl0xDZQZDfHYmMPIAaADT8nRa+n/idNtvW+o8YCmrZHIZYKdStgxEe9/fzPOB6KHRPBI87wpE2ovuGHoPXD6GnjziJq6qYU8MDNraMXIN9wy2sWI3uCOcXDDf4NfNc1y6oQBamKGxWmf7pXxFrHkMLLx54JNJlnxNRmpoGKz9JVkD7Sof8ADkv32Gg99l74r+D6ueL4jopqOWmagAaExxSbBCuxYHe9wu5GEwjn+Gs/FGI5/lImaKS1x1Ij5N520keoBwNFJv7IzfNRRkCVoZoN7WtpffgdiSP6GND8K/EdPmdWlNnSdKrIEcVXH4C/kjdj6fpbnC+szAPSaKiaPMehJvYWkKfhN+RtYEHhvTEY5sue8cVRLA5W7dQatvUi4P1GDGikn9GyEUtFUMAq1VC3heaEBZIfRhyDxawt7cFzT1MLxOqzB0tdkOze5B/P+OMHHJJNKn97RJreGtpZAHH+9Ds4/XB1PXVEU4OeUcc6ah062mcqCfMMNwfMH8sRIX7NNVwZbUVCU9Q6GRwdMnTKkjkb9/TnAtYlPRyJDT1LiZ0GgNc6l53tv2vtbASRZNWShlrXiN/+nVR6VZufvrseMC5hl9bTVDzy0NRVdU6hPDNqQX5sFvYccgYbhK50d0scaENVziZ7EBUUjfy332/niiozWCLVFS0zTykAMbXcjyv/AFxhU8s6EztSBFAA+3munHl57YFhzLo1Cw0jUQEh1EWZ22+u2JdKaSG1bUWMkUut5dN+km59Af3+mFFTOlCOsXRGMeymQAqSTc+u1v57YXVvxHOVeGMNDEDpJVQTL/tG/n9O+M/X1JZgaiy6RuhN7HyPrjLi+wfSSwc1uZR1KGOGITQ6NIVQQAFtva/YW7fXA2T5iRUUx0qvUZlUngOtiAfQg2+owBriioKWoVJAzu4XQ9iD4fT2wU1TR5mkhmtTTowcte/Ubi9rc2tew7Xx09E0KzmOkjzSWFVlC3IMgOpluO19rbkYDekpFyxwqutXG4aCqTeKZQPEnmGub/SxAw3FNHm/ReOeP5iwSRXPI41Dzw2Wny/JaOSdoWr+kVM7KB04+wYqSCx254xrAelGRUz1eVrQ1UT0zF+vRyagG12uQvofP1wFn1LU19CtSiurxOVmgIHjYcnb8Q59RuMU5/U10eYQ5k5kW4R0DaT0m8hp20nf8++HzOtXVCVW0RZnTh1I4SZf6H5YCf6MCaqBTaWkVnHJF9/1x7hxU09J8xJ8y08M2o60jW6g97e/OOxWGjFNDSDMJbkmly2mAZ55BuR6ebN28sSzGvlkNMtJSmHLogTFEOHsbEse5Pe+GNdD1pKeghjaHLoGAijZrvK3diBvc374vzNDQPAJo6sQsOmsfVVYwSPxAX5txfthYf6Z6gq1pahAg037kW09xv8Axxrcxq4s0yFw4c1K2dGiN9ROwOm24N/p++fp+rUVctPQ5PTykAXkMZa3uzGwxoKKmr0hMWtZpAw0w0w6MQBHFxbVvfgd8DRXKYJldTVU8xSajjFG5VWjqlEfWt323U8kG236E2uybLQaaenWM01UWCM/VNiO3hbn/wAjC/NYM8ppV+VhqViIuojhIKjixsOfXuLHAz0OaVkUUnytS7KQrxupI2HNmtt5+owQS2TLabLKi6jL4Qf/AFJqJPyUi2C4s5jotLPWo8J2eMQ2jcD3N/qMcUzJIdLiBBpt8vNPEVv9TsP+w9cAx5MKggVkVFUEbB0zIIw9AOMbC/5DOCspq5XkoHq5mUFjRNJpcd/B4ftBz64BPxTPl9VHLSmWnklj6luo0htqKm4bb8J2sMEQfD6RsoWOoTTuh+ciJB9DcEYMr8voczg6dVM8dUUWN61ChcgdmF99yd+ffA4E6Zcc1yn4spxBVVENLmPEU/T2LdrjvgWTI6nKsxQ11XSFwpCvd1Zktbbfy25wA/wzlciSIJawGMWAUR/aeoJPtscGpnWVGBMg+IBXvTsbR1NQoElOeAQ3cfw9MEnoN+0AZnlNWimem+3hTh4vF4fL0OM3PNIunQZI7bFS17fp++NXmNFP8NVP9yqKgxGxSoEgZXB42A59DidFn1LU6Zq2kjMo2FTFGupfUgj9f1xdzAXKeAtFleZVlDSsIIyIpWMktQoRACqG4Jt6ja/GL4qfJsvqgEibMZ3AuoJ6Yv5bXYfltgnNcqr6sfMLWSV1NsyRO2gk9gR/XHrgZ45copeq8RNTJu1h90eV8SbpNA+b100z9ZYgphIXTEnTCDysOPrhohnamWOpmLoVLwynbWn4lPrfC+kVK6arEci6RTvIWG1vDwfrgnKakyD5HlnBkp2PdwN19mF/qBhW4HLnsTZjJmEDrCJgY5Bp1lANjtY+WHnw/VSyZHVUoNqihb5iLvcfjHrtiqd4KgrAfCCNUZPN/LFmWL/Z1VSVKENEXZJ7ixsx/bjBMBvdGwhhq1Wf7/UUHVqtfbyx5jN1tRVZbVzUcczCOJyqC/4e36Y7GDRLkcNZ8ws4py8FwXeSwQW874Z1tblsUbLJOanS4YU8XhTXzckepPFsAfEE0pzBojI5jUGyFjYfTCiw+WhNtyzXPnxjoLiGVdnMtSRGlVLShPuRxrZBc77g3xXSxShta1EJZFvYyC3vvhXUf9Vvp+2Gr/8ARgbuYkufPbGgUfVlRM1JFPSVZhulmEbGw33AtzjqT56shvNHLUxgWV5nK7eYF9h+p9ME/ByLJT1IdQwWxUML2PpgH4jkcVugOwU3JW+3GAU4U10FHCPtJ1qp2fXpi2At2uNtvY4EEkVQGaITxWvcgBrH1Nhi+cDoWsLcW/5jFU4CZlKqiw6a7D2xmoN/SE0esVE89TPI8iNqMi/iJG+x/XBkkM2T5KtNGgeurTdrfeWPsN+/88H5eqyVtIsihlJQEML33wfSgSfH8yuNSqsmkHcCw2tiOuoUlRE8yUCU6SpHJV2GuNmICD1PnjszaqpmML1ME9MHJEdU6kBTuAfPa29sJviDfMaonc9VtzhzmSI1RUhlUgSqACOBthBMZZVm1JJGaOsRWy+VRHdGOmM+Yv6/lgmpytslktS0qSwSWKTvJqutr3tsOQMFUcEMKgRQxoAxICqBbDCmJl+HKjq+PTMttW9vGBg6zUZGXhizCsmM1VUmOURtpCHm37c4EoviTMTULD1bqTpu4uBgynOr4lYHcCikIB7G+EWWAdCXbuD/APIYQ56Y/m+IdEUYr6ancSLbQq2axHe3Y/wxRLWUUslLLTCWKaBg62N7EYzdcPG3+7+eHORH++0x72P/ANTikZ9X2Ps9pqaaoSemcRiZRKdQsFv6+98DxQzGF42ngbVvdWvfFvxKBen2/wAA/sMZPUwbYnjzxjRQ38IpKqFJqjT1WUBrje42/hjsZihdvlU8Td+/rj3EQ1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2" name="Tijdelijke aanduiding voor dianummer 1"/>
          <p:cNvSpPr>
            <a:spLocks noGrp="1"/>
          </p:cNvSpPr>
          <p:nvPr>
            <p:ph type="sldNum" sz="quarter" idx="12"/>
          </p:nvPr>
        </p:nvSpPr>
        <p:spPr/>
        <p:txBody>
          <a:bodyPr/>
          <a:lstStyle/>
          <a:p>
            <a:fld id="{25B67846-C4B5-4BA8-891B-3196C0B11677}" type="slidenum">
              <a:rPr lang="nl-BE" smtClean="0"/>
              <a:pPr/>
              <a:t>10</a:t>
            </a:fld>
            <a:endParaRPr lang="nl-B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3" cstate="print">
            <a:lum bright="20000"/>
          </a:blip>
          <a:srcRect l="65943" t="43917" b="14994"/>
          <a:stretch>
            <a:fillRect/>
          </a:stretch>
        </p:blipFill>
        <p:spPr>
          <a:xfrm>
            <a:off x="4572000" y="0"/>
            <a:ext cx="4572000" cy="6858000"/>
          </a:xfrm>
          <a:prstGeom prst="rect">
            <a:avLst/>
          </a:prstGeom>
        </p:spPr>
      </p:pic>
      <p:sp>
        <p:nvSpPr>
          <p:cNvPr id="8" name="Titel 1"/>
          <p:cNvSpPr>
            <a:spLocks noGrp="1"/>
          </p:cNvSpPr>
          <p:nvPr>
            <p:ph type="title"/>
          </p:nvPr>
        </p:nvSpPr>
        <p:spPr>
          <a:xfrm>
            <a:off x="0" y="0"/>
            <a:ext cx="9144000" cy="1143000"/>
          </a:xfrm>
        </p:spPr>
        <p:txBody>
          <a:bodyPr>
            <a:normAutofit/>
          </a:bodyPr>
          <a:lstStyle/>
          <a:p>
            <a:r>
              <a:rPr lang="nl-BE" b="1" dirty="0">
                <a:solidFill>
                  <a:srgbClr val="84B559"/>
                </a:solidFill>
                <a:latin typeface="Neo Sans Pro" pitchFamily="34" charset="0"/>
              </a:rPr>
              <a:t>PRAKTIJKVOORBEELDEN</a:t>
            </a:r>
          </a:p>
        </p:txBody>
      </p:sp>
      <p:sp>
        <p:nvSpPr>
          <p:cNvPr id="7" name="Tijdelijke aanduiding voor inhoud 2"/>
          <p:cNvSpPr txBox="1">
            <a:spLocks/>
          </p:cNvSpPr>
          <p:nvPr/>
        </p:nvSpPr>
        <p:spPr>
          <a:xfrm>
            <a:off x="395536" y="1916832"/>
            <a:ext cx="8219256" cy="5184576"/>
          </a:xfrm>
          <a:prstGeom prst="rect">
            <a:avLst/>
          </a:prstGeom>
        </p:spPr>
        <p:txBody>
          <a:bodyPr vert="horz" lIns="91440" tIns="45720" rIns="91440" bIns="45720" rtlCol="0">
            <a:normAutofit/>
          </a:bodyPr>
          <a:lstStyle/>
          <a:p>
            <a:pPr marL="800100" lvl="1" indent="-342900">
              <a:lnSpc>
                <a:spcPct val="150000"/>
              </a:lnSpc>
              <a:spcBef>
                <a:spcPct val="20000"/>
              </a:spcBef>
              <a:buFont typeface="Arial" pitchFamily="34" charset="0"/>
              <a:buChar char="•"/>
            </a:pPr>
            <a:r>
              <a:rPr lang="nl-BE" sz="2800" dirty="0">
                <a:latin typeface="Neo Sans Pro" pitchFamily="34" charset="0"/>
              </a:rPr>
              <a:t>Hasselt</a:t>
            </a:r>
          </a:p>
          <a:p>
            <a:pPr marL="800100" lvl="1" indent="-342900">
              <a:lnSpc>
                <a:spcPct val="150000"/>
              </a:lnSpc>
              <a:spcBef>
                <a:spcPct val="20000"/>
              </a:spcBef>
              <a:buFont typeface="Arial" pitchFamily="34" charset="0"/>
              <a:buChar char="•"/>
            </a:pPr>
            <a:r>
              <a:rPr lang="nl-BE" sz="2800">
                <a:latin typeface="Neo Sans Pro" pitchFamily="34" charset="0"/>
              </a:rPr>
              <a:t>Geraardsbergen</a:t>
            </a:r>
          </a:p>
          <a:p>
            <a:pPr lvl="1">
              <a:lnSpc>
                <a:spcPct val="150000"/>
              </a:lnSpc>
              <a:spcBef>
                <a:spcPct val="20000"/>
              </a:spcBef>
            </a:pPr>
            <a:endParaRPr lang="nl-BE" sz="2800" dirty="0">
              <a:latin typeface="Neo Sans Pro" pitchFamily="34" charset="0"/>
            </a:endParaRPr>
          </a:p>
          <a:p>
            <a:pPr lvl="1">
              <a:lnSpc>
                <a:spcPct val="150000"/>
              </a:lnSpc>
              <a:spcBef>
                <a:spcPct val="20000"/>
              </a:spcBef>
            </a:pPr>
            <a:endParaRPr lang="nl-BE" sz="2800" dirty="0">
              <a:latin typeface="Neo Sans Pro" pitchFamily="34" charset="0"/>
            </a:endParaRPr>
          </a:p>
          <a:p>
            <a:pPr marL="800100" lvl="1" indent="-342900">
              <a:lnSpc>
                <a:spcPct val="150000"/>
              </a:lnSpc>
              <a:spcBef>
                <a:spcPct val="20000"/>
              </a:spcBef>
              <a:buFont typeface="Arial" pitchFamily="34" charset="0"/>
              <a:buChar char="•"/>
            </a:pPr>
            <a:endParaRPr lang="nl-BE" sz="2800" dirty="0">
              <a:latin typeface="Neo Sans Pro" pitchFamily="34" charset="0"/>
            </a:endParaRPr>
          </a:p>
        </p:txBody>
      </p:sp>
      <p:sp>
        <p:nvSpPr>
          <p:cNvPr id="1032" name="AutoShape 8" descr="data:image/jpeg;base64,/9j/4AAQSkZJRgABAQAAAQABAAD/2wCEAAkGBwgHBgkIBwgKCgkLDRYPDQwMDRsUFRAWIB0iIiAdHx8kKDQsJCYxJx8fLT0tMTU3Ojo6Iys/RD84QzQ5OjcBCgoKDQwNGg8PGjclHyU3Nzc3Nzc3Nzc3Nzc3Nzc3Nzc3Nzc3Nzc3Nzc3Nzc3Nzc3Nzc3Nzc3Nzc3Nzc3Nzc3N//AABEIAH4AqAMBIgACEQEDEQH/xAAbAAACAwEBAQAAAAAAAAAAAAAEBQIDBgABB//EADwQAAIBAgUCBAQEAwgBBQAAAAECAwQRAAUSITETQSJRYXEUMoGRI0Kh8AaxwRUzUnKS0eHxQyRigqKy/8QAGAEAAwEBAAAAAAAAAAAAAAAAAAECAwT/xAAfEQEBAAICAgMBAAAAAAAAAAAAAQIRITESQQNSYVH/2gAMAwEAAhEDEQA/AMJK/wAHUU8+hjG92AD2C2O497EH64bVj9Wqy2paMvHU07KzR7PrTa1uD4Spt6YW1ck8qvTkKXV7yAJtqsRe3I2sL+mDsupqibKailkqli6bCpXpI1wvEgPkN0PN9vTHLNaXrl1BSwpXPLXzu4iFukieJjsPFvttvb74Y0ryZjQ1sEqagR1IWQ7XXe36cYFp44REQAUjuToK/wB4xHJ72t7Y9oJjJVUbUzkL1Al3XdLncAcAd9hibyskk6WX1MtO7uzlvHGg2v5/vzxASUTsUkknDL3UKfpe+KMxqIJapxCCgeRySdmNze/9MKlhqI5CIhcqSTtt9+MXMdotahsxieFKmneVZSbMSB2B3477X3wHLVwCY/H0QvLZuvG+gsfXt/1hX1XjRlqLoGQkWbdvbDGiymarow0zskYa69VrFie5J4W3HmcEx0J+GSUIradoo6iIHUCquCCDbswuMMMvpK2SBo50RQg0PKJRpAvwW4/ZxXJlkNDTUs8t5dQ1MykugOogG4v2A2v3OJCGoqI0ZpTHB1FCqFKgc/Kve5Fu/wBcZ71wqQwb4KKIxPURrcbvGjNq8gCd/XYYMhy/L6rL41eaWolF1jmhUll9OQPMb+m+PcuEOXU8cM5KR6dTyS2Mlz2JFv0uBiipzKapRqWmjUSwS21GViVsf8Tbfvvhb/ihFTlmVfBRMmYPoJIaRaUMqPb8wB8JPGE5y5YVkmkcVMTxaFliNww9QRdSCo5740EPVgYy1hhjVl0tG+lGA8rkWZT5H9MD5nTQXE2Uy7vf8NT4kNrkjfcfc++Hsr0RzvQmBAoLtcCxZja43JtsfLHaI46Ks+HjhtNCAwAvqsQb7ntxiKlZYZo6h5DIxFmB0uhIvtt6WxQ8FpDNTrriI1qWPgb0YeZ4wvLghWUSfHSzl6dRIIn0G1mYaPCNrXN8AmCOKO2YVMFEfmINQXIP+Tf+YxVXVVcsg1VEKU5hLXp0ACE9h69v6YTVUUctOJTAOta7EfmPp64rHG33wc1Ibz5zk1E+qGCatkHDu3TQethuRgZc9rqzqwszUiTMOlJTG4U8D1IwlABBugHYE+eHWUQhFSoFLJN0jaNUjLDVbYj0/wB8XlhjjN91FytH1cKwZZLFKpknhjWT4g/mOq1iO53G+OxFYK+ChM09PPLJUVQISQMAoG9+PO32x2JxyxxmqXPtz0/TjuVR3kUvIVYlUINuT7HBFDUyUVRFVzapFC6XTXsQTZhz3GPBQ1lXFJHQsZGIBWmIIDixOx87X2ABwLLR5jQ0kksuXyw07bgw+IG/PFz2G5scGt8rM/4hWSjkWOomE61U7zQOlwehYBL27m7X9RhZDUSrNVVYMgho6dmVGuAtwFHuSWwXW0i1dGaQKTVZdRx9NdXikUAGQcc6ibexxm6LNqvL4J46aKJeuVtJLEGIAvYAEW7347YqY7K14IlliFVMyaNBIl5C9vqb3+2K4IITP0GrHcNe6pFta177kbYszeprK2OP4qWSdFJsDYWv5W2AsP0OI5bSo1Q7qHZo103vYan8I+wJ+2NOJE+xeXUdJVwqWnkZIrWDw6L6j2sxxqaNJGy+rNNH1potCRWTwjVcXIO1gBf7Ylk2UrT5dqqX008rEwobajuDe/l2v9sOqesnpOnT5XSR6JLdUGIEuLnufpb6bY57lbfxcxQy6kqZMpjZ4zJULeORRGqF797WJUH1HN+L3F1PQ1aUk004p4mGkaae3g3I0huAPIYaxQVMeXCn6yVcrTEOoRECnTexCgC/HGwwHmFdVw9OjpIIJndQ8i9YBV38IJO97b2G2FavQVsvpElMk1YquVDAFuoVPrYd/f74hXQU00fTWF2DAkPFIIyRtyd78DkHEswieKrSOoqhEr2DOspDLfsfW3tgVPhY5CYZI7g2LSPoIb/MQbn3OFOAEqYhlcbxQ0VV0XF2eVgQe17Febnt98WUIipdMjO9KVOtZNDWA2vwfbYgjB0WYrHN0KtJoXdbAyEBHHGzC6ny7YvlpqMQLTvSvqca4xa9/Xa3/wBb4n9GgVdlsVZSyV1O4Ln8WVY1Cgi9gykAbeduDsRhLIYXgdtTAxx2MdtRbgggjk87EX98fRP4e0mFKeq0yMAQjcCSM7W258r7euMv/Ev8P1CVEsydWekYWie13Qjffv8A9HyxWtxNjFQG0slNPGoDgka9wNxuPTBhy9Uo5NCrNIfETq0cDub8H+mGcaxrkx+PcmpilMBmkWwjVhsT5rcWv2uDhfLC6yNTzxgFjpC23HvvuPvgts6Rdg0aogUR0scSgg3kWEDQvoTc7+d8WIMxqwrS11VDRRKUVmma7nvpF9/LyxW2ZJGWjkFn2JDDuLWuPoMU/G1FTVxzPKXkbggWAHt2GHjcrzWctEVmY1kjhopJ4YVUBAJGDbbXv++cdgiSn+IQ9KUC2/Dfzx2HM/jnZ3KRFa6vjnFVl9W0YNlJaMEk32ttxz98HZznuY1tCaExpHNIysssV0fizAgbE7+lrYsZVNPDCsUlMPy0sUySWbk2UEXvzze2BJUkbrQUDfFVUUZPUKhSNt1AvffzB7j3xU7bFNTmKpWZgYUE8hqJz4RawZzyRvfvx5cYpu9RQvV1UAujWl6bldRbhtHvtfHtfPRSpGWeSJh4WKRghSQO3fa2KaOqWirgGqVehmTpSqhv1EOxIFhZhz7jGvaLwaZHT09WkECsqLIjSNFJGXXpiwYm5sNwP+8PaKnVm6NLTqKZLu7sPmI9Dew7emKUplyzqUQIaoQFJClh4BfSNXYG5b6jBuWytTUpiZwDU3ErdoYgNgO3n9z3xlnkvGCYqj+0a2npDDFJT1D2DIhAjUDYkXtYcW9fPDmOJE6zmyTsoudrRi/O373A74S/wm/9o5lNMpApoIdcer/yNosGa3lq47Y1slKpMiK1i9jK5/KeNtvMOfcDGa4Wwoq0wpkIhgXVLUyFhxfcMeNwN/fbCyqroqhmFFJ8GL6meVfmHYXB29uw798NM5+Gy/J3ROJZAI1sbWuNyPIcAfXGakipqGmlOcSGSVyLwWsQ3bU1jvudh59sEgteTUal+rPC9QrCyEgurj3U2Ivic8TzVTBaVDMF+R+/nvc4splWVSlPXCFHF+nTggL2HYX7CxOGXTiMbRtNpljGoMynfy2W98F4CeXmVYG61LSiEKdasL6gO9t9x57YjIRFUiSkYuZN2hmk252bvfyuLHi+JU1FMhl0JGgQE6o5QCfub8k8+ZwbU0JnKiVoSr7gOwvq9W7+/PbfsgtimMnQmiZNRiJOlwxvZrXI5Bta/I8+cNZAcyoJYjpEU7aSV8zwR63sR/mGF+XxvS5rGjf3MoKTItisZtquDz3tvzvg8KsGXJTOLayFGk/KbGx/1KPvgDHSUIjWro6pXvoAqUtfSmq3Uja3a4Ok3tbv2zuYjpLLFKshelj1xlWuJYg2k3J4ZCQD5A77AY3FTSk19VM8o6dREUZSL7ki4H1GMtnzdURZXIbU0wjjik1DqM5AILefABHrjTHlnkzVVT9WMMCHd1OlxuWt5+WB6EPPHdW0ADuCT6j3xOrjaZ46cMwAVTGy7AE8m/74xCjzdI5o44qcSiRgwfpgsb7XI88FxvjwyvZgZell06xDaRlEWg+NyL3O/At/PHYImp2pyZ52kqJbWWMNYLjzGUz+s2fnJ0LzXNM16EdLT5tJMRYTzGxMnmBtsNz23wthSaNY0lm6qKLaZV1aV455HOL6vQsscqW0TpqVRypudQ+h/S2CMv6EUqVNTHUyRq+pIooSwa3+I46N8NNE+Y0ISu0GgLVCsiBFl038I2sf98PMrihpZBM8NPG0CGRR07nWflUlrkdr2tx6YFkE+YZpr+Hlkkb+8l1DUvqwA2NtsNM9nkSKOGVT8S73Y7sQ17i/oAR+uFcuDkVOz5pClWS0QTwVDbXYrurXG+4a2/Gm/fC+qRY6JVllMa1EjH8NDIyqvvyL99uLYY5Hpmqq2CVwOsyImrhW/Kfa+3sTj3Naeapr6eCOHTVQwI6xFPDfqPezccDg87d8Z8+XJjMpqo480+CjAiLyAM1wysb2JsNhtcjtv2xsqs6oYpVcBFZixP5m5v8Adj9cYn+FcuqKP/1DOj1FyyaL2jFje/cmwvb1GNZWstNl9VJIQFSJXJkF7WbckcjYg+lsKqhHmMxNRLM0h/DDlAfyqNAv7gv9LYzFD1KqqQSC7E+JLDY9/bjnfgY1NdLTmplj6TwrLFYWOtSW3PPqfM8DC+GJeoaRJ9ViAzLfxeY38h9ftioRjQ0bJ+HTxmwOnraTdr/mA8rW2998MaZIBRs0Alki1DUNFy1ubAm36WwNpk6ERjhGncCNiVst7Djk2Bwdk9TUyRrBWQDQWayuNwvsRsf3vxibdCSj2yyJMvljMpYu3Ybggjcc88/fFQo1gMErqGMQYBz4StgOF4Yk7DbB2YVK0kLVDRgKJYiWUEGzAbm29rj+V+MV1VLDNDAZ3LR9TWFUbMQPCduNt/txbAZfDSRvX008tO+l5gxdiR4l31Ac733HmcFSVTzVRW4ULpdgw+Qajv68Db1wwXpdR2lEhkUk63XxeQ9ufsMBlRRxymVxAGXXJq9rBftcn1xJluZOzVFDJJIDEEeWZ/JbErf2FvvjAfxglQsEGawN4wVKqRvGwOoG3vff0w/lqJaqvkvrNMEkKoP/ACCxFiPrhRnYWsaelpbiqpRB+KWsliCSfa4b6HGvx8s8i2vi6NfmrRkR9GdkpyRsNY1H6BT9yMUJAVj1ZO9PE0o/EqHN2QHkLtsO9+cRziqqMwzVqmALFSwKq6nGkFdIBf3JW9vK3lhZUOTMKiGRpFkuBr444I9cXcbeHPT4DLI6YQ12YiWUbs0TkH9MdhAtN1VtCNMbG7KTvGebe3kcdiJ8E+1Hg1dHDOYjJCZLoLNILKB35IFsSkzeGlg6tQz19RqCARTN00Y+bMT+mBY6+rmQLVvHUMnyiogRgu/bbF0rUk0KJJQxadW4TUviB5Fj5+mHZ/XRsPFNmFZOnVlipKcPdaeAaVY8+Lux98Pc1pA6zVDM+qEhSzG+rbSST34wBR0Esua0ZpZTcqZWhJIA0nkG12G3nbBGcMJKiVXTcxhCFvpkvaxH1JwZWdQ4hlqCOpQwRMSQQvFiRe3/AOlwzq6hnp/ipZOvDTGSOogYbuqNfUtreIX59Ae26CeWSOm6gsAhKDcDSdIO9/8ALhhFHUhqhlkZJowtdBIm+5U6gPPwk7egxNFPMvqoGZGjq2i0EM4nB8d9lYsBv3B7W7DbDquiZcuZeo7kvJEdrWDAsgP+pRfGNSZKiKRoQY6WVtM62uKd9iCv/sYgH0I9sbDI1mky8LUBWZ2Elri5XmwPcBgfocTvg4ymYRSpSxzFyw6kgYvc9wyjbjbb/wCOL0RncyRSFJtQ2Tl17Hj74cSRR1ImpYaN0icHUqkkqVPzenfzvcdsKpKaWimaQJeO1zIUOsm3bbDl4ApoqotGYRExT54/8Pvx+zhpSFVtKpMgDH+7ANzbm7GwG/OFlNL1HEbxzIAgcs1tC354IJsbixPIwwp6nVanhp/ipmB2I8K28xvbbsT+uJ1yDy5qodM0Soejfpggnax58htwP5YoqKqQlkiJMaBTruLtYi9/W39cVUzTEP1A12PibTbnY2Hl6nnFqQLEYxOzkghdxu3fb6i+CmugaF6eCrmkZISokK33a42t9/vjJfxVmDink6z6Zp21NGv5F7L9v5+mH+bZh0QSiKz6toibF+wUeRsB73Nt8YrOqmemVZayP8Ui7K62VCfMe3b6HE2eheiX49ygKuYwgY8bkeWIZw8NLlOuoqJYpKyTVPGm0jKg8KA9vmJJ7bDk2xbpMcr1sheWokGpFK+JtuT9b222t7YzOYNNWVhmrpJL/KgB1G3lYnbz3x0fHjpjlU8wqZQ8ciWRYRHeAfIA4uR9+/riCoOu2k6qeoUmPV2typ9sV1VVF4YYkKqoXUDvxawB+/3x2VTBa5qZ2HRZydz8rDa4PttjXSFyyCjiaOMk9QaSwO4/5x2KRY1AFyR8SQDfbn/jHYN6VppmFqlWRgVbxDba+2JSSmMi6DW3y+/qMeh1KK9wq/MysdvpiDzgFGj/ABHJsBa+2/fyxnYs0eOZxHFA4Cx08atGt9bXFyAO43498DVekK69QMH+bV2A3A2Pc47MZmSQiSI3aKMKIze5strY9nSqlnYpTrUUxUo80qhipHBLbNY+uM9cqnTzLqqKoSJZoTUIJlBLEAqSLEXHzbE8+WC6iSaCGjraT++oU6VmABKqdtu/hIB9hgKkpYFotKCGIioEhlBfc24ALbjm+DJ8zSkkijjgMViHWVuLt5jvz98K88Cfq6qp6mhNPWZX0my6pHhErgBVI8UTDi4435GHmVV6JT9OGypFONKlgeidB4J5G3F+5wlyySqSveKKZI6apis0bsAG3OnSLEX5t2I2wwpoqymp5DLS0slOJhpeGJWV1swuNI4ud/LfC0Z/NNK1OkrwMsrk3MZ1oQODbkbHgffA84zBXBpmkUHfXHEZQu2wI3P6eWAZKjNKamRHkp1ZpjfQkZbSFHBGLkzPPBfeSaO2otdgy7d+1vTBDGSHMJoV+Li1Ip3eZI4Atu/j3t+7YYRxJBRvM4o40texGz79yRY+w++ElVmuYEeBwJCeUiFz/U4T5hXyu1n/ABgg1f3IAU+xFzg2NNXPndPHDamBnlI8RAso9v8Ac3OK6apaovLqZWjF9QtcXG5Pl/x6Yx82dRpTu09QVZ20mJA26+3FsXtm7U9OlStFK0rNeKmjUksLbE+V+fthSW0JT1k8eZr1WnOq3TKrpFzwST8u323wqzKodg1Tv0mASlUnedQLa2vvp9e98GVcslLU1VdmckcmtLwUrpbSvkd7gkEqfPe+M3NPW1ry1bHryyEHfbSo4AF9h27AWxpjim0vzF3miT4os/iL6Dfi+w+pv+7YWGSVpHmlQq0uxvYaE9v3x64OrZLU5DuJnc+I8oPJfUXwtQIZLyVCqWO5FsdGPTG1WzR04eNVBINgSb29fTEp2Rn1IyWfew7HFzRZcg3qWJA97/pi6CoytGt0ncHe2+GQWK6mNTyhLHSebi3798dgxswpUDLFRIGNt7cDHYVNoJ4JpJmVLGMqd43Uki4tsDfvj2KEUqIXUpJGukKdvr7k4EKmRxICGMbggW5O2CS7xlNETHW5DaeN+b/bEVbQ0dSySwjwozrGbGxsAvN/vheQztIZTojbmOMhbsQDz39cdTUtRNT0k4U3hfRISdNlJJBBPO5I+2IVUaSTK+pwqlSqrcagOwPe9u3GMMt71FRZTgVMpMlugo6ikKAES/f3Nv0xFGaS8kskaIWZRJI+lVNywt5je22JESillpYWHXmR55SBuAoJWMeVgu3qcLqQxV9zK3VWPS2omw2FtzxazDBiezalpZpS8UVQZ4Ha4BQKEI2PPO9vth1DLTQ5U8Mlb+OjqrOLjx2N++5sMJ6zOIKCid5FPScaI+jzex38th54EmqYf7GWSWUGlmZZEl3Bj0i17efi88PVptIJ5I40WoqhVEu4CyICTbkX5/XAb/xHTo5p5BHGUIBCykfYEH+eFM+Zz0LCOdGqWOxjUqbspsbA78i/1wLQ19I1jNR/CiRiA0i6zcdrNuDzxe3JG+54UvKNNHUxlOktRPJckqvWvq8h8uLBNVK0cQo6mJNh1eqtgbckHy9MZlEq5FkkWrjlpmHhlV1sFNrG1xbbtYY9eeBFhSaq+KtcoupkS3bTbxH14+uDxGz2aokigdOhHVTldpGsVj8iC17e+Bsyr2y2NauaZpWqUVaSCJArSPpsSWG5W99+/Y4Gjzyjn0nNGBANoqYBtB530n2+uFmZ1dRNU1EzzwxSOSU6inqsN7ICAbC23YYqdi1CeSkM5nqxJM9l16mAW4HC/XgYQZlnBnNkCpHwI0Fr46umn+Djlqo5IdL+GN1K6/X29sKG1SMWJFz6WsMbY4srXs9Q9QQG2UXsB74rCXBti2KPVJY+WCRTkcbeuL6SFWJrm2+3GCIYrAa1W9vv6YuEVpCC40keIg4temLKNF1Yi+x4AxNpqFVlZutpAsLKu5OOwQKcRvddwbWsdzjsIx1Vn1RADpgRB23uRhnR5nLCkbTwDW9tMABuL8avL259sDR06vNFNFpRluQSoazedjtgOmqWSIu/ibWXLdycFptIMwmpwyyKJKgiwiA8APNgPbCmuzKqqNK1ebCMglUp4otJvwLEW/rzi0VrSrNNpCalULY38gxN/MED74HpMl0vG0MgknJvrlHynkEDe59f0xljPeSvS3K694KwVgVunCQVRnB1WYE/v1wbl9UmV5jWZdDCjQOvUgAAYzr8y/dDYDzOLK3+G3y+hkq6+oToIhdhCmtyoHAvYYFaWI5Utdl6NTy0iiESyWkk0/MtjsFtdhx5b7YqSaIPmNQ8spyuRVaCOElfHsjklhyb77f6sCUtSj0hy6UgA7QhxYBv8Jv2Pr3t2vhtJQwZtQrmgiWKoQFKhbkrJY7W+/0wgl+Io6k0YlKvqKB0Y+HtsecOa6F20/8AFNLFHpkqWOoJ1WhQ2c3Y3v5LuL99sZZ83d6gSz2awKonTBEYIt4Te/3ONJnSzCKGYSEVVLSRnqXvrFhe4Pv9cJEo6Os6chjMUjvpDILi/qP6j9cEKqI3vEFpamppNC2AJ8Om/N13vc+R+mDY8wrCVjeoyyUKQRM8JZifP5bk++K6vL5cvkZWMbB1U9ztf/jFVPTpqOlRsbMD3viuy6XLVNCWWiWjhA8MrJGFa/fSOR73+2F7T3kLyavK7b+eJ1g6NWuwIlUG/cEG2CUpk6sSuLhk1bYNQw9TUpVKiyUgZVGlfFcL62wDOscT2tpWw88H1EZgqCkR0m4AIHnimlpROxdzqF7b/fDl0lTFAeg9S4IUFUjXuST/ALAnFmh/kAu7cj/D7YdVFLFSrBSKvhhhEzEfmZv+v1wHVFo1HTspkexPfTbj9MLez0gIB0wIz4u++LGRtDfhi4Bvft7YJ1RxKF0k3Fj64sFMpte1mF7WwhoBSoJoSF3twzfm9sdgqeTqzNOQF2uyqtvtjzD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1034" name="AutoShape 10" descr="data:image/jpeg;base64,/9j/4AAQSkZJRgABAQAAAQABAAD/2wCEAAkGBwgHBgkIBwgKCgkLDRYPDQwMDRsUFRAWIB0iIiAdHx8kKDQsJCYxJx8fLT0tMTU3Ojo6Iys/RD84QzQ5OjcBCgoKDQwNGg8PGjclHyU3Nzc3Nzc3Nzc3Nzc3Nzc3Nzc3Nzc3Nzc3Nzc3Nzc3Nzc3Nzc3Nzc3Nzc3Nzc3Nzc3N//AABEIAHoAowMBIgACEQEDEQH/xAAbAAACAwEBAQAAAAAAAAAAAAAEBQIDBgABB//EAD8QAAIBAgUCBAMGAwcDBQEAAAECAwQRAAUSITETQSJRYXEGFIEjMkKRobHB0fAVJENSYnKCM+HxVJOissIH/8QAGAEBAQEBAQAAAAAAAAAAAAAAAQIAAwT/xAAgEQADAQEAAgMAAwAAAAAAAAAAAREhAhIxA0FRImFx/9oADAMBAAIRAxEAPwDJxZYo3Wy7bniwwbS5cA0kmptCJwB4n7e45wRAjSMFUX8ri1/U+Q/r2u1akZE3JNi9vDb08/fjGawUJpMsqhLIXSSJdZsHswH1YWxdQRvFIG68BBN/BEusm/a1r/nbzwUYg9ljQNMBuzjXpJ779/TE6annQgvMyHbUAu7Ab79h9BgGF65hVRxssMUapI2liV1K/sOxPlv9MFVFqhY6iSdopIQA8MgKKSe620nc38/1wNNFI8kscVVIFjtxpGhbXPbvv9MD0lbLHUx6alJIbm6vZtSj8JH8vQjA3BSrGkkfTj+WWJ9CqAX6jGO3/uce44wikrjHNJRVCSxQsQnUSPUFHbfy3v2NvrjRvSyAvLTV3ytObkK8dtBsTY3PobEDe3phZSzCaqno86ldp4XAjlRDdhf71rWPa9/Qdsas3jgkagQVoaQmq0rqjU1TIVF+TuRb0B39MXT12cUdfTyVCK1JGQDSQrpR1I49TY7E7++NCtNHGJRElYkZVlaWsRYY2B38LFtxxtxgOGny/wCYkhqaiepcBel8s2sEb207cj8thbGv6aZg0qJMqmSpWky9X+YhWdYk/wAYabalHYgixA4Iv3OPcqp5cv0vUILyblVIZVa1vDtcH03vfY9sUImXUzQwySV7lVbou9PH4STe6sDcG9tgf44NkqqGVGIqVQts3zGuEE/QH3w1A+Wwitro4qiGO25GoOSNNjtY++2Bs0nEiCFWNmbcqbeAfeP5be5GI1aTQUk8rwxzxFiEmilMq9tmYA2PHoTe+Fy1GqKR3kHhURD7NiRf27k9u+n1wpg+fwIpJY8mpaus16SkZWEghdx6eh8+2GWXV0eZNE2eU6RZn0CFqYYyWQEmwa/cDfvb0xmXi/tKupo4erNTKwkkZEsSQRtYDzv9caDLa0HNI5UpS0LOIohHfYfdvv8A8jud/PBjDeRX/wD1eqFBktFl8NlWTcaeCBsLHvtf9MfKplLU0c5Yk62jYHi4AP8AH9MfT8y+I8pzbOq34ezuMf2Y8xWnqAbGmlG2oHyJH6+WMX8SfD1ZkJTLJmSSSSoZ4pFBtKhChWB4tzcXuD+Z12MyU9AWVQFKKScjeU6V/wBo5/X9sSkQsbDk7YYSoscaQR/ciUKPX1/c/XEaSHq1I8l5x5n1eqe7njx4JRQssaqLWAx7hgY1G1se4acYNapSjxxQsxVo1kYA2L3F7E+W9rfvjkq4VdY5ZLOfwqpf9VBxTV04aspuoigCCNFmYarta+/e24BOLZ6etk1fYfKx9yXC3P8ApJOm38/LHoZygQktPHHJIoZhcl2VQLW87keXfHscs0xKQQMoCWEzSBvyCgm/9Xx70FIBFRPMEXUOkLkW/wBRAUe63xKnlEki/K01Ol9w8ziZreYubX2H4cTUPiE0OXzzjVHBM0dra5QFh/1XW48jyTzj3QWqGSrro1iQbR0YLavewCm3lfviuphebRJmdZJIm4kDNx5Kq8E2t7b++IxzJVFjRQJEkK9OJgm6MTwDY78nYDj64zY+IVTyNSzSItNqj02MlU6qnP3SqgajuDa5tYdxhZVio/tClzCirYIdG0RiQrcEm/c373ue5ucXVUXy1TK9W0dTO7DUqO5CHixJ454GJy0EvWWKunaJLCzGEskg3/F/H64mlJFU1JWVMrTuTOzhrs06StY/hJvYA+x+mBhT5hO6xT0NREQPBKiawTvsSRfffc7fTBZQU7aYZo44jzMktgQONr6j+nOLk/vBQBqGshIKqstNLqQ+jj3G18KZmhFPBWUhXVFJDIt77BAR2PG4/b24MmzSQUB+eWRnqwE3UA2/zDtYA87HjDamjlgiczSQBU2aCV7qDtb7wFjyOx98RqMupKmMxRA0CEEhQfs0a3KkarC/IIta5xqgfLCMrzeQiIIBFOoAZoobMwt+MC357g+WC2MGaW6iRUeZvGRBuOjMfNSLgG57YyVZltTSPGjxzrOoDxdEo5I9la5HnpA598MWrKUrS1FY8pjkQdeJIr9SYbG6sAVcHSbix3G45whGQRavKaY0PVipZ1X7VpyNV7n7oP5g3GC8vzpKPKa2q6rmrXVd1RpFOoD75UaQbgEH88WZdndLmrvlmayCKUqVp63WA6L/AJX7lb/+fMDOaWZHjno/mppmh8c0MYEbaNlItuQR57nzw2EvltmJqssiRFrauskkSckqsEDeL2ZrD9DjafC1VTfEeX/2FmqSiWC75fVTqTIm1rX78nyuPUXwjrKMGCnjq5StRqYhA5QNcXII7AW525+phSVNVSV8NVT3RoPDBEVACDuNI88R8nWaX8fDfU5J5vlv9n1VZTFSzwzKitaxsQTf67Yjk9KxRmK7txjVfGeXxZhQU2dqXiSWy1Mei7iS1lHp3G+MtmEggoNABjRhpSIHn1Y9/wBscVyj0dfI2iupq40ndfmItjba5x2ERAvuBjsdMOPizftUJURzVdDQRL8vIA4mPjFhbXpNlHub4HpZ6jNUeKocdVWAhZ9LDf8AAGUabG3uD6E4jnIqZZo66OsMKLpZV3Ry2+9tgTsf65spalJacIyim6hLvJCAqoBtqcbBvQAjffHVHOHdOE9WGoqC042cCEak7aeAPS//AHw0MVBSKHhCB0HiI06pPfbYeoAwO0pZ4zT6GqI0VKqfp23G/VuSbKwsb2Pe9r3wJDPDmMs/UkEbxizagWDr6k/i4xz7TuFcwvkkjqqq00hTQxHTtfUL3HHHPffDNYzBohYtEgYu5VSTc27beK3sN9r7YB68ELqINUYQqHeVlt9fMkcDjz4tg6lil6Dzl0knlLlGVr2Y8EHttsMCHEByTillYUcKwOnj1N9o4F+7EbE+lv44DlqoI5OpRpIaie4MoY3e5ta5JvimaQRRiIspUXLMd79h9P5nCauSpliDVD/duNRBsPTFQGyyszR6eqZaGaKRrkmUIo/K3Pub3OKRncrSD5uNZjwWK3P0vcYBgoyavpO4Cp4mYeLYb8DnBBVRpeKIiNtizLqI9zxjpEc6/ocirkUj5cq9xcRknqf8f6+mLhmcVSyfMrMiDwq7G9vLjfk9/PAMJMo+yVmFvECL2PoT/PFsjRSlRUkK6khJwSRfuGXbVf8AP3xEOnkGHNIaQRQAuUB8dPVxrIj37ix2Nu6++GRr6FqdWasi6bgj5OojRigI3sV3tYeV+MJ4YaeECGZUal0DRMHY6L7i9hcKDvc2tz70VcMUWZNKqWqY7h4ybJJyCVHkRyBbzGBopMY5ks8cKzPSRQo0gVvxqQbne5Nj7jyw4ySCnzItBnTTsszaaWoNQdCm19BUEAH9DhJl0ZBmoZmCmnsIzqaxiYXUX7je4PY+Q4HrK6rET0fQj+zn+0jRNLBwOb872uDhRLDsyy56Ceopqt9UzObQxwjqOnmObr5ED6A4TzZpqkPRtYCzGJQuq3Yt963tpxscrrIviegipK6QRZlDcUtTIn3vRuCDt29xhLn1HLHUsK+j1VqsNYjbSy3tbfTaRefFb0vgem5c0P8Ag9zMs2S1qKIayHWoUW0NfY2PJ43xkc8o5osxkppZIg8LaANV/r9ecNJK5YahJKadaez/AGIMhA1L/mA4B+g4wZ8dUf8AaGX0vxBEgSQqsVWosbN2N+++1/bESPSkzFGm3N6inB9XtjsDmeUGwmktjsXgVmsy6rpaWU5dmNYZ3mZbOCelE3rbny243xLMcjrqCuV3tNDIwAc+IaODbnt28uONhH+GauGOOeVYacSeI9Z2Yjv4Sqm4/XGmyrNhl1HDluY1Lu0pAjklpmjjC9vvXJIsLXGKeAlRZSLJHQCOrRJWkXpyoH0Po++qHew8Pi4HFvMYphkjiRmDyFAQXewu7cKLX53/ADueMOamERxV4ihKRTP9pIJbhha+q9t9yPWzHtfCH5KXQqrHJ8uSUV4gLxOBvGQfvE2vvz2PbE+xgUgeZo5I6fTCykr/AKPO5PfYevGHlPPJDl0a2ikRy7No7aVUA+1r4VUYENII5h83BIB9pGLRve+llJ5B3B8vpgl6xZqeYRK8XSsbwqCDq5PbsD+YxzrXUCbRNVPFHIugs8lthwALnn8/ptgaWWToqi6SFYn7t1A/7eXvguakYVUgSpZiuxCjcgjm9xcE4oVehA1tTSlSBcW2OOiBlVDTNJTTyx21ztoGo7hL7njuRb6HFlJSAmSAxBtKlmfphgtuDvz6++DaNXQXRUbwqg/2geX54JkiCyCORUanMhPiYqbXt22G38MX05hPKugkdO+l0VFVFKyKVBW4sebfTtikyLZ4mUMb3L2BI9ffDylSGn6kUh6Ukm6oGvv5Fv5/vx02WR08Notd2bcEXK+9ja+I6L5RnWjkHT0mbqqLLIjG9tyoHf09jhvmC1EeVwVdQ0dS0I3b8TwjhgRwy3B9r+QwUlIqQGJ40kYJszfv9CfX+cIyIqWbpqpamkWRWbcNyGU78EMfzP1KPPL9HopmkjplaMSXRopmNgQFv/8Agrv7cbYDq8vgqI+kKpaivjjKVBAZVkQfduzAeJV7+S+2GGYTx0WXw06u8RRlCTx7t93w2B5JQLz64piqkpnaSVUR5NCgd2Y+IM23htv+fHFtZ6Kl9imhr4MmrIIZSaqM+KSSQ21jsV8tvrtuRxjYZlmtPVQxUdc6ssqf3KvB8YVh5+Y7/wA8ZfN8paWlWankELL40RmAMYO5TblQRsRf+Jry5lrsvnyeN5C8IMlPI406m7hfQ4o5l1b8NVVCerVLHPCGW0iAaJF4uL8H0PHqMHfC9VTzyVGR1MyzU9craeSNXlfi4sDseRhRkvxVVZXL8nPItZR8FJBcgeX0xpZsqjqlFV8M1op6kSCSSjnc7/6VJ427fqMDj9mMnW/D+YUtXLAtEkgjYgPptq9eMdj62kKTossgCO4BZShJB747EeT/AAajACTMPhvKIn+eqetMQI6WTx3HkQ1x5YXZfndRmcrQ5lRxTSytp0NGFL8Wvt4f0xZUfEFFnE8PWqKqCVSGVXiE0e/oLHnE4xWsz/I1GWVgv/0yRGw/4uBvz3x1hW/QVHXUcUNREHRIo20KzXfp6uGPcA22O/bDSkiiu1XHOknXADtERoLDgsOAfXYedjvhFIkmXZi6ZpDponQI0kcV1INjcDyU2b/j64Gip5sqzXqoLNGWVkDFUaxsyntYfhP8MTAXUY9q4kpnkglR0glkDXUmyOSNSkeTewF7cHZiaGghqCyRyusgjQByB9oAFB1Di3pgugkosxgY0UySzILiOQ6XFuwPl5HfTwbjjstKdCpj3jljY2ug1xlTcow8wODwRuMSxl9CHNMtlmaKaGNINZ1Hqvp0MLC1zx274ply6PpA1lbSGQk7dfckW7jnvfGqpo6fM6GSCUsFl3JkOxO3P5EHbGXrPhLM6ORHN54In2WQ7ae454+ov+WFA8LaFaYwuVeKS8oCuCG0jck9t+O5tf0w7SiKMrz1UBhtqMQUXN9r3PphQxpIYVCUkUO/3Eje5/K97/rhpHSkSNI0cgup1yADSTbcC529re+Mm/ZmkDVdLEKkTM0Jk1WVS4vydza98FrDGxR4kDKV1so44OxHue+Iq0kQHRQMNIGyalUfWx/I/uMHwJCskQk1xsb+DUdV277k7+va+M5A+ypKYtGI2iCSdxYWUW+7by39PTA1RSGGNKdyriUFfEwANxbYck4PzitWgjSGlGqeVLkk7oPMk7X98Zl5Z52dI2vI50amuSGYgb9+P3xz6eQ6c4zzNAY8sp9GpnifSGIGrbXuo3AsOPQYUU8UjFBI9+mSWa91Kk/iPJ4O3e+HOZ/a6EpdAgR7lmPhWO8m9/Yrb3GBUbVOTQiMQNC/2amx1AbEg87bjyv+fRGZUc2SHpVGtl8RXdQQrDc307gsDc8jkEYhXUMUjxZvkM8Umga5aZWPhbvo29D4bYSrFPPDLFMgiidgS7f5h3A5O1xt547La85dmCNRMZArh7N4Q23A9xizk2E5zRq0q1tPpFJPaVSbCx/EPfvb3xCnrWbo1aSsklP4WCNa6dvfm2NhX0VJmdAYaWQL87H8xTXFlLDm3kb7MPW45tjG09E0wlMiGBYbpO5AGki23vzx6YwNGqofiXN5KVGAibkXa4OxtjsITWQg2pl0xDZQZDfHYmMPIAaADT8nRa+n/idNtvW+o8YCmrZHIZYKdStgxEe9/fzPOB6KHRPBI87wpE2ovuGHoPXD6GnjziJq6qYU8MDNraMXIN9wy2sWI3uCOcXDDf4NfNc1y6oQBamKGxWmf7pXxFrHkMLLx54JNJlnxNRmpoGKz9JVkD7Sof8ADkv32Gg99l74r+D6ueL4jopqOWmagAaExxSbBCuxYHe9wu5GEwjn+Gs/FGI5/lImaKS1x1Ij5N520keoBwNFJv7IzfNRRkCVoZoN7WtpffgdiSP6GND8K/EdPmdWlNnSdKrIEcVXH4C/kjdj6fpbnC+szAPSaKiaPMehJvYWkKfhN+RtYEHhvTEY5sue8cVRLA5W7dQatvUi4P1GDGikn9GyEUtFUMAq1VC3heaEBZIfRhyDxawt7cFzT1MLxOqzB0tdkOze5B/P+OMHHJJNKn97RJreGtpZAHH+9Ds4/XB1PXVEU4OeUcc6ah062mcqCfMMNwfMH8sRIX7NNVwZbUVCU9Q6GRwdMnTKkjkb9/TnAtYlPRyJDT1LiZ0GgNc6l53tv2vtbASRZNWShlrXiN/+nVR6VZufvrseMC5hl9bTVDzy0NRVdU6hPDNqQX5sFvYccgYbhK50d0scaENVziZ7EBUUjfy332/niiozWCLVFS0zTykAMbXcjyv/AFxhU8s6EztSBFAA+3munHl57YFhzLo1Cw0jUQEh1EWZ22+u2JdKaSG1bUWMkUut5dN+km59Af3+mFFTOlCOsXRGMeymQAqSTc+u1v57YXVvxHOVeGMNDEDpJVQTL/tG/n9O+M/X1JZgaiy6RuhN7HyPrjLi+wfSSwc1uZR1KGOGITQ6NIVQQAFtva/YW7fXA2T5iRUUx0qvUZlUngOtiAfQg2+owBriioKWoVJAzu4XQ9iD4fT2wU1TR5mkhmtTTowcte/Ubi9rc2tew7Xx09E0KzmOkjzSWFVlC3IMgOpluO19rbkYDekpFyxwqutXG4aCqTeKZQPEnmGub/SxAw3FNHm/ReOeP5iwSRXPI41Dzw2Wny/JaOSdoWr+kVM7KB04+wYqSCx254xrAelGRUz1eVrQ1UT0zF+vRyagG12uQvofP1wFn1LU19CtSiurxOVmgIHjYcnb8Q59RuMU5/U10eYQ5k5kW4R0DaT0m8hp20nf8++HzOtXVCVW0RZnTh1I4SZf6H5YCf6MCaqBTaWkVnHJF9/1x7hxU09J8xJ8y08M2o60jW6g97e/OOxWGjFNDSDMJbkmly2mAZ55BuR6ebN28sSzGvlkNMtJSmHLogTFEOHsbEse5Pe+GNdD1pKeghjaHLoGAijZrvK3diBvc374vzNDQPAJo6sQsOmsfVVYwSPxAX5txfthYf6Z6gq1pahAg037kW09xv8Axxrcxq4s0yFw4c1K2dGiN9ROwOm24N/p++fp+rUVctPQ5PTykAXkMZa3uzGwxoKKmr0hMWtZpAw0w0w6MQBHFxbVvfgd8DRXKYJldTVU8xSajjFG5VWjqlEfWt323U8kG236E2uybLQaaenWM01UWCM/VNiO3hbn/wAjC/NYM8ppV+VhqViIuojhIKjixsOfXuLHAz0OaVkUUnytS7KQrxupI2HNmtt5+owQS2TLabLKi6jL4Qf/AFJqJPyUi2C4s5jotLPWo8J2eMQ2jcD3N/qMcUzJIdLiBBpt8vNPEVv9TsP+w9cAx5MKggVkVFUEbB0zIIw9AOMbC/5DOCspq5XkoHq5mUFjRNJpcd/B4ftBz64BPxTPl9VHLSmWnklj6luo0htqKm4bb8J2sMEQfD6RsoWOoTTuh+ciJB9DcEYMr8voczg6dVM8dUUWN61ChcgdmF99yd+ffA4E6Zcc1yn4spxBVVENLmPEU/T2LdrjvgWTI6nKsxQ11XSFwpCvd1Zktbbfy25wA/wzlciSIJawGMWAUR/aeoJPtscGpnWVGBMg+IBXvTsbR1NQoElOeAQ3cfw9MEnoN+0AZnlNWimem+3hTh4vF4fL0OM3PNIunQZI7bFS17fp++NXmNFP8NVP9yqKgxGxSoEgZXB42A59DidFn1LU6Zq2kjMo2FTFGupfUgj9f1xdzAXKeAtFleZVlDSsIIyIpWMktQoRACqG4Jt6ja/GL4qfJsvqgEibMZ3AuoJ6Yv5bXYfltgnNcqr6sfMLWSV1NsyRO2gk9gR/XHrgZ45copeq8RNTJu1h90eV8SbpNA+b100z9ZYgphIXTEnTCDysOPrhohnamWOpmLoVLwynbWn4lPrfC+kVK6arEci6RTvIWG1vDwfrgnKakyD5HlnBkp2PdwN19mF/qBhW4HLnsTZjJmEDrCJgY5Bp1lANjtY+WHnw/VSyZHVUoNqihb5iLvcfjHrtiqd4KgrAfCCNUZPN/LFmWL/Z1VSVKENEXZJ7ixsx/bjBMBvdGwhhq1Wf7/UUHVqtfbyx5jN1tRVZbVzUcczCOJyqC/4e36Y7GDRLkcNZ8ws4py8FwXeSwQW874Z1tblsUbLJOanS4YU8XhTXzckepPFsAfEE0pzBojI5jUGyFjYfTCiw+WhNtyzXPnxjoLiGVdnMtSRGlVLShPuRxrZBc77g3xXSxShta1EJZFvYyC3vvhXUf9Vvp+2Gr/8ARgbuYkufPbGgUfVlRM1JFPSVZhulmEbGw33AtzjqT56shvNHLUxgWV5nK7eYF9h+p9ME/ByLJT1IdQwWxUML2PpgH4jkcVugOwU3JW+3GAU4U10FHCPtJ1qp2fXpi2At2uNtvY4EEkVQGaITxWvcgBrH1Nhi+cDoWsLcW/5jFU4CZlKqiw6a7D2xmoN/SE0esVE89TPI8iNqMi/iJG+x/XBkkM2T5KtNGgeurTdrfeWPsN+/88H5eqyVtIsihlJQEML33wfSgSfH8yuNSqsmkHcCw2tiOuoUlRE8yUCU6SpHJV2GuNmICD1PnjszaqpmML1ME9MHJEdU6kBTuAfPa29sJviDfMaonc9VtzhzmSI1RUhlUgSqACOBthBMZZVm1JJGaOsRWy+VRHdGOmM+Yv6/lgmpytslktS0qSwSWKTvJqutr3tsOQMFUcEMKgRQxoAxICqBbDCmJl+HKjq+PTMttW9vGBg6zUZGXhizCsmM1VUmOURtpCHm37c4EoviTMTULD1bqTpu4uBgynOr4lYHcCikIB7G+EWWAdCXbuD/APIYQ56Y/m+IdEUYr6ancSLbQq2axHe3Y/wxRLWUUslLLTCWKaBg62N7EYzdcPG3+7+eHORH++0x72P/ANTikZ9X2Ps9pqaaoSemcRiZRKdQsFv6+98DxQzGF42ngbVvdWvfFvxKBen2/wAA/sMZPUwbYnjzxjRQ38IpKqFJqjT1WUBrje42/hjsZihdvlU8Td+/rj3EQ1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sp>
        <p:nvSpPr>
          <p:cNvPr id="2" name="Tijdelijke aanduiding voor dianummer 1"/>
          <p:cNvSpPr>
            <a:spLocks noGrp="1"/>
          </p:cNvSpPr>
          <p:nvPr>
            <p:ph type="sldNum" sz="quarter" idx="12"/>
          </p:nvPr>
        </p:nvSpPr>
        <p:spPr/>
        <p:txBody>
          <a:bodyPr/>
          <a:lstStyle/>
          <a:p>
            <a:fld id="{25B67846-C4B5-4BA8-891B-3196C0B11677}" type="slidenum">
              <a:rPr lang="nl-BE" smtClean="0"/>
              <a:pPr/>
              <a:t>11</a:t>
            </a:fld>
            <a:endParaRPr lang="nl-B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5400" dirty="0">
                <a:solidFill>
                  <a:srgbClr val="84B559"/>
                </a:solidFill>
              </a:rPr>
              <a:t>Hasselt</a:t>
            </a:r>
            <a:endParaRPr lang="nl-NL" sz="5400" dirty="0">
              <a:solidFill>
                <a:srgbClr val="84B559"/>
              </a:solidFill>
            </a:endParaRPr>
          </a:p>
        </p:txBody>
      </p:sp>
      <p:sp>
        <p:nvSpPr>
          <p:cNvPr id="4" name="Tijdelijke aanduiding voor dianummer 3"/>
          <p:cNvSpPr>
            <a:spLocks noGrp="1"/>
          </p:cNvSpPr>
          <p:nvPr>
            <p:ph type="sldNum" sz="quarter" idx="12"/>
          </p:nvPr>
        </p:nvSpPr>
        <p:spPr/>
        <p:txBody>
          <a:bodyPr/>
          <a:lstStyle/>
          <a:p>
            <a:fld id="{25B67846-C4B5-4BA8-891B-3196C0B11677}" type="slidenum">
              <a:rPr lang="nl-BE" smtClean="0"/>
              <a:pPr/>
              <a:t>12</a:t>
            </a:fld>
            <a:endParaRPr lang="nl-BE"/>
          </a:p>
        </p:txBody>
      </p:sp>
      <p:pic>
        <p:nvPicPr>
          <p:cNvPr id="5" name="Picture 0" descr="Template-A5_Flyer.jpg"/>
          <p:cNvPicPr>
            <a:picLocks noGrp="1"/>
          </p:cNvPicPr>
          <p:nvPr>
            <p:ph idx="1"/>
          </p:nvPr>
        </p:nvPicPr>
        <p:blipFill>
          <a:blip r:embed="rId2" cstate="print">
            <a:lum bright="20000"/>
          </a:blip>
          <a:srcRect l="65943" t="43917" b="14994"/>
          <a:stretch>
            <a:fillRect/>
          </a:stretch>
        </p:blipFill>
        <p:spPr>
          <a:xfrm>
            <a:off x="6568580" y="1196752"/>
            <a:ext cx="2575420" cy="4394020"/>
          </a:xfrm>
          <a:prstGeom prst="rect">
            <a:avLst/>
          </a:prstGeom>
        </p:spPr>
      </p:pic>
    </p:spTree>
    <p:extLst>
      <p:ext uri="{BB962C8B-B14F-4D97-AF65-F5344CB8AC3E}">
        <p14:creationId xmlns:p14="http://schemas.microsoft.com/office/powerpoint/2010/main" val="292067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693" y="2038900"/>
            <a:ext cx="8563708" cy="3032797"/>
          </a:xfrm>
        </p:spPr>
        <p:txBody>
          <a:bodyPr/>
          <a:lstStyle/>
          <a:p>
            <a:r>
              <a:rPr lang="nl-BE" dirty="0"/>
              <a:t>Veranderde hulpverleningscontext</a:t>
            </a:r>
          </a:p>
          <a:p>
            <a:endParaRPr lang="nl-BE" dirty="0"/>
          </a:p>
          <a:p>
            <a:pPr lvl="1"/>
            <a:r>
              <a:rPr lang="nl-BE" sz="1500" dirty="0"/>
              <a:t>Hulpverlener is  niet de alwetende specialist. Dus de hulpvrager houdt zelf de regie over zijn proces. ( bijv. liever cliëntoverleg dan hulpverlenersoverleg. </a:t>
            </a:r>
          </a:p>
          <a:p>
            <a:pPr lvl="1"/>
            <a:r>
              <a:rPr lang="nl-BE" sz="1500" dirty="0"/>
              <a:t>Focus op </a:t>
            </a:r>
            <a:r>
              <a:rPr lang="nl-BE" sz="1500" dirty="0" err="1"/>
              <a:t>krachtenperspectie</a:t>
            </a:r>
            <a:r>
              <a:rPr lang="nl-BE" sz="1500" dirty="0"/>
              <a:t>:  De krachten uit het eigen netwerk : subsidiariteit</a:t>
            </a:r>
          </a:p>
          <a:p>
            <a:pPr lvl="1"/>
            <a:r>
              <a:rPr lang="nl-BE" sz="1500" dirty="0"/>
              <a:t>Hulpvragen gaan over vele levensdomeinen. Nood aan intersectorale samenwerking/uitwisseling. </a:t>
            </a:r>
          </a:p>
          <a:p>
            <a:pPr lvl="1"/>
            <a:r>
              <a:rPr lang="nl-BE" sz="1500" dirty="0"/>
              <a:t>Hulpverlening is gebaseerd op vertrouwen , transparantie en  betrokkenheid. Samenwerken met de gebruiker van het </a:t>
            </a:r>
            <a:r>
              <a:rPr lang="nl-BE" sz="1500" dirty="0" err="1"/>
              <a:t>HvK</a:t>
            </a:r>
            <a:r>
              <a:rPr lang="nl-BE" sz="1500" dirty="0"/>
              <a:t>. </a:t>
            </a:r>
          </a:p>
          <a:p>
            <a:pPr lvl="1"/>
            <a:r>
              <a:rPr lang="nl-BE" sz="1500" dirty="0"/>
              <a:t>Korte keten aanpak (korte lijn, zo weinig mogelijk breukmomenten)</a:t>
            </a:r>
          </a:p>
        </p:txBody>
      </p:sp>
      <p:sp>
        <p:nvSpPr>
          <p:cNvPr id="3" name="Text Placeholder 2"/>
          <p:cNvSpPr>
            <a:spLocks noGrp="1"/>
          </p:cNvSpPr>
          <p:nvPr>
            <p:ph type="body" sz="quarter" idx="10"/>
          </p:nvPr>
        </p:nvSpPr>
        <p:spPr/>
        <p:txBody>
          <a:bodyPr/>
          <a:lstStyle/>
          <a:p>
            <a:r>
              <a:rPr lang="nl-BE" dirty="0"/>
              <a:t>Deontologische code Huis van Kind Hasselt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584" y="1646156"/>
            <a:ext cx="1359876" cy="90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545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753" y="1918189"/>
            <a:ext cx="8081597" cy="3206261"/>
          </a:xfrm>
        </p:spPr>
        <p:txBody>
          <a:bodyPr/>
          <a:lstStyle/>
          <a:p>
            <a:r>
              <a:rPr lang="nl-BE" dirty="0"/>
              <a:t>Indien uitwisseling info wenselijk ,nodig en haalbaar is</a:t>
            </a:r>
          </a:p>
          <a:p>
            <a:pPr lvl="1"/>
            <a:r>
              <a:rPr lang="nl-BE" dirty="0">
                <a:solidFill>
                  <a:srgbClr val="C00000"/>
                </a:solidFill>
              </a:rPr>
              <a:t>Opvragen of doorgeven van informatie gebeurt bij voorkeur door de cliënt zelf. Indien dit niet mogelijk is neemt de hulpverlener deze taak op samen of in overleg met de cliënt . </a:t>
            </a:r>
          </a:p>
          <a:p>
            <a:r>
              <a:rPr lang="nl-BE" dirty="0"/>
              <a:t> minimale voorwaarden gedeeld beroepsgeheim</a:t>
            </a:r>
          </a:p>
          <a:p>
            <a:pPr lvl="1"/>
            <a:r>
              <a:rPr lang="nl-BE" dirty="0"/>
              <a:t>Tussen door beroepsgeheim gebonden personen</a:t>
            </a:r>
          </a:p>
          <a:p>
            <a:pPr lvl="1"/>
            <a:r>
              <a:rPr lang="nl-BE" dirty="0"/>
              <a:t>Binnen dezelfde hulpverleningsfinaliteit</a:t>
            </a:r>
          </a:p>
          <a:p>
            <a:pPr lvl="1"/>
            <a:r>
              <a:rPr lang="nl-BE" dirty="0"/>
              <a:t>Enkel noodzakelijke gegevens; </a:t>
            </a:r>
            <a:r>
              <a:rPr lang="nl-BE" dirty="0" err="1"/>
              <a:t>need</a:t>
            </a:r>
            <a:r>
              <a:rPr lang="nl-BE" dirty="0"/>
              <a:t> </a:t>
            </a:r>
            <a:r>
              <a:rPr lang="nl-BE" dirty="0" err="1"/>
              <a:t>to</a:t>
            </a:r>
            <a:r>
              <a:rPr lang="nl-BE" dirty="0"/>
              <a:t> </a:t>
            </a:r>
            <a:r>
              <a:rPr lang="nl-BE" dirty="0" err="1"/>
              <a:t>know</a:t>
            </a:r>
            <a:endParaRPr lang="nl-BE" dirty="0"/>
          </a:p>
          <a:p>
            <a:pPr lvl="1"/>
            <a:r>
              <a:rPr lang="nl-BE" dirty="0"/>
              <a:t>In belang van cliënt</a:t>
            </a:r>
          </a:p>
          <a:p>
            <a:pPr lvl="1"/>
            <a:r>
              <a:rPr lang="nl-BE" dirty="0"/>
              <a:t>Geïnformeerde cliënt</a:t>
            </a:r>
          </a:p>
        </p:txBody>
      </p:sp>
      <p:sp>
        <p:nvSpPr>
          <p:cNvPr id="3" name="Text Placeholder 2"/>
          <p:cNvSpPr>
            <a:spLocks noGrp="1"/>
          </p:cNvSpPr>
          <p:nvPr>
            <p:ph type="body" sz="quarter" idx="10"/>
          </p:nvPr>
        </p:nvSpPr>
        <p:spPr/>
        <p:txBody>
          <a:bodyPr/>
          <a:lstStyle/>
          <a:p>
            <a:r>
              <a:rPr lang="nl-BE" dirty="0"/>
              <a:t>Deontologische code Huis van Kind Hasselt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7230" y="1446864"/>
            <a:ext cx="1359876" cy="90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97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Actieve deontologische code; dit houdt in </a:t>
            </a:r>
          </a:p>
          <a:p>
            <a:pPr lvl="1"/>
            <a:r>
              <a:rPr lang="nl-BE" dirty="0"/>
              <a:t>Cliënten worden geïnformeerd</a:t>
            </a:r>
          </a:p>
          <a:p>
            <a:pPr lvl="1"/>
            <a:r>
              <a:rPr lang="nl-BE" dirty="0"/>
              <a:t>Alle partner onderschrijven de deontologische code. Ook vrijwilligers worden gevormd </a:t>
            </a:r>
            <a:r>
              <a:rPr lang="nl-BE" dirty="0" err="1"/>
              <a:t>ivm</a:t>
            </a:r>
            <a:r>
              <a:rPr lang="nl-BE" dirty="0"/>
              <a:t> deontologie</a:t>
            </a:r>
          </a:p>
          <a:p>
            <a:pPr lvl="1"/>
            <a:r>
              <a:rPr lang="nl-BE" dirty="0"/>
              <a:t>Wie niet valt onder beroepsgeheim heeft een geheimhoudingsplicht  (engagementsverklaring </a:t>
            </a:r>
            <a:r>
              <a:rPr lang="nl-BE" dirty="0" err="1"/>
              <a:t>HvK</a:t>
            </a:r>
            <a:r>
              <a:rPr lang="nl-BE" dirty="0"/>
              <a:t> Hasselt)</a:t>
            </a:r>
          </a:p>
          <a:p>
            <a:pPr lvl="1"/>
            <a:r>
              <a:rPr lang="nl-BE" dirty="0"/>
              <a:t>Anoniem consult tussen partners is mogelijk</a:t>
            </a:r>
          </a:p>
          <a:p>
            <a:pPr lvl="1"/>
            <a:r>
              <a:rPr lang="nl-BE" dirty="0"/>
              <a:t>Alle partners hebben een verantwoordelijkheid bij</a:t>
            </a:r>
          </a:p>
          <a:p>
            <a:pPr marL="342900" lvl="1" indent="0">
              <a:buNone/>
            </a:pPr>
            <a:r>
              <a:rPr lang="nl-BE" dirty="0"/>
              <a:t>    verontrusting ( uitwerken procedure)</a:t>
            </a:r>
          </a:p>
        </p:txBody>
      </p:sp>
      <p:sp>
        <p:nvSpPr>
          <p:cNvPr id="3" name="Text Placeholder 2"/>
          <p:cNvSpPr>
            <a:spLocks noGrp="1"/>
          </p:cNvSpPr>
          <p:nvPr>
            <p:ph type="body" sz="quarter" idx="10"/>
          </p:nvPr>
        </p:nvSpPr>
        <p:spPr/>
        <p:txBody>
          <a:bodyPr/>
          <a:lstStyle/>
          <a:p>
            <a:r>
              <a:rPr lang="nl-BE" dirty="0"/>
              <a:t>Deontologische code Huis van Kind Hasselt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1385" y="1669603"/>
            <a:ext cx="1359876" cy="90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917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5400" dirty="0">
                <a:solidFill>
                  <a:srgbClr val="84B559"/>
                </a:solidFill>
              </a:rPr>
              <a:t>Geraardsbergen</a:t>
            </a:r>
            <a:endParaRPr lang="nl-NL" sz="5400" dirty="0">
              <a:solidFill>
                <a:srgbClr val="84B559"/>
              </a:solidFill>
            </a:endParaRPr>
          </a:p>
        </p:txBody>
      </p:sp>
      <p:sp>
        <p:nvSpPr>
          <p:cNvPr id="4" name="Tijdelijke aanduiding voor dianummer 3"/>
          <p:cNvSpPr>
            <a:spLocks noGrp="1"/>
          </p:cNvSpPr>
          <p:nvPr>
            <p:ph type="sldNum" sz="quarter" idx="12"/>
          </p:nvPr>
        </p:nvSpPr>
        <p:spPr/>
        <p:txBody>
          <a:bodyPr/>
          <a:lstStyle/>
          <a:p>
            <a:fld id="{25B67846-C4B5-4BA8-891B-3196C0B11677}" type="slidenum">
              <a:rPr lang="nl-BE" smtClean="0"/>
              <a:pPr/>
              <a:t>16</a:t>
            </a:fld>
            <a:endParaRPr lang="nl-BE"/>
          </a:p>
        </p:txBody>
      </p:sp>
      <p:pic>
        <p:nvPicPr>
          <p:cNvPr id="5" name="Picture 0" descr="Template-A5_Flyer.jpg"/>
          <p:cNvPicPr>
            <a:picLocks noGrp="1"/>
          </p:cNvPicPr>
          <p:nvPr>
            <p:ph idx="1"/>
          </p:nvPr>
        </p:nvPicPr>
        <p:blipFill>
          <a:blip r:embed="rId3" cstate="print">
            <a:lum bright="20000"/>
          </a:blip>
          <a:srcRect l="65943" t="43917" b="14994"/>
          <a:stretch>
            <a:fillRect/>
          </a:stretch>
        </p:blipFill>
        <p:spPr>
          <a:xfrm>
            <a:off x="6568580" y="1556792"/>
            <a:ext cx="2575420" cy="4394020"/>
          </a:xfrm>
          <a:prstGeom prst="rect">
            <a:avLst/>
          </a:prstGeom>
        </p:spPr>
      </p:pic>
    </p:spTree>
    <p:extLst>
      <p:ext uri="{BB962C8B-B14F-4D97-AF65-F5344CB8AC3E}">
        <p14:creationId xmlns:p14="http://schemas.microsoft.com/office/powerpoint/2010/main" val="346988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6171" y="2029345"/>
            <a:ext cx="3435419" cy="2526160"/>
          </a:xfrm>
          <a:prstGeom prst="rect">
            <a:avLst/>
          </a:prstGeom>
        </p:spPr>
      </p:pic>
      <p:pic>
        <p:nvPicPr>
          <p:cNvPr id="6" name="Picture 5"/>
          <p:cNvPicPr>
            <a:picLocks noChangeAspect="1"/>
          </p:cNvPicPr>
          <p:nvPr/>
        </p:nvPicPr>
        <p:blipFill>
          <a:blip r:embed="rId3"/>
          <a:stretch>
            <a:fillRect/>
          </a:stretch>
        </p:blipFill>
        <p:spPr>
          <a:xfrm>
            <a:off x="5498285" y="2029345"/>
            <a:ext cx="2050256" cy="892969"/>
          </a:xfrm>
          <a:prstGeom prst="rect">
            <a:avLst/>
          </a:prstGeom>
        </p:spPr>
      </p:pic>
      <p:pic>
        <p:nvPicPr>
          <p:cNvPr id="7" name="Picture 6"/>
          <p:cNvPicPr>
            <a:picLocks noChangeAspect="1"/>
          </p:cNvPicPr>
          <p:nvPr/>
        </p:nvPicPr>
        <p:blipFill>
          <a:blip r:embed="rId4"/>
          <a:stretch>
            <a:fillRect/>
          </a:stretch>
        </p:blipFill>
        <p:spPr>
          <a:xfrm>
            <a:off x="5956134" y="3140587"/>
            <a:ext cx="1321594" cy="1250156"/>
          </a:xfrm>
          <a:prstGeom prst="rect">
            <a:avLst/>
          </a:prstGeom>
        </p:spPr>
      </p:pic>
      <p:sp>
        <p:nvSpPr>
          <p:cNvPr id="8" name="TextBox 7"/>
          <p:cNvSpPr txBox="1"/>
          <p:nvPr/>
        </p:nvSpPr>
        <p:spPr>
          <a:xfrm>
            <a:off x="1377835" y="1212619"/>
            <a:ext cx="5517573" cy="646331"/>
          </a:xfrm>
          <a:prstGeom prst="rect">
            <a:avLst/>
          </a:prstGeom>
          <a:noFill/>
        </p:spPr>
        <p:txBody>
          <a:bodyPr wrap="square" rtlCol="0">
            <a:spAutoFit/>
          </a:bodyPr>
          <a:lstStyle/>
          <a:p>
            <a:pPr defTabSz="685800"/>
            <a:r>
              <a:rPr lang="nl-BE" b="1" kern="0" dirty="0">
                <a:solidFill>
                  <a:schemeClr val="accent1">
                    <a:lumMod val="75000"/>
                  </a:schemeClr>
                </a:solidFill>
              </a:rPr>
              <a:t>Samenwerking Huis van het Kind &amp; K&amp;G Geraardsbergen</a:t>
            </a:r>
          </a:p>
        </p:txBody>
      </p:sp>
      <p:sp>
        <p:nvSpPr>
          <p:cNvPr id="9" name="TextBox 8"/>
          <p:cNvSpPr txBox="1"/>
          <p:nvPr/>
        </p:nvSpPr>
        <p:spPr>
          <a:xfrm>
            <a:off x="4466012" y="5202729"/>
            <a:ext cx="4114800" cy="461665"/>
          </a:xfrm>
          <a:prstGeom prst="rect">
            <a:avLst/>
          </a:prstGeom>
          <a:noFill/>
        </p:spPr>
        <p:txBody>
          <a:bodyPr wrap="square" rtlCol="0">
            <a:spAutoFit/>
          </a:bodyPr>
          <a:lstStyle/>
          <a:p>
            <a:pPr algn="r" defTabSz="685800"/>
            <a:r>
              <a:rPr lang="nl-BE" sz="1200" kern="0" dirty="0">
                <a:solidFill>
                  <a:schemeClr val="accent1">
                    <a:lumMod val="75000"/>
                  </a:schemeClr>
                </a:solidFill>
              </a:rPr>
              <a:t>Uitwisselingsmoment Huizen van het Kind</a:t>
            </a:r>
          </a:p>
          <a:p>
            <a:pPr algn="r" defTabSz="685800"/>
            <a:r>
              <a:rPr lang="nl-BE" sz="1200" kern="0" dirty="0">
                <a:solidFill>
                  <a:schemeClr val="accent1">
                    <a:lumMod val="75000"/>
                  </a:schemeClr>
                </a:solidFill>
              </a:rPr>
              <a:t>08 juni 2017</a:t>
            </a:r>
          </a:p>
        </p:txBody>
      </p:sp>
    </p:spTree>
    <p:extLst>
      <p:ext uri="{BB962C8B-B14F-4D97-AF65-F5344CB8AC3E}">
        <p14:creationId xmlns:p14="http://schemas.microsoft.com/office/powerpoint/2010/main" val="328532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Ontstaan</a:t>
            </a:r>
          </a:p>
        </p:txBody>
      </p:sp>
      <p:sp>
        <p:nvSpPr>
          <p:cNvPr id="3" name="Content Placeholder 2"/>
          <p:cNvSpPr>
            <a:spLocks noGrp="1"/>
          </p:cNvSpPr>
          <p:nvPr>
            <p:ph idx="1"/>
          </p:nvPr>
        </p:nvSpPr>
        <p:spPr/>
        <p:txBody>
          <a:bodyPr>
            <a:normAutofit/>
          </a:bodyPr>
          <a:lstStyle/>
          <a:p>
            <a:pPr>
              <a:buFontTx/>
              <a:buChar char="-"/>
            </a:pPr>
            <a:r>
              <a:rPr lang="nl-BE" dirty="0"/>
              <a:t>Hoge generatiekansarmoede in de regio</a:t>
            </a:r>
          </a:p>
          <a:p>
            <a:pPr>
              <a:buFontTx/>
              <a:buChar char="-"/>
            </a:pPr>
            <a:r>
              <a:rPr lang="nl-BE" dirty="0"/>
              <a:t>Gevoel van hoge ‘emotionele belasting’ bij regioteamleden K&amp;G omwille van kwetsbaarheid van de gezinnen</a:t>
            </a:r>
          </a:p>
          <a:p>
            <a:pPr>
              <a:buFontTx/>
              <a:buChar char="-"/>
            </a:pPr>
            <a:r>
              <a:rPr lang="nl-BE" dirty="0"/>
              <a:t>Focus K&amp;G: preventieve gezinsondersteuning bij jonge gezinnen</a:t>
            </a:r>
          </a:p>
          <a:p>
            <a:pPr>
              <a:buFontTx/>
              <a:buChar char="-"/>
            </a:pPr>
            <a:r>
              <a:rPr lang="nl-BE" dirty="0"/>
              <a:t>Focus Huis van het Kind: laagdrempelige ondersteuning gezinnen</a:t>
            </a:r>
          </a:p>
          <a:p>
            <a:pPr>
              <a:buFontTx/>
              <a:buChar char="-"/>
            </a:pPr>
            <a:r>
              <a:rPr lang="nl-BE" dirty="0"/>
              <a:t>Multiproblem gezinnen : </a:t>
            </a:r>
          </a:p>
          <a:p>
            <a:pPr marL="0" indent="0">
              <a:buNone/>
            </a:pPr>
            <a:r>
              <a:rPr lang="nl-BE" dirty="0"/>
              <a:t>		- </a:t>
            </a:r>
            <a:r>
              <a:rPr lang="nl-BE" sz="1350" dirty="0"/>
              <a:t>K&amp;G focus op het gezin, in het bijzonder de ontwikkeling en welbevinden van het kind</a:t>
            </a:r>
          </a:p>
          <a:p>
            <a:pPr marL="0" indent="0">
              <a:buNone/>
            </a:pPr>
            <a:r>
              <a:rPr lang="nl-BE" sz="1350" dirty="0"/>
              <a:t>		- Huis van het kind: laagdrempelige ondersteuning aan huis </a:t>
            </a:r>
            <a:br>
              <a:rPr lang="nl-BE" sz="1350" dirty="0"/>
            </a:br>
            <a:r>
              <a:rPr lang="nl-BE" sz="1350" dirty="0"/>
              <a:t>		  met aandacht voor : * begeleid doorverwijzen </a:t>
            </a:r>
            <a:br>
              <a:rPr lang="nl-BE" sz="1350" dirty="0"/>
            </a:br>
            <a:r>
              <a:rPr lang="nl-BE" sz="1350" dirty="0"/>
              <a:t>                                                                            * sociale integratie</a:t>
            </a:r>
            <a:br>
              <a:rPr lang="nl-BE" sz="1350" dirty="0"/>
            </a:br>
            <a:r>
              <a:rPr lang="nl-BE" sz="1350" dirty="0"/>
              <a:t>                                                                            * detecteren opvoedingsvragen</a:t>
            </a:r>
            <a:br>
              <a:rPr lang="nl-BE" sz="1350" dirty="0"/>
            </a:br>
            <a:r>
              <a:rPr lang="nl-BE" sz="1350" dirty="0"/>
              <a:t>                                                                            * opnemen van rechten (rechtenverkenner)</a:t>
            </a:r>
            <a:br>
              <a:rPr lang="nl-BE" sz="1350" dirty="0"/>
            </a:br>
            <a:r>
              <a:rPr lang="nl-BE" sz="1350" dirty="0"/>
              <a:t>                                     met als doel de zelfredzaamheid verhogen en “zorgen/stress” in het gezin te verminderen</a:t>
            </a:r>
            <a:br>
              <a:rPr lang="nl-BE" sz="1350" dirty="0"/>
            </a:br>
            <a:r>
              <a:rPr lang="nl-BE" sz="1350" dirty="0"/>
              <a:t>                                     zodat ouders sensitiever en responsiever met hun kind kunnen omgaan</a:t>
            </a:r>
          </a:p>
          <a:p>
            <a:pPr marL="0" indent="0">
              <a:buNone/>
            </a:pPr>
            <a:endParaRPr lang="nl-BE" dirty="0"/>
          </a:p>
          <a:p>
            <a:pPr>
              <a:buFontTx/>
              <a:buChar char="-"/>
            </a:pPr>
            <a:endParaRPr lang="nl-BE" dirty="0"/>
          </a:p>
        </p:txBody>
      </p:sp>
      <p:pic>
        <p:nvPicPr>
          <p:cNvPr id="4" name="Picture 3"/>
          <p:cNvPicPr>
            <a:picLocks noChangeAspect="1"/>
          </p:cNvPicPr>
          <p:nvPr/>
        </p:nvPicPr>
        <p:blipFill>
          <a:blip r:embed="rId2"/>
          <a:stretch>
            <a:fillRect/>
          </a:stretch>
        </p:blipFill>
        <p:spPr>
          <a:xfrm>
            <a:off x="6876704" y="984880"/>
            <a:ext cx="2158516" cy="1409755"/>
          </a:xfrm>
          <a:prstGeom prst="rect">
            <a:avLst/>
          </a:prstGeom>
        </p:spPr>
      </p:pic>
    </p:spTree>
    <p:extLst>
      <p:ext uri="{BB962C8B-B14F-4D97-AF65-F5344CB8AC3E}">
        <p14:creationId xmlns:p14="http://schemas.microsoft.com/office/powerpoint/2010/main" val="209447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Samenwerking </a:t>
            </a:r>
            <a:r>
              <a:rPr lang="nl-BE" sz="1050" dirty="0"/>
              <a:t>(sinds feb. 2017)</a:t>
            </a:r>
          </a:p>
        </p:txBody>
      </p:sp>
      <p:sp>
        <p:nvSpPr>
          <p:cNvPr id="3" name="Content Placeholder 2"/>
          <p:cNvSpPr>
            <a:spLocks noGrp="1"/>
          </p:cNvSpPr>
          <p:nvPr>
            <p:ph idx="1"/>
          </p:nvPr>
        </p:nvSpPr>
        <p:spPr/>
        <p:txBody>
          <a:bodyPr>
            <a:normAutofit/>
          </a:bodyPr>
          <a:lstStyle/>
          <a:p>
            <a:r>
              <a:rPr lang="nl-BE" dirty="0"/>
              <a:t>Afspraak dat RTL contact met MW kan opnemen indien een gezin een ondersteuningsbehoefte en vraag heeft.</a:t>
            </a:r>
          </a:p>
          <a:p>
            <a:r>
              <a:rPr lang="nl-BE" dirty="0"/>
              <a:t>Bij interesse wordt een gezamenlijk huisbezoek gebracht.</a:t>
            </a:r>
          </a:p>
          <a:p>
            <a:r>
              <a:rPr lang="nl-BE" dirty="0"/>
              <a:t>Informatie over gezin wordt na gezamenlijk huisbezoek met toestemming van het gezin gedeeld.</a:t>
            </a:r>
          </a:p>
          <a:p>
            <a:r>
              <a:rPr lang="nl-BE" dirty="0"/>
              <a:t>Individuele contacten MW</a:t>
            </a:r>
          </a:p>
          <a:p>
            <a:pPr lvl="2"/>
            <a:r>
              <a:rPr lang="nl-BE" dirty="0"/>
              <a:t>Toeleiding kinderopvang/kleuterschool</a:t>
            </a:r>
          </a:p>
          <a:p>
            <a:pPr lvl="2"/>
            <a:r>
              <a:rPr lang="nl-BE" dirty="0"/>
              <a:t>Huisvesting</a:t>
            </a:r>
          </a:p>
          <a:p>
            <a:pPr lvl="2"/>
            <a:r>
              <a:rPr lang="nl-BE" dirty="0"/>
              <a:t>Vrije tijdsbesteding</a:t>
            </a:r>
          </a:p>
          <a:p>
            <a:pPr lvl="2"/>
            <a:r>
              <a:rPr lang="nl-BE" dirty="0"/>
              <a:t>Administratie: ouderschapsverlof, medisch onderzoek,…</a:t>
            </a:r>
          </a:p>
          <a:p>
            <a:r>
              <a:rPr lang="nl-BE" dirty="0"/>
              <a:t>Momenteel worden 8 gezinnen door Huis van het Kind begeleid.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399" y="989410"/>
            <a:ext cx="2014538" cy="1135856"/>
          </a:xfrm>
          <a:prstGeom prst="rect">
            <a:avLst/>
          </a:prstGeom>
        </p:spPr>
      </p:pic>
    </p:spTree>
    <p:extLst>
      <p:ext uri="{BB962C8B-B14F-4D97-AF65-F5344CB8AC3E}">
        <p14:creationId xmlns:p14="http://schemas.microsoft.com/office/powerpoint/2010/main" val="172581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2" cstate="print"/>
          <a:srcRect l="65943" t="43917" b="14994"/>
          <a:stretch>
            <a:fillRect/>
          </a:stretch>
        </p:blipFill>
        <p:spPr>
          <a:xfrm>
            <a:off x="5346777" y="825886"/>
            <a:ext cx="3779912" cy="5805264"/>
          </a:xfrm>
          <a:prstGeom prst="rect">
            <a:avLst/>
          </a:prstGeom>
        </p:spPr>
      </p:pic>
      <p:sp>
        <p:nvSpPr>
          <p:cNvPr id="2" name="Titel 1"/>
          <p:cNvSpPr>
            <a:spLocks noGrp="1"/>
          </p:cNvSpPr>
          <p:nvPr>
            <p:ph type="title"/>
          </p:nvPr>
        </p:nvSpPr>
        <p:spPr/>
        <p:txBody>
          <a:bodyPr/>
          <a:lstStyle/>
          <a:p>
            <a:r>
              <a:rPr lang="nl-BE" dirty="0"/>
              <a:t>Programma	</a:t>
            </a:r>
            <a:endParaRPr lang="nl-NL" dirty="0"/>
          </a:p>
        </p:txBody>
      </p:sp>
      <p:sp>
        <p:nvSpPr>
          <p:cNvPr id="3" name="Tijdelijke aanduiding voor inhoud 2"/>
          <p:cNvSpPr>
            <a:spLocks noGrp="1"/>
          </p:cNvSpPr>
          <p:nvPr>
            <p:ph idx="1"/>
          </p:nvPr>
        </p:nvSpPr>
        <p:spPr/>
        <p:txBody>
          <a:bodyPr/>
          <a:lstStyle/>
          <a:p>
            <a:r>
              <a:rPr lang="nl-BE" dirty="0"/>
              <a:t>Voorstellingsrondje en opwarmer</a:t>
            </a:r>
          </a:p>
          <a:p>
            <a:endParaRPr lang="nl-BE" dirty="0"/>
          </a:p>
          <a:p>
            <a:r>
              <a:rPr lang="nl-BE" dirty="0"/>
              <a:t>Kort de theorie</a:t>
            </a:r>
          </a:p>
          <a:p>
            <a:endParaRPr lang="nl-BE" dirty="0"/>
          </a:p>
          <a:p>
            <a:r>
              <a:rPr lang="nl-BE" dirty="0"/>
              <a:t>Concrete </a:t>
            </a:r>
            <a:br>
              <a:rPr lang="nl-BE" dirty="0"/>
            </a:br>
            <a:r>
              <a:rPr lang="nl-BE" dirty="0"/>
              <a:t>praktijkvoorbeelden</a:t>
            </a:r>
          </a:p>
          <a:p>
            <a:endParaRPr lang="nl-NL" dirty="0"/>
          </a:p>
        </p:txBody>
      </p:sp>
      <p:sp>
        <p:nvSpPr>
          <p:cNvPr id="5" name="Tijdelijke aanduiding voor dianummer 4"/>
          <p:cNvSpPr>
            <a:spLocks noGrp="1"/>
          </p:cNvSpPr>
          <p:nvPr>
            <p:ph type="sldNum" sz="quarter" idx="12"/>
          </p:nvPr>
        </p:nvSpPr>
        <p:spPr/>
        <p:txBody>
          <a:bodyPr/>
          <a:lstStyle/>
          <a:p>
            <a:fld id="{25B67846-C4B5-4BA8-891B-3196C0B11677}" type="slidenum">
              <a:rPr lang="nl-BE" smtClean="0"/>
              <a:pPr/>
              <a:t>2</a:t>
            </a:fld>
            <a:endParaRPr lang="nl-BE"/>
          </a:p>
        </p:txBody>
      </p:sp>
    </p:spTree>
    <p:extLst>
      <p:ext uri="{BB962C8B-B14F-4D97-AF65-F5344CB8AC3E}">
        <p14:creationId xmlns:p14="http://schemas.microsoft.com/office/powerpoint/2010/main" val="64332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Deontologie</a:t>
            </a:r>
          </a:p>
        </p:txBody>
      </p:sp>
      <p:sp>
        <p:nvSpPr>
          <p:cNvPr id="3" name="Content Placeholder 2"/>
          <p:cNvSpPr>
            <a:spLocks noGrp="1"/>
          </p:cNvSpPr>
          <p:nvPr>
            <p:ph idx="1"/>
          </p:nvPr>
        </p:nvSpPr>
        <p:spPr/>
        <p:txBody>
          <a:bodyPr>
            <a:normAutofit lnSpcReduction="10000"/>
          </a:bodyPr>
          <a:lstStyle/>
          <a:p>
            <a:r>
              <a:rPr lang="nl-BE" dirty="0"/>
              <a:t>Intense samenwerking met mondelinge instemming van het gezin</a:t>
            </a:r>
          </a:p>
          <a:p>
            <a:r>
              <a:rPr lang="nl-BE" dirty="0"/>
              <a:t>RTL bevraagt op voorhand of MW reeds voorafgaand aan gezamenlijk bezoek informatie over het gezin mag doorgeven</a:t>
            </a:r>
          </a:p>
          <a:p>
            <a:r>
              <a:rPr lang="nl-BE" dirty="0"/>
              <a:t>Er worden geen samenwerkingsafspraken opgesteld</a:t>
            </a:r>
          </a:p>
          <a:p>
            <a:r>
              <a:rPr lang="nl-BE" dirty="0"/>
              <a:t>Zorgmeldingen bij MW over gedeelde gezinnen: ouder en hulpverleners begeleiden om zelf in gesprek te brengen</a:t>
            </a:r>
          </a:p>
          <a:p>
            <a:r>
              <a:rPr lang="nl-BE" dirty="0"/>
              <a:t>Geen </a:t>
            </a:r>
            <a:r>
              <a:rPr lang="nl-BE"/>
              <a:t>gedeelde registratie</a:t>
            </a:r>
            <a:endParaRPr lang="nl-BE" dirty="0"/>
          </a:p>
          <a:p>
            <a:endParaRPr lang="nl-BE" dirty="0"/>
          </a:p>
          <a:p>
            <a:r>
              <a:rPr lang="nl-BE" dirty="0"/>
              <a:t>Afgewogen om deel te nemen aan intern hulpverlenersoverleg bij K&amp;G  </a:t>
            </a:r>
          </a:p>
          <a:p>
            <a:r>
              <a:rPr lang="nl-BE" dirty="0"/>
              <a:t>Afgewogen om in Miragedossier schrijfrechten op te nemen. </a:t>
            </a:r>
          </a:p>
          <a:p>
            <a:r>
              <a:rPr lang="nl-BE" dirty="0"/>
              <a:t>Regelmatig overleg omtrent werkafspraken zijn een must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806" y="928092"/>
            <a:ext cx="1435894" cy="1400175"/>
          </a:xfrm>
          <a:prstGeom prst="rect">
            <a:avLst/>
          </a:prstGeom>
        </p:spPr>
      </p:pic>
    </p:spTree>
    <p:extLst>
      <p:ext uri="{BB962C8B-B14F-4D97-AF65-F5344CB8AC3E}">
        <p14:creationId xmlns:p14="http://schemas.microsoft.com/office/powerpoint/2010/main" val="221314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0" descr="Template-A5_Flyer.jpg"/>
          <p:cNvPicPr/>
          <p:nvPr/>
        </p:nvPicPr>
        <p:blipFill>
          <a:blip r:embed="rId3" cstate="print"/>
          <a:srcRect l="65943" t="43917" b="14994"/>
          <a:stretch>
            <a:fillRect/>
          </a:stretch>
        </p:blipFill>
        <p:spPr>
          <a:xfrm>
            <a:off x="5364088" y="1052736"/>
            <a:ext cx="3779912" cy="5805264"/>
          </a:xfrm>
          <a:prstGeom prst="rect">
            <a:avLst/>
          </a:prstGeom>
        </p:spPr>
      </p:pic>
      <p:sp>
        <p:nvSpPr>
          <p:cNvPr id="9" name="Titel 1"/>
          <p:cNvSpPr>
            <a:spLocks noGrp="1"/>
          </p:cNvSpPr>
          <p:nvPr>
            <p:ph type="ctrTitle"/>
          </p:nvPr>
        </p:nvSpPr>
        <p:spPr>
          <a:xfrm>
            <a:off x="467544" y="620688"/>
            <a:ext cx="4678288" cy="6048672"/>
          </a:xfrm>
          <a:solidFill>
            <a:srgbClr val="92D050"/>
          </a:solidFill>
        </p:spPr>
        <p:txBody>
          <a:bodyPr>
            <a:normAutofit fontScale="90000"/>
          </a:bodyPr>
          <a:lstStyle/>
          <a:p>
            <a:br>
              <a:rPr lang="nl-BE" sz="6000" b="1" dirty="0">
                <a:latin typeface="Neo Sans Pro" pitchFamily="34" charset="0"/>
              </a:rPr>
            </a:br>
            <a:br>
              <a:rPr lang="nl-BE" sz="6000" b="1" dirty="0">
                <a:latin typeface="Neo Sans Pro" pitchFamily="34" charset="0"/>
              </a:rPr>
            </a:br>
            <a:br>
              <a:rPr lang="nl-BE" sz="6000" b="1" dirty="0">
                <a:latin typeface="Neo Sans Pro" pitchFamily="34" charset="0"/>
              </a:rPr>
            </a:br>
            <a:br>
              <a:rPr lang="nl-BE" sz="2400" b="1" dirty="0">
                <a:latin typeface="Neo Sans Pro" pitchFamily="34" charset="0"/>
              </a:rPr>
            </a:br>
            <a:br>
              <a:rPr lang="nl-BE" sz="2400" b="1" dirty="0">
                <a:latin typeface="Neo Sans Pro" pitchFamily="34" charset="0"/>
              </a:rPr>
            </a:br>
            <a:br>
              <a:rPr lang="nl-BE" sz="2400" b="1" dirty="0">
                <a:latin typeface="Neo Sans Pro" pitchFamily="34" charset="0"/>
              </a:rPr>
            </a:br>
            <a:br>
              <a:rPr lang="nl-BE" sz="2400" b="1" dirty="0">
                <a:latin typeface="Neo Sans Pro" pitchFamily="34" charset="0"/>
              </a:rPr>
            </a:br>
            <a:br>
              <a:rPr lang="nl-BE" sz="6000" b="1" dirty="0">
                <a:latin typeface="Neo Sans Pro" pitchFamily="34" charset="0"/>
              </a:rPr>
            </a:br>
            <a:br>
              <a:rPr lang="nl-BE" sz="6000" b="1" dirty="0">
                <a:solidFill>
                  <a:schemeClr val="bg1">
                    <a:lumMod val="50000"/>
                  </a:schemeClr>
                </a:solidFill>
                <a:latin typeface="Neo Sans Pro" pitchFamily="34" charset="0"/>
              </a:rPr>
            </a:br>
            <a:r>
              <a:rPr lang="nl-BE" sz="6000" b="1" dirty="0">
                <a:solidFill>
                  <a:schemeClr val="bg1">
                    <a:lumMod val="50000"/>
                  </a:schemeClr>
                </a:solidFill>
                <a:latin typeface="Neo Sans Pro" pitchFamily="34" charset="0"/>
              </a:rPr>
              <a:t>de theorie</a:t>
            </a:r>
            <a:endParaRPr lang="nl-BE" sz="6000" b="1" i="1" dirty="0">
              <a:latin typeface="Neo Sans Pro" pitchFamily="34" charset="0"/>
            </a:endParaRPr>
          </a:p>
        </p:txBody>
      </p:sp>
      <p:pic>
        <p:nvPicPr>
          <p:cNvPr id="5" name="Afbeelding 4" descr="hvk.png"/>
          <p:cNvPicPr>
            <a:picLocks noChangeAspect="1"/>
          </p:cNvPicPr>
          <p:nvPr/>
        </p:nvPicPr>
        <p:blipFill>
          <a:blip r:embed="rId4" cstate="print"/>
          <a:stretch>
            <a:fillRect/>
          </a:stretch>
        </p:blipFill>
        <p:spPr>
          <a:xfrm>
            <a:off x="5381625" y="0"/>
            <a:ext cx="3762375" cy="1219200"/>
          </a:xfrm>
          <a:prstGeom prst="rect">
            <a:avLst/>
          </a:prstGeom>
        </p:spPr>
      </p:pic>
      <p:sp>
        <p:nvSpPr>
          <p:cNvPr id="2" name="Tijdelijke aanduiding voor dianummer 1"/>
          <p:cNvSpPr>
            <a:spLocks noGrp="1"/>
          </p:cNvSpPr>
          <p:nvPr>
            <p:ph type="sldNum" sz="quarter" idx="12"/>
          </p:nvPr>
        </p:nvSpPr>
        <p:spPr/>
        <p:txBody>
          <a:bodyPr/>
          <a:lstStyle/>
          <a:p>
            <a:fld id="{25B67846-C4B5-4BA8-891B-3196C0B11677}" type="slidenum">
              <a:rPr lang="nl-BE" smtClean="0"/>
              <a:pPr/>
              <a:t>3</a:t>
            </a:fld>
            <a:endParaRPr lang="nl-BE"/>
          </a:p>
        </p:txBody>
      </p:sp>
    </p:spTree>
    <p:extLst>
      <p:ext uri="{BB962C8B-B14F-4D97-AF65-F5344CB8AC3E}">
        <p14:creationId xmlns:p14="http://schemas.microsoft.com/office/powerpoint/2010/main" val="402581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3" cstate="print"/>
          <a:srcRect l="65943" t="43917" b="14994"/>
          <a:stretch>
            <a:fillRect/>
          </a:stretch>
        </p:blipFill>
        <p:spPr>
          <a:xfrm>
            <a:off x="7596336" y="4221088"/>
            <a:ext cx="1547664" cy="2636912"/>
          </a:xfrm>
          <a:prstGeom prst="rect">
            <a:avLst/>
          </a:prstGeom>
        </p:spPr>
      </p:pic>
      <p:sp>
        <p:nvSpPr>
          <p:cNvPr id="9" name="Tijdelijke aanduiding voor inhoud 2"/>
          <p:cNvSpPr>
            <a:spLocks noGrp="1"/>
          </p:cNvSpPr>
          <p:nvPr>
            <p:ph idx="1"/>
          </p:nvPr>
        </p:nvSpPr>
        <p:spPr>
          <a:xfrm>
            <a:off x="467544" y="1268760"/>
            <a:ext cx="8229600" cy="4997152"/>
          </a:xfrm>
        </p:spPr>
        <p:txBody>
          <a:bodyPr>
            <a:normAutofit/>
          </a:bodyPr>
          <a:lstStyle/>
          <a:p>
            <a:pPr>
              <a:lnSpc>
                <a:spcPct val="150000"/>
              </a:lnSpc>
              <a:buNone/>
            </a:pPr>
            <a:r>
              <a:rPr lang="nl-BE" dirty="0">
                <a:latin typeface="Neo Sans Pro" pitchFamily="34" charset="0"/>
              </a:rPr>
              <a:t>	</a:t>
            </a:r>
          </a:p>
        </p:txBody>
      </p:sp>
      <p:pic>
        <p:nvPicPr>
          <p:cNvPr id="5" name="Picture 9" descr="Image result for dame justit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266" b="11989"/>
          <a:stretch/>
        </p:blipFill>
        <p:spPr bwMode="auto">
          <a:xfrm>
            <a:off x="418454" y="268893"/>
            <a:ext cx="5383064" cy="23235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239105"/>
            <a:ext cx="4552360" cy="174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457200" y="2592408"/>
            <a:ext cx="3240360" cy="769441"/>
          </a:xfrm>
          <a:prstGeom prst="rect">
            <a:avLst/>
          </a:prstGeom>
          <a:noFill/>
        </p:spPr>
        <p:txBody>
          <a:bodyPr wrap="square" rtlCol="0">
            <a:spAutoFit/>
          </a:bodyPr>
          <a:lstStyle/>
          <a:p>
            <a:r>
              <a:rPr lang="nl-BE" sz="4400" dirty="0"/>
              <a:t>Recht</a:t>
            </a:r>
            <a:endParaRPr lang="nl-NL" sz="4400" dirty="0"/>
          </a:p>
        </p:txBody>
      </p:sp>
      <p:sp>
        <p:nvSpPr>
          <p:cNvPr id="3" name="Tekstvak 2"/>
          <p:cNvSpPr txBox="1"/>
          <p:nvPr/>
        </p:nvSpPr>
        <p:spPr>
          <a:xfrm>
            <a:off x="3109986" y="3609412"/>
            <a:ext cx="3744416" cy="769441"/>
          </a:xfrm>
          <a:prstGeom prst="rect">
            <a:avLst/>
          </a:prstGeom>
          <a:noFill/>
        </p:spPr>
        <p:txBody>
          <a:bodyPr wrap="square" rtlCol="0">
            <a:spAutoFit/>
          </a:bodyPr>
          <a:lstStyle/>
          <a:p>
            <a:r>
              <a:rPr lang="nl-BE" sz="4400" dirty="0"/>
              <a:t>Deontologie</a:t>
            </a:r>
            <a:endParaRPr lang="nl-NL" sz="4400" dirty="0"/>
          </a:p>
        </p:txBody>
      </p:sp>
      <p:sp>
        <p:nvSpPr>
          <p:cNvPr id="7" name="Tijdelijke aanduiding voor dianummer 6"/>
          <p:cNvSpPr>
            <a:spLocks noGrp="1"/>
          </p:cNvSpPr>
          <p:nvPr>
            <p:ph type="sldNum" sz="quarter" idx="12"/>
          </p:nvPr>
        </p:nvSpPr>
        <p:spPr/>
        <p:txBody>
          <a:bodyPr/>
          <a:lstStyle/>
          <a:p>
            <a:fld id="{25B67846-C4B5-4BA8-891B-3196C0B11677}" type="slidenum">
              <a:rPr lang="nl-BE" smtClean="0"/>
              <a:pPr/>
              <a:t>4</a:t>
            </a:fld>
            <a:endParaRPr lang="nl-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Waarom beroepsgeheim? </a:t>
            </a:r>
            <a:endParaRPr lang="nl-NL" dirty="0"/>
          </a:p>
        </p:txBody>
      </p:sp>
      <p:sp>
        <p:nvSpPr>
          <p:cNvPr id="3" name="Tijdelijke aanduiding voor inhoud 2"/>
          <p:cNvSpPr>
            <a:spLocks noGrp="1"/>
          </p:cNvSpPr>
          <p:nvPr>
            <p:ph idx="1"/>
          </p:nvPr>
        </p:nvSpPr>
        <p:spPr/>
        <p:txBody>
          <a:bodyPr/>
          <a:lstStyle/>
          <a:p>
            <a:r>
              <a:rPr lang="nl-BE" dirty="0"/>
              <a:t>Privaat belang van de cliënt</a:t>
            </a:r>
          </a:p>
          <a:p>
            <a:pPr lvl="1"/>
            <a:r>
              <a:rPr lang="nl-BE" dirty="0"/>
              <a:t>Functionele benadering (vertrouwensrelatie)</a:t>
            </a:r>
          </a:p>
          <a:p>
            <a:pPr lvl="1"/>
            <a:endParaRPr lang="nl-BE" dirty="0"/>
          </a:p>
          <a:p>
            <a:r>
              <a:rPr lang="nl-BE" dirty="0"/>
              <a:t>Algemeen belang</a:t>
            </a:r>
          </a:p>
          <a:p>
            <a:pPr lvl="1"/>
            <a:r>
              <a:rPr lang="nl-BE" dirty="0"/>
              <a:t>Vertrouwen in beroep &amp; maatschappelijk belang</a:t>
            </a:r>
          </a:p>
          <a:p>
            <a:pPr lvl="1"/>
            <a:r>
              <a:rPr lang="nl-BE" dirty="0"/>
              <a:t>Absolute benadering </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25B67846-C4B5-4BA8-891B-3196C0B11677}" type="slidenum">
              <a:rPr lang="nl-BE" smtClean="0"/>
              <a:pPr/>
              <a:t>5</a:t>
            </a:fld>
            <a:endParaRPr lang="nl-BE"/>
          </a:p>
        </p:txBody>
      </p:sp>
      <p:pic>
        <p:nvPicPr>
          <p:cNvPr id="5" name="Picture 0" descr="Template-A5_Flyer.jpg"/>
          <p:cNvPicPr/>
          <p:nvPr/>
        </p:nvPicPr>
        <p:blipFill>
          <a:blip r:embed="rId2" cstate="print"/>
          <a:srcRect l="65943" t="43917" b="14994"/>
          <a:stretch>
            <a:fillRect/>
          </a:stretch>
        </p:blipFill>
        <p:spPr>
          <a:xfrm>
            <a:off x="6846168" y="4293096"/>
            <a:ext cx="1547664" cy="2636912"/>
          </a:xfrm>
          <a:prstGeom prst="rect">
            <a:avLst/>
          </a:prstGeom>
        </p:spPr>
      </p:pic>
    </p:spTree>
    <p:extLst>
      <p:ext uri="{BB962C8B-B14F-4D97-AF65-F5344CB8AC3E}">
        <p14:creationId xmlns:p14="http://schemas.microsoft.com/office/powerpoint/2010/main" val="77013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3" cstate="print"/>
          <a:srcRect l="65943" t="43917" b="14994"/>
          <a:stretch>
            <a:fillRect/>
          </a:stretch>
        </p:blipFill>
        <p:spPr>
          <a:xfrm>
            <a:off x="7596336" y="4221088"/>
            <a:ext cx="1547664" cy="2636912"/>
          </a:xfrm>
          <a:prstGeom prst="rect">
            <a:avLst/>
          </a:prstGeom>
        </p:spPr>
      </p:pic>
      <p:sp>
        <p:nvSpPr>
          <p:cNvPr id="8" name="Titel 1"/>
          <p:cNvSpPr>
            <a:spLocks noGrp="1"/>
          </p:cNvSpPr>
          <p:nvPr>
            <p:ph type="title"/>
          </p:nvPr>
        </p:nvSpPr>
        <p:spPr>
          <a:xfrm>
            <a:off x="457200" y="274638"/>
            <a:ext cx="8579296" cy="1143000"/>
          </a:xfrm>
        </p:spPr>
        <p:txBody>
          <a:bodyPr>
            <a:normAutofit/>
          </a:bodyPr>
          <a:lstStyle/>
          <a:p>
            <a:pPr algn="l"/>
            <a:r>
              <a:rPr lang="nl-BE" b="1" cap="all" dirty="0" err="1">
                <a:solidFill>
                  <a:srgbClr val="84B559"/>
                </a:solidFill>
                <a:latin typeface="Neo Sans Pro" pitchFamily="34" charset="0"/>
              </a:rPr>
              <a:t>RECHt</a:t>
            </a:r>
            <a:endParaRPr lang="nl-BE" b="1" dirty="0">
              <a:solidFill>
                <a:srgbClr val="84B559"/>
              </a:solidFill>
              <a:latin typeface="Neo Sans Pro" pitchFamily="34" charset="0"/>
            </a:endParaRPr>
          </a:p>
        </p:txBody>
      </p:sp>
      <p:sp>
        <p:nvSpPr>
          <p:cNvPr id="9" name="Tijdelijke aanduiding voor inhoud 2"/>
          <p:cNvSpPr>
            <a:spLocks noGrp="1"/>
          </p:cNvSpPr>
          <p:nvPr>
            <p:ph idx="1"/>
          </p:nvPr>
        </p:nvSpPr>
        <p:spPr>
          <a:xfrm>
            <a:off x="467544" y="1268760"/>
            <a:ext cx="8229600" cy="4997152"/>
          </a:xfrm>
        </p:spPr>
        <p:txBody>
          <a:bodyPr>
            <a:normAutofit/>
          </a:bodyPr>
          <a:lstStyle/>
          <a:p>
            <a:r>
              <a:rPr lang="nl-BE" dirty="0">
                <a:latin typeface="Neo Sans Pro" pitchFamily="34" charset="0"/>
              </a:rPr>
              <a:t>Beroepsgeheim van hulpverleners, </a:t>
            </a:r>
            <a:br>
              <a:rPr lang="nl-BE" dirty="0">
                <a:latin typeface="Neo Sans Pro" pitchFamily="34" charset="0"/>
              </a:rPr>
            </a:br>
            <a:r>
              <a:rPr lang="nl-BE" dirty="0">
                <a:latin typeface="Neo Sans Pro" pitchFamily="34" charset="0"/>
              </a:rPr>
              <a:t>Art. 458  </a:t>
            </a:r>
            <a:r>
              <a:rPr lang="nl-BE" dirty="0" err="1">
                <a:latin typeface="Neo Sans Pro" pitchFamily="34" charset="0"/>
              </a:rPr>
              <a:t>Sw</a:t>
            </a:r>
            <a:r>
              <a:rPr lang="nl-BE" dirty="0">
                <a:latin typeface="Neo Sans Pro" pitchFamily="34" charset="0"/>
              </a:rPr>
              <a:t>:  geheim bewaren</a:t>
            </a:r>
          </a:p>
          <a:p>
            <a:pPr marL="457200" lvl="1" indent="0">
              <a:buNone/>
            </a:pPr>
            <a:br>
              <a:rPr lang="nl-BE" dirty="0">
                <a:latin typeface="Neo Sans Pro" pitchFamily="34" charset="0"/>
              </a:rPr>
            </a:br>
            <a:endParaRPr lang="nl-BE" dirty="0">
              <a:latin typeface="Neo Sans Pro" pitchFamily="34" charset="0"/>
            </a:endParaRPr>
          </a:p>
          <a:p>
            <a:r>
              <a:rPr lang="nl-BE" dirty="0">
                <a:latin typeface="Neo Sans Pro" pitchFamily="34" charset="0"/>
              </a:rPr>
              <a:t>Wet op de privacy</a:t>
            </a:r>
          </a:p>
          <a:p>
            <a:pPr lvl="1"/>
            <a:r>
              <a:rPr lang="nl-BE" dirty="0">
                <a:latin typeface="Neo Sans Pro" pitchFamily="34" charset="0"/>
              </a:rPr>
              <a:t>Zorgvuldig omgaan met persoons- </a:t>
            </a:r>
            <a:br>
              <a:rPr lang="nl-BE" dirty="0">
                <a:latin typeface="Neo Sans Pro" pitchFamily="34" charset="0"/>
              </a:rPr>
            </a:br>
            <a:r>
              <a:rPr lang="nl-BE" dirty="0">
                <a:latin typeface="Neo Sans Pro" pitchFamily="34" charset="0"/>
              </a:rPr>
              <a:t>gegevens en gevoelige informatie</a:t>
            </a:r>
          </a:p>
          <a:p>
            <a:endParaRPr lang="nl-BE" dirty="0">
              <a:latin typeface="Neo Sans Pro" pitchFamily="34" charset="0"/>
            </a:endParaRPr>
          </a:p>
        </p:txBody>
      </p:sp>
      <p:sp>
        <p:nvSpPr>
          <p:cNvPr id="2" name="Tijdelijke aanduiding voor dianummer 1"/>
          <p:cNvSpPr>
            <a:spLocks noGrp="1"/>
          </p:cNvSpPr>
          <p:nvPr>
            <p:ph type="sldNum" sz="quarter" idx="12"/>
          </p:nvPr>
        </p:nvSpPr>
        <p:spPr/>
        <p:txBody>
          <a:bodyPr/>
          <a:lstStyle/>
          <a:p>
            <a:fld id="{25B67846-C4B5-4BA8-891B-3196C0B11677}" type="slidenum">
              <a:rPr lang="nl-BE" smtClean="0"/>
              <a:pPr/>
              <a:t>6</a:t>
            </a:fld>
            <a:endParaRPr lang="nl-B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3" cstate="print"/>
          <a:srcRect l="65943" t="43917" b="14994"/>
          <a:stretch>
            <a:fillRect/>
          </a:stretch>
        </p:blipFill>
        <p:spPr>
          <a:xfrm>
            <a:off x="7596336" y="4221088"/>
            <a:ext cx="1547664" cy="2636912"/>
          </a:xfrm>
          <a:prstGeom prst="rect">
            <a:avLst/>
          </a:prstGeom>
        </p:spPr>
      </p:pic>
      <p:sp>
        <p:nvSpPr>
          <p:cNvPr id="8" name="Titel 1"/>
          <p:cNvSpPr>
            <a:spLocks noGrp="1"/>
          </p:cNvSpPr>
          <p:nvPr>
            <p:ph type="title"/>
          </p:nvPr>
        </p:nvSpPr>
        <p:spPr>
          <a:xfrm>
            <a:off x="0" y="0"/>
            <a:ext cx="9144000" cy="1143000"/>
          </a:xfrm>
        </p:spPr>
        <p:txBody>
          <a:bodyPr>
            <a:normAutofit/>
          </a:bodyPr>
          <a:lstStyle/>
          <a:p>
            <a:r>
              <a:rPr lang="nl-BE" b="1" dirty="0">
                <a:solidFill>
                  <a:srgbClr val="84B559"/>
                </a:solidFill>
                <a:latin typeface="Neo Sans Pro" pitchFamily="34" charset="0"/>
              </a:rPr>
              <a:t>RECHT</a:t>
            </a:r>
          </a:p>
        </p:txBody>
      </p:sp>
      <p:sp>
        <p:nvSpPr>
          <p:cNvPr id="9" name="Tijdelijke aanduiding voor inhoud 2"/>
          <p:cNvSpPr>
            <a:spLocks noGrp="1"/>
          </p:cNvSpPr>
          <p:nvPr>
            <p:ph idx="1"/>
          </p:nvPr>
        </p:nvSpPr>
        <p:spPr>
          <a:xfrm>
            <a:off x="457200" y="1600200"/>
            <a:ext cx="8363272" cy="4997152"/>
          </a:xfrm>
        </p:spPr>
        <p:txBody>
          <a:bodyPr>
            <a:normAutofit/>
          </a:bodyPr>
          <a:lstStyle/>
          <a:p>
            <a:pPr>
              <a:lnSpc>
                <a:spcPct val="150000"/>
              </a:lnSpc>
            </a:pPr>
            <a:r>
              <a:rPr lang="nl-BE" dirty="0">
                <a:latin typeface="Neo Sans Pro" pitchFamily="34" charset="0"/>
              </a:rPr>
              <a:t>Wet op de </a:t>
            </a:r>
            <a:r>
              <a:rPr lang="nl-BE" dirty="0" err="1">
                <a:latin typeface="Neo Sans Pro" pitchFamily="34" charset="0"/>
              </a:rPr>
              <a:t>patiëntenrechten</a:t>
            </a:r>
            <a:endParaRPr lang="nl-BE" dirty="0">
              <a:latin typeface="Neo Sans Pro" pitchFamily="34" charset="0"/>
            </a:endParaRPr>
          </a:p>
          <a:p>
            <a:pPr>
              <a:lnSpc>
                <a:spcPct val="150000"/>
              </a:lnSpc>
            </a:pPr>
            <a:r>
              <a:rPr lang="nl-BE" dirty="0">
                <a:latin typeface="Neo Sans Pro" pitchFamily="34" charset="0"/>
              </a:rPr>
              <a:t>Ambtsgeheim</a:t>
            </a:r>
          </a:p>
          <a:p>
            <a:pPr>
              <a:lnSpc>
                <a:spcPct val="150000"/>
              </a:lnSpc>
            </a:pPr>
            <a:r>
              <a:rPr lang="nl-BE" dirty="0">
                <a:latin typeface="Neo Sans Pro" pitchFamily="34" charset="0"/>
              </a:rPr>
              <a:t>Decreet Integrale Jeugdhulp: geheimhoudingsplicht</a:t>
            </a:r>
          </a:p>
          <a:p>
            <a:pPr>
              <a:lnSpc>
                <a:spcPct val="150000"/>
              </a:lnSpc>
            </a:pPr>
            <a:r>
              <a:rPr lang="nl-BE" dirty="0">
                <a:latin typeface="Neo Sans Pro" pitchFamily="34" charset="0"/>
              </a:rPr>
              <a:t>…</a:t>
            </a:r>
          </a:p>
          <a:p>
            <a:pPr>
              <a:lnSpc>
                <a:spcPct val="150000"/>
              </a:lnSpc>
            </a:pPr>
            <a:endParaRPr lang="nl-BE" dirty="0">
              <a:latin typeface="Neo Sans Pro" pitchFamily="34" charset="0"/>
            </a:endParaRPr>
          </a:p>
          <a:p>
            <a:pPr marL="0" indent="0">
              <a:lnSpc>
                <a:spcPct val="150000"/>
              </a:lnSpc>
              <a:buNone/>
            </a:pPr>
            <a:endParaRPr lang="nl-BE" dirty="0">
              <a:latin typeface="Neo Sans Pro" pitchFamily="34" charset="0"/>
            </a:endParaRPr>
          </a:p>
        </p:txBody>
      </p:sp>
      <p:sp>
        <p:nvSpPr>
          <p:cNvPr id="6" name="Tijdelijke aanduiding voor inhoud 2"/>
          <p:cNvSpPr txBox="1">
            <a:spLocks/>
          </p:cNvSpPr>
          <p:nvPr/>
        </p:nvSpPr>
        <p:spPr>
          <a:xfrm>
            <a:off x="4644008" y="1556793"/>
            <a:ext cx="3600400" cy="42484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nl-BE" sz="3200" b="0" i="0" u="none" strike="noStrike" kern="1200" cap="none" spc="0" normalizeH="0" baseline="0" noProof="0" dirty="0">
                <a:ln>
                  <a:noFill/>
                </a:ln>
                <a:solidFill>
                  <a:schemeClr val="tx1"/>
                </a:solidFill>
                <a:effectLst/>
                <a:uLnTx/>
                <a:uFillTx/>
                <a:latin typeface="Neo Sans Pro" pitchFamily="34" charset="0"/>
                <a:ea typeface="+mn-ea"/>
                <a:cs typeface="+mn-cs"/>
              </a:rPr>
              <a:t>	</a:t>
            </a:r>
            <a:endParaRPr kumimoji="0" lang="nl-BE" sz="2400" b="0" i="0" u="none" strike="noStrike" kern="1200" cap="none" spc="0" normalizeH="0" baseline="0" noProof="0" dirty="0">
              <a:ln>
                <a:noFill/>
              </a:ln>
              <a:solidFill>
                <a:schemeClr val="tx1"/>
              </a:solidFill>
              <a:effectLst/>
              <a:uLnTx/>
              <a:uFillTx/>
              <a:latin typeface="Neo Sans Pro"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2400" b="0" i="0" u="none" strike="noStrike" kern="1200" cap="none" spc="0" normalizeH="0" baseline="0" noProof="0" dirty="0">
              <a:ln>
                <a:noFill/>
              </a:ln>
              <a:solidFill>
                <a:schemeClr val="tx1"/>
              </a:solidFill>
              <a:effectLst/>
              <a:uLnTx/>
              <a:uFillTx/>
              <a:latin typeface="Neo Sans Pro"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800" b="0" i="0" u="none" strike="noStrike" kern="1200" cap="none" spc="0" normalizeH="0" baseline="0" noProof="0" dirty="0">
              <a:ln>
                <a:noFill/>
              </a:ln>
              <a:solidFill>
                <a:schemeClr val="tx1"/>
              </a:solidFill>
              <a:effectLst/>
              <a:uLnTx/>
              <a:uFillTx/>
              <a:latin typeface="Neo Sans Pro"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BE" sz="3200" b="0" i="0" u="none" strike="noStrike" kern="1200" cap="none" spc="0" normalizeH="0" baseline="0" noProof="0" dirty="0">
              <a:ln>
                <a:noFill/>
              </a:ln>
              <a:solidFill>
                <a:schemeClr val="tx1"/>
              </a:solidFill>
              <a:effectLst/>
              <a:uLnTx/>
              <a:uFillTx/>
              <a:latin typeface="Neo Sans Pro" pitchFamily="34" charset="0"/>
              <a:ea typeface="+mn-ea"/>
              <a:cs typeface="+mn-cs"/>
            </a:endParaRPr>
          </a:p>
        </p:txBody>
      </p:sp>
      <p:sp>
        <p:nvSpPr>
          <p:cNvPr id="2" name="Tijdelijke aanduiding voor dianummer 1"/>
          <p:cNvSpPr>
            <a:spLocks noGrp="1"/>
          </p:cNvSpPr>
          <p:nvPr>
            <p:ph type="sldNum" sz="quarter" idx="12"/>
          </p:nvPr>
        </p:nvSpPr>
        <p:spPr/>
        <p:txBody>
          <a:bodyPr/>
          <a:lstStyle/>
          <a:p>
            <a:fld id="{25B67846-C4B5-4BA8-891B-3196C0B11677}" type="slidenum">
              <a:rPr lang="nl-BE" smtClean="0"/>
              <a:pPr/>
              <a:t>7</a:t>
            </a:fld>
            <a:endParaRPr lang="nl-B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rgbClr val="84B559"/>
                </a:solidFill>
                <a:latin typeface="Neo Sans Pro" pitchFamily="34" charset="0"/>
              </a:rPr>
              <a:t>RECHT Regel = zwijgen</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BE" dirty="0"/>
              <a:t>Maar uiteraard, </a:t>
            </a:r>
            <a:r>
              <a:rPr lang="nl-BE" i="1" dirty="0"/>
              <a:t>kan</a:t>
            </a:r>
            <a:r>
              <a:rPr lang="nl-BE" dirty="0"/>
              <a:t> je wel spreken in sommige gevallen</a:t>
            </a:r>
          </a:p>
          <a:p>
            <a:pPr lvl="1"/>
            <a:r>
              <a:rPr lang="nl-BE" dirty="0"/>
              <a:t>Toestemming van de cliënt</a:t>
            </a:r>
          </a:p>
          <a:p>
            <a:pPr lvl="1"/>
            <a:r>
              <a:rPr lang="nl-BE" dirty="0"/>
              <a:t>Noodtoestand</a:t>
            </a:r>
          </a:p>
          <a:p>
            <a:pPr lvl="1"/>
            <a:r>
              <a:rPr lang="nl-BE" dirty="0"/>
              <a:t>Gezamenlijk beroepsgeheim binnen een team</a:t>
            </a:r>
          </a:p>
          <a:p>
            <a:pPr lvl="1"/>
            <a:r>
              <a:rPr lang="nl-BE" dirty="0"/>
              <a:t>Gedeeld beroepsgeheim met hulpverleners met gelijke opdracht</a:t>
            </a:r>
          </a:p>
          <a:p>
            <a:pPr lvl="1"/>
            <a:r>
              <a:rPr lang="nl-BE" dirty="0"/>
              <a:t>Art. 458 bis </a:t>
            </a:r>
            <a:r>
              <a:rPr lang="nl-BE" dirty="0" err="1"/>
              <a:t>Sw</a:t>
            </a:r>
            <a:r>
              <a:rPr lang="nl-BE" dirty="0"/>
              <a:t> (bescherming van een minderjarige of persoon die kwetsbaar is)</a:t>
            </a:r>
          </a:p>
          <a:p>
            <a:pPr lvl="1"/>
            <a:r>
              <a:rPr lang="nl-BE" dirty="0"/>
              <a:t>…</a:t>
            </a:r>
          </a:p>
          <a:p>
            <a:pPr lvl="1"/>
            <a:endParaRPr lang="nl-BE" dirty="0"/>
          </a:p>
          <a:p>
            <a:pPr marL="457200" lvl="1" indent="0">
              <a:buNone/>
            </a:pPr>
            <a:endParaRPr lang="nl-BE" dirty="0"/>
          </a:p>
        </p:txBody>
      </p:sp>
      <p:sp>
        <p:nvSpPr>
          <p:cNvPr id="4" name="Tijdelijke aanduiding voor dianummer 3"/>
          <p:cNvSpPr>
            <a:spLocks noGrp="1"/>
          </p:cNvSpPr>
          <p:nvPr>
            <p:ph type="sldNum" sz="quarter" idx="12"/>
          </p:nvPr>
        </p:nvSpPr>
        <p:spPr/>
        <p:txBody>
          <a:bodyPr/>
          <a:lstStyle/>
          <a:p>
            <a:fld id="{25B67846-C4B5-4BA8-891B-3196C0B11677}" type="slidenum">
              <a:rPr lang="nl-BE" smtClean="0"/>
              <a:pPr/>
              <a:t>8</a:t>
            </a:fld>
            <a:endParaRPr lang="nl-BE"/>
          </a:p>
        </p:txBody>
      </p:sp>
    </p:spTree>
    <p:extLst>
      <p:ext uri="{BB962C8B-B14F-4D97-AF65-F5344CB8AC3E}">
        <p14:creationId xmlns:p14="http://schemas.microsoft.com/office/powerpoint/2010/main" val="66876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Template-A5_Flyer.jpg"/>
          <p:cNvPicPr/>
          <p:nvPr/>
        </p:nvPicPr>
        <p:blipFill>
          <a:blip r:embed="rId3" cstate="print"/>
          <a:srcRect l="65943" t="43917" b="14994"/>
          <a:stretch>
            <a:fillRect/>
          </a:stretch>
        </p:blipFill>
        <p:spPr>
          <a:xfrm>
            <a:off x="7596336" y="4221088"/>
            <a:ext cx="1547664" cy="2636912"/>
          </a:xfrm>
          <a:prstGeom prst="rect">
            <a:avLst/>
          </a:prstGeom>
        </p:spPr>
      </p:pic>
      <p:sp>
        <p:nvSpPr>
          <p:cNvPr id="8" name="Titel 1"/>
          <p:cNvSpPr>
            <a:spLocks noGrp="1"/>
          </p:cNvSpPr>
          <p:nvPr>
            <p:ph type="title"/>
          </p:nvPr>
        </p:nvSpPr>
        <p:spPr>
          <a:xfrm>
            <a:off x="0" y="0"/>
            <a:ext cx="9144000" cy="1143000"/>
          </a:xfrm>
        </p:spPr>
        <p:txBody>
          <a:bodyPr>
            <a:normAutofit/>
          </a:bodyPr>
          <a:lstStyle/>
          <a:p>
            <a:r>
              <a:rPr lang="nl-BE" b="1" dirty="0">
                <a:solidFill>
                  <a:srgbClr val="84B559"/>
                </a:solidFill>
                <a:latin typeface="Neo Sans Pro" pitchFamily="34" charset="0"/>
              </a:rPr>
              <a:t>DEONTOLOGISCHE CODE</a:t>
            </a:r>
          </a:p>
        </p:txBody>
      </p:sp>
      <p:sp>
        <p:nvSpPr>
          <p:cNvPr id="9" name="Tijdelijke aanduiding voor inhoud 2"/>
          <p:cNvSpPr>
            <a:spLocks noGrp="1"/>
          </p:cNvSpPr>
          <p:nvPr>
            <p:ph idx="1"/>
          </p:nvPr>
        </p:nvSpPr>
        <p:spPr>
          <a:xfrm>
            <a:off x="323528" y="1196752"/>
            <a:ext cx="8003232" cy="4785395"/>
          </a:xfrm>
        </p:spPr>
        <p:txBody>
          <a:bodyPr>
            <a:normAutofit fontScale="85000" lnSpcReduction="10000"/>
          </a:bodyPr>
          <a:lstStyle/>
          <a:p>
            <a:pPr>
              <a:lnSpc>
                <a:spcPct val="150000"/>
              </a:lnSpc>
            </a:pPr>
            <a:r>
              <a:rPr lang="nl-BE" dirty="0">
                <a:latin typeface="Neo Sans Pro" pitchFamily="34" charset="0"/>
              </a:rPr>
              <a:t>Preventie: stimuleren van integer gedrag en voorkomen van niet-integer gedrag</a:t>
            </a:r>
          </a:p>
          <a:p>
            <a:pPr>
              <a:lnSpc>
                <a:spcPct val="150000"/>
              </a:lnSpc>
            </a:pPr>
            <a:r>
              <a:rPr lang="nl-BE" dirty="0">
                <a:latin typeface="Neo Sans Pro" pitchFamily="34" charset="0"/>
              </a:rPr>
              <a:t>Controlerende functie: sancties bij niet naleven</a:t>
            </a:r>
          </a:p>
          <a:p>
            <a:pPr>
              <a:lnSpc>
                <a:spcPct val="150000"/>
              </a:lnSpc>
            </a:pPr>
            <a:r>
              <a:rPr lang="nl-BE" dirty="0">
                <a:latin typeface="Neo Sans Pro" pitchFamily="34" charset="0"/>
              </a:rPr>
              <a:t>Combinatie van waarden/normen en concrete gedragsregels</a:t>
            </a:r>
          </a:p>
          <a:p>
            <a:pPr>
              <a:lnSpc>
                <a:spcPct val="150000"/>
              </a:lnSpc>
            </a:pPr>
            <a:r>
              <a:rPr lang="nl-BE" dirty="0">
                <a:latin typeface="Neo Sans Pro" pitchFamily="34" charset="0"/>
              </a:rPr>
              <a:t>Gemeenschappelijk referentiekader</a:t>
            </a:r>
          </a:p>
          <a:p>
            <a:pPr>
              <a:lnSpc>
                <a:spcPct val="150000"/>
              </a:lnSpc>
            </a:pPr>
            <a:r>
              <a:rPr lang="nl-BE" dirty="0">
                <a:latin typeface="Neo Sans Pro" pitchFamily="34" charset="0"/>
              </a:rPr>
              <a:t>Contract met de maatschappij</a:t>
            </a:r>
          </a:p>
          <a:p>
            <a:pPr>
              <a:lnSpc>
                <a:spcPct val="150000"/>
              </a:lnSpc>
            </a:pPr>
            <a:endParaRPr lang="nl-BE" dirty="0">
              <a:latin typeface="Neo Sans Pro" pitchFamily="34" charset="0"/>
            </a:endParaRPr>
          </a:p>
          <a:p>
            <a:pPr>
              <a:buNone/>
            </a:pPr>
            <a:endParaRPr lang="nl-BE" dirty="0">
              <a:latin typeface="Neo Sans Pro" pitchFamily="34" charset="0"/>
            </a:endParaRPr>
          </a:p>
        </p:txBody>
      </p:sp>
      <p:sp>
        <p:nvSpPr>
          <p:cNvPr id="2" name="Tijdelijke aanduiding voor dianummer 1"/>
          <p:cNvSpPr>
            <a:spLocks noGrp="1"/>
          </p:cNvSpPr>
          <p:nvPr>
            <p:ph type="sldNum" sz="quarter" idx="12"/>
          </p:nvPr>
        </p:nvSpPr>
        <p:spPr/>
        <p:txBody>
          <a:bodyPr/>
          <a:lstStyle/>
          <a:p>
            <a:fld id="{25B67846-C4B5-4BA8-891B-3196C0B11677}" type="slidenum">
              <a:rPr lang="nl-BE" smtClean="0"/>
              <a:pPr/>
              <a:t>9</a:t>
            </a:fld>
            <a:endParaRPr lang="nl-BE"/>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26E87AF-920F-4BCE-9DA6-DFDBB9EC9030}" vid="{657AC0D1-A5F2-4BFF-995A-E753D4C053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Blanco Document" ma:contentTypeID="0x010100A6CD0FFB3815934EAAB1ABA4B1AFA6690100AEA689E853E3C44EB72340D215653A7E0070CEB0448B3CF34B959CCBEC5E81368A" ma:contentTypeVersion="19" ma:contentTypeDescription="" ma:contentTypeScope="" ma:versionID="11ee931b21de92d3716ecdc200643161">
  <xsd:schema xmlns:xsd="http://www.w3.org/2001/XMLSchema" xmlns:xs="http://www.w3.org/2001/XMLSchema" xmlns:p="http://schemas.microsoft.com/office/2006/metadata/properties" xmlns:ns2="24633fb7-c9ca-43d3-8898-2a7238632b84" xmlns:ns3="e0c2d297-f183-4c53-8cdd-cb7bd3b7d4d3" xmlns:ns4="da97b56e-890c-4eb6-88de-9f352e620fbc" targetNamespace="http://schemas.microsoft.com/office/2006/metadata/properties" ma:root="true" ma:fieldsID="98ed56c33d92b23ad3b63b0dc53d68b7" ns2:_="" ns3:_="" ns4:_="">
    <xsd:import namespace="24633fb7-c9ca-43d3-8898-2a7238632b84"/>
    <xsd:import namespace="e0c2d297-f183-4c53-8cdd-cb7bd3b7d4d3"/>
    <xsd:import namespace="da97b56e-890c-4eb6-88de-9f352e620fbc"/>
    <xsd:element name="properties">
      <xsd:complexType>
        <xsd:sequence>
          <xsd:element name="documentManagement">
            <xsd:complexType>
              <xsd:all>
                <xsd:element ref="ns2:g8c5512387304b6f99dd6a05d487418c" minOccurs="0"/>
                <xsd:element ref="ns2:TaxCatchAll" minOccurs="0"/>
                <xsd:element ref="ns2:TaxCatchAllLabel" minOccurs="0"/>
                <xsd:element ref="ns3:KGThema" minOccurs="0"/>
                <xsd:element ref="ns3:SharedWithUsers" minOccurs="0"/>
                <xsd:element ref="ns3:SharingHintHash" minOccurs="0"/>
                <xsd:element ref="ns3:SharedWithDetails" minOccurs="0"/>
                <xsd:element ref="ns4:_dlc_DocId" minOccurs="0"/>
                <xsd:element ref="ns4:_dlc_DocIdUrl" minOccurs="0"/>
                <xsd:element ref="ns4:_dlc_DocIdPersistId"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33fb7-c9ca-43d3-8898-2a7238632b84" elementFormDefault="qualified">
    <xsd:import namespace="http://schemas.microsoft.com/office/2006/documentManagement/types"/>
    <xsd:import namespace="http://schemas.microsoft.com/office/infopath/2007/PartnerControls"/>
    <xsd:element name="g8c5512387304b6f99dd6a05d487418c" ma:index="8" nillable="true" ma:taxonomy="true" ma:internalName="g8c5512387304b6f99dd6a05d487418c" ma:taxonomyFieldName="KGTrefwoord" ma:displayName="Trefwoord" ma:default="" ma:fieldId="{08c55123-8730-4b6f-99dd-6a05d487418c}"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4c0d373e-4f40-43b3-8112-85bf2289b0a2}" ma:internalName="TaxCatchAll" ma:showField="CatchAllData" ma:web="da97b56e-890c-4eb6-88de-9f352e620fb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c0d373e-4f40-43b3-8112-85bf2289b0a2}" ma:internalName="TaxCatchAllLabel" ma:readOnly="true" ma:showField="CatchAllDataLabel" ma:web="da97b56e-890c-4eb6-88de-9f352e620f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c2d297-f183-4c53-8cdd-cb7bd3b7d4d3" elementFormDefault="qualified">
    <xsd:import namespace="http://schemas.microsoft.com/office/2006/documentManagement/types"/>
    <xsd:import namespace="http://schemas.microsoft.com/office/infopath/2007/PartnerControls"/>
    <xsd:element name="KGThema" ma:index="12" nillable="true" ma:displayName="Thema" ma:list="{364f81a1-ba6c-4733-a976-75dfa5e182b0}" ma:internalName="KGThema" ma:showField="Title" ma:web="{e0c2d297-f183-4c53-8cdd-cb7bd3b7d4d3}">
      <xsd:simpleType>
        <xsd:restriction base="dms:Lookup"/>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Hint-hash delen" ma:internalName="SharingHintHash" ma:readOnly="true">
      <xsd:simpleType>
        <xsd:restriction base="dms:Text"/>
      </xsd:simpleType>
    </xsd:element>
    <xsd:element name="SharedWithDetails" ma:index="15" nillable="true" ma:displayName="Gedeeld met details" ma:internalName="SharedWithDetails" ma:readOnly="true">
      <xsd:simpleType>
        <xsd:restriction base="dms:Note">
          <xsd:maxLength value="255"/>
        </xsd:restriction>
      </xsd:simpleType>
    </xsd:element>
    <xsd:element name="LastSharedByUser" ma:index="19" nillable="true" ma:displayName="Laatst gedeeld, per gebruiker" ma:description="" ma:internalName="LastSharedByUser" ma:readOnly="true">
      <xsd:simpleType>
        <xsd:restriction base="dms:Note">
          <xsd:maxLength value="255"/>
        </xsd:restriction>
      </xsd:simpleType>
    </xsd:element>
    <xsd:element name="LastSharedByTime" ma:index="20"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a97b56e-890c-4eb6-88de-9f352e620fbc" elementFormDefault="qualified">
    <xsd:import namespace="http://schemas.microsoft.com/office/2006/documentManagement/types"/>
    <xsd:import namespace="http://schemas.microsoft.com/office/infopath/2007/PartnerControls"/>
    <xsd:element name="_dlc_DocId" ma:index="16" nillable="true" ma:displayName="Waarde van de document-id" ma:description="De waarde van de document-id die aan dit item is toegewezen." ma:internalName="_dlc_DocId" ma:readOnly="true">
      <xsd:simpleType>
        <xsd:restriction base="dms:Text"/>
      </xsd:simpleType>
    </xsd:element>
    <xsd:element name="_dlc_DocIdUrl" ma:index="17"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Id blijven behouden" ma:description="Id behouden tijdens toevoeg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8c5512387304b6f99dd6a05d487418c xmlns="24633fb7-c9ca-43d3-8898-2a7238632b84">
      <Terms xmlns="http://schemas.microsoft.com/office/infopath/2007/PartnerControls">
        <TermInfo xmlns="http://schemas.microsoft.com/office/infopath/2007/PartnerControls">
          <TermName xmlns="http://schemas.microsoft.com/office/infopath/2007/PartnerControls">Huizen Van het Kind</TermName>
          <TermId xmlns="http://schemas.microsoft.com/office/infopath/2007/PartnerControls">39e15d20-c4cb-489b-895b-26b67bbbc7f9</TermId>
        </TermInfo>
        <TermInfo xmlns="http://schemas.microsoft.com/office/infopath/2007/PartnerControls">
          <TermName xmlns="http://schemas.microsoft.com/office/infopath/2007/PartnerControls">Vlaams-Brabant</TermName>
          <TermId xmlns="http://schemas.microsoft.com/office/infopath/2007/PartnerControls">4cf1b60e-c66a-4fba-9f58-5235e847d0d7</TermId>
        </TermInfo>
      </Terms>
    </g8c5512387304b6f99dd6a05d487418c>
    <KGThema xmlns="e0c2d297-f183-4c53-8cdd-cb7bd3b7d4d3">18</KGThema>
    <TaxCatchAll xmlns="24633fb7-c9ca-43d3-8898-2a7238632b84">
      <Value>757</Value>
      <Value>459</Value>
    </TaxCatchAll>
    <_dlc_DocId xmlns="da97b56e-890c-4eb6-88de-9f352e620fbc">KGONTEAM-407-53</_dlc_DocId>
    <_dlc_DocIdUrl xmlns="da97b56e-890c-4eb6-88de-9f352e620fbc">
      <Url>https://kindengezin.sharepoint.com/sites/teams/kgaexpoo/_layouts/15/DocIdRedir.aspx?ID=KGONTEAM-407-53</Url>
      <Description>KGONTEAM-407-53</Description>
    </_dlc_DocIdUrl>
    <SharedWithUsers xmlns="e0c2d297-f183-4c53-8cdd-cb7bd3b7d4d3">
      <UserInfo>
        <DisplayName/>
        <AccountId xsi:nil="true"/>
        <AccountType/>
      </UserInfo>
    </SharedWithUsers>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haredContentType xmlns="Microsoft.SharePoint.Taxonomy.ContentTypeSync" SourceId="f403b824-83f7-43e5-8db1-bd9fadf9beb4" ContentTypeId="0x010100A6CD0FFB3815934EAAB1ABA4B1AFA66901" PreviousValue="false"/>
</file>

<file path=customXml/itemProps1.xml><?xml version="1.0" encoding="utf-8"?>
<ds:datastoreItem xmlns:ds="http://schemas.openxmlformats.org/officeDocument/2006/customXml" ds:itemID="{163281C7-5BC0-4A99-AC4F-396AB739E4EB}">
  <ds:schemaRefs>
    <ds:schemaRef ds:uri="http://schemas.microsoft.com/sharepoint/events"/>
  </ds:schemaRefs>
</ds:datastoreItem>
</file>

<file path=customXml/itemProps2.xml><?xml version="1.0" encoding="utf-8"?>
<ds:datastoreItem xmlns:ds="http://schemas.openxmlformats.org/officeDocument/2006/customXml" ds:itemID="{31B11387-0B0D-4A95-8B5B-C7AE2A015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33fb7-c9ca-43d3-8898-2a7238632b84"/>
    <ds:schemaRef ds:uri="e0c2d297-f183-4c53-8cdd-cb7bd3b7d4d3"/>
    <ds:schemaRef ds:uri="da97b56e-890c-4eb6-88de-9f352e620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36F7C6-2873-47C1-920F-8FB976F943FA}">
  <ds:schemaRefs>
    <ds:schemaRef ds:uri="http://purl.org/dc/elements/1.1/"/>
    <ds:schemaRef ds:uri="e0c2d297-f183-4c53-8cdd-cb7bd3b7d4d3"/>
    <ds:schemaRef ds:uri="http://schemas.microsoft.com/office/2006/documentManagement/types"/>
    <ds:schemaRef ds:uri="http://schemas.microsoft.com/office/2006/metadata/properties"/>
    <ds:schemaRef ds:uri="http://purl.org/dc/dcmitype/"/>
    <ds:schemaRef ds:uri="http://purl.org/dc/terms/"/>
    <ds:schemaRef ds:uri="da97b56e-890c-4eb6-88de-9f352e620fbc"/>
    <ds:schemaRef ds:uri="http://www.w3.org/XML/1998/namespace"/>
    <ds:schemaRef ds:uri="http://schemas.microsoft.com/office/infopath/2007/PartnerControls"/>
    <ds:schemaRef ds:uri="http://schemas.openxmlformats.org/package/2006/metadata/core-properties"/>
    <ds:schemaRef ds:uri="24633fb7-c9ca-43d3-8898-2a7238632b84"/>
  </ds:schemaRefs>
</ds:datastoreItem>
</file>

<file path=customXml/itemProps4.xml><?xml version="1.0" encoding="utf-8"?>
<ds:datastoreItem xmlns:ds="http://schemas.openxmlformats.org/officeDocument/2006/customXml" ds:itemID="{3A5681AB-370B-4C39-83D9-E7C90EE90410}">
  <ds:schemaRefs>
    <ds:schemaRef ds:uri="http://schemas.microsoft.com/office/2006/metadata/customXsn"/>
  </ds:schemaRefs>
</ds:datastoreItem>
</file>

<file path=customXml/itemProps5.xml><?xml version="1.0" encoding="utf-8"?>
<ds:datastoreItem xmlns:ds="http://schemas.openxmlformats.org/officeDocument/2006/customXml" ds:itemID="{5EA989DF-B9B9-4A07-BC6C-3FE03E3A5FC1}">
  <ds:schemaRefs>
    <ds:schemaRef ds:uri="http://schemas.microsoft.com/sharepoint/v3/contenttype/forms"/>
  </ds:schemaRefs>
</ds:datastoreItem>
</file>

<file path=customXml/itemProps6.xml><?xml version="1.0" encoding="utf-8"?>
<ds:datastoreItem xmlns:ds="http://schemas.openxmlformats.org/officeDocument/2006/customXml" ds:itemID="{337A5E33-7AC5-48FC-8BEC-74694302396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3776</TotalTime>
  <Words>853</Words>
  <Application>Microsoft Office PowerPoint</Application>
  <PresentationFormat>Diavoorstelling (4:3)</PresentationFormat>
  <Paragraphs>150</Paragraphs>
  <Slides>20</Slides>
  <Notes>10</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20</vt:i4>
      </vt:variant>
    </vt:vector>
  </HeadingPairs>
  <TitlesOfParts>
    <vt:vector size="28" baseType="lpstr">
      <vt:lpstr>Arial</vt:lpstr>
      <vt:lpstr>Calibri</vt:lpstr>
      <vt:lpstr>Calibri Light</vt:lpstr>
      <vt:lpstr>Gill Sans MT Pro Book</vt:lpstr>
      <vt:lpstr>Neo Sans Pro</vt:lpstr>
      <vt:lpstr>Office-thema</vt:lpstr>
      <vt:lpstr>Kantoorthema</vt:lpstr>
      <vt:lpstr>Office Theme</vt:lpstr>
      <vt:lpstr>   Beroepsgeheim en deontologie  Uitwisselingsmoment  Huizen van het Kind  8 juni 2017      </vt:lpstr>
      <vt:lpstr>Programma </vt:lpstr>
      <vt:lpstr>         de theorie</vt:lpstr>
      <vt:lpstr>PowerPoint-presentatie</vt:lpstr>
      <vt:lpstr>Waarom beroepsgeheim? </vt:lpstr>
      <vt:lpstr>RECHt</vt:lpstr>
      <vt:lpstr>RECHT</vt:lpstr>
      <vt:lpstr>RECHT Regel = zwijgen</vt:lpstr>
      <vt:lpstr>DEONTOLOGISCHE CODE</vt:lpstr>
      <vt:lpstr>LINKS</vt:lpstr>
      <vt:lpstr>PRAKTIJKVOORBEELDEN</vt:lpstr>
      <vt:lpstr>Hasselt</vt:lpstr>
      <vt:lpstr>PowerPoint-presentatie</vt:lpstr>
      <vt:lpstr>PowerPoint-presentatie</vt:lpstr>
      <vt:lpstr>PowerPoint-presentatie</vt:lpstr>
      <vt:lpstr>Geraardsbergen</vt:lpstr>
      <vt:lpstr>PowerPoint-presentatie</vt:lpstr>
      <vt:lpstr>Ontstaan</vt:lpstr>
      <vt:lpstr>Samenwerking (sinds feb. 2017)</vt:lpstr>
      <vt:lpstr>Deontologie</vt:lpstr>
    </vt:vector>
  </TitlesOfParts>
  <Company>Stad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(vlaams-brabant) Lokaal Overleg HvK Tienen</dc:title>
  <dc:creator>mvanhemmen</dc:creator>
  <cp:lastModifiedBy>Ingrid Testelmans</cp:lastModifiedBy>
  <cp:revision>370</cp:revision>
  <dcterms:created xsi:type="dcterms:W3CDTF">2013-10-01T11:04:55Z</dcterms:created>
  <dcterms:modified xsi:type="dcterms:W3CDTF">2017-06-27T13:34:04Z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0x010100A6CD0FFB3815934EAAB1ABA4B1AFA6690100AEA689E853E3C44EB72340D215653A7E0070CEB0448B3CF34B959CCBEC5E81368A</vt:lpwstr>
  </property>
  <property fmtid="{D5CDD505-2E9C-101B-9397-08002B2CF9AE}" pid="3" name="_dlc_DocIdItemGuid">
    <vt:lpwstr>94533e5f-286e-439c-b5ba-9d60544a7053</vt:lpwstr>
  </property>
  <property fmtid="{D5CDD505-2E9C-101B-9397-08002B2CF9AE}" pid="4" name="KGTrefwoord">
    <vt:lpwstr>459;#Huizen Van het Kind|39e15d20-c4cb-489b-895b-26b67bbbc7f9;#757;#Vlaams-Brabant|4cf1b60e-c66a-4fba-9f58-5235e847d0d7</vt:lpwstr>
  </property>
</Properties>
</file>