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2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86" r:id="rId9"/>
    <p:sldId id="287" r:id="rId10"/>
    <p:sldId id="288" r:id="rId11"/>
    <p:sldId id="289" r:id="rId12"/>
    <p:sldId id="300" r:id="rId13"/>
    <p:sldId id="290" r:id="rId14"/>
    <p:sldId id="301" r:id="rId15"/>
    <p:sldId id="302" r:id="rId16"/>
    <p:sldId id="303" r:id="rId17"/>
    <p:sldId id="304" r:id="rId18"/>
    <p:sldId id="305" r:id="rId19"/>
  </p:sldIdLst>
  <p:sldSz cx="24382413" cy="13716000"/>
  <p:notesSz cx="6858000" cy="9144000"/>
  <p:defaultTextStyle>
    <a:defPPr>
      <a:defRPr lang="nl-B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0"/>
  </p:normalViewPr>
  <p:slideViewPr>
    <p:cSldViewPr snapToGrid="0" snapToObjects="1">
      <p:cViewPr varScale="1">
        <p:scale>
          <a:sx n="41" d="100"/>
          <a:sy n="41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D312-742A-604B-A4A2-5A52EAE3FC59}" type="datetimeFigureOut">
              <a:rPr lang="nl-BE" smtClean="0"/>
              <a:t>6/09/2022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 dirty="0"/>
              <a:t>Tekststijl van het model bewerken
Tweede niveau
Derde niveau
Vierde niveau
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BD77B-7974-754D-B9D7-A2F40F0CCC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6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1200" kern="1200">
        <a:solidFill>
          <a:schemeClr val="tx1"/>
        </a:solidFill>
        <a:latin typeface="Flanders Art Sans" panose="00000500000000000000" pitchFamily="50" charset="0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769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5308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337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5795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5032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9115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61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25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Achtergrondfoto aanpassen: Rechtsklikken op slide &gt; achtergrond opmaken &gt; opvulling &gt; opvulling met afbeelding &gt; bestand (foto kiezen)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832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199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Achtergrondfoto aanpassen: Rechtsklikken op slide &gt; achtergrond opmaken &gt; opvulling &gt; opvulling met afbeelding &gt; bestand (foto kiezen)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BD77B-7974-754D-B9D7-A2F40F0CCC0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78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2405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Achtergrondfoto aanpassen: Rechtsklikken op slide &gt; achtergrond opmaken &gt; opvulling &gt; opvulling met afbeelding &gt; bestand (foto kiezen)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BD77B-7974-754D-B9D7-A2F40F0CCC0E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48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914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495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ugdhulp-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4A34A9-F6D3-420B-8AE3-772D8D602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1104650"/>
            <a:ext cx="24382411" cy="26113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819D6A-72BB-094F-9C01-125914958A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3613" y="0"/>
            <a:ext cx="4368800" cy="1127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988" y="2437200"/>
            <a:ext cx="18262867" cy="2611350"/>
          </a:xfrm>
        </p:spPr>
        <p:txBody>
          <a:bodyPr lIns="0" tIns="0" rIns="0" bIns="0" anchor="t" anchorCtr="0">
            <a:noAutofit/>
          </a:bodyPr>
          <a:lstStyle>
            <a:lvl1pPr algn="l">
              <a:defRPr sz="9000" b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37A85F-7DCD-42BC-AD6B-6A98F65E77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279E2B-05B7-47A3-BA7B-33A93164A1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2233" y="12168338"/>
            <a:ext cx="3744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7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5" userDrawn="1">
          <p15:clr>
            <a:srgbClr val="FBAE40"/>
          </p15:clr>
        </p15:guide>
        <p15:guide id="2" pos="125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ugdhulp-Titel-Subtitel-Tekst-ro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52C7B1-855E-5343-B712-087AEE16E8EF}"/>
              </a:ext>
            </a:extLst>
          </p:cNvPr>
          <p:cNvSpPr/>
          <p:nvPr userDrawn="1"/>
        </p:nvSpPr>
        <p:spPr>
          <a:xfrm rot="17280000" flipV="1">
            <a:off x="-4161072" y="116667"/>
            <a:ext cx="17015633" cy="12164931"/>
          </a:xfrm>
          <a:custGeom>
            <a:avLst/>
            <a:gdLst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7077691 w 17077691"/>
              <a:gd name="connsiteY2" fmla="*/ 12416515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3119617 w 17077691"/>
              <a:gd name="connsiteY2" fmla="*/ 12161587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161587"/>
              <a:gd name="connsiteX1" fmla="*/ 17077691 w 17077691"/>
              <a:gd name="connsiteY1" fmla="*/ 0 h 12161587"/>
              <a:gd name="connsiteX2" fmla="*/ 13119617 w 17077691"/>
              <a:gd name="connsiteY2" fmla="*/ 12161587 h 12161587"/>
              <a:gd name="connsiteX3" fmla="*/ 62058 w 17077691"/>
              <a:gd name="connsiteY3" fmla="*/ 7894143 h 12161587"/>
              <a:gd name="connsiteX4" fmla="*/ 0 w 17077691"/>
              <a:gd name="connsiteY4" fmla="*/ 0 h 12161587"/>
              <a:gd name="connsiteX0" fmla="*/ 2586519 w 17015633"/>
              <a:gd name="connsiteY0" fmla="*/ 0 h 12164931"/>
              <a:gd name="connsiteX1" fmla="*/ 17015633 w 17015633"/>
              <a:gd name="connsiteY1" fmla="*/ 3344 h 12164931"/>
              <a:gd name="connsiteX2" fmla="*/ 13057559 w 17015633"/>
              <a:gd name="connsiteY2" fmla="*/ 12164931 h 12164931"/>
              <a:gd name="connsiteX3" fmla="*/ 0 w 17015633"/>
              <a:gd name="connsiteY3" fmla="*/ 7897487 h 12164931"/>
              <a:gd name="connsiteX4" fmla="*/ 2586519 w 17015633"/>
              <a:gd name="connsiteY4" fmla="*/ 0 h 121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633" h="12164931">
                <a:moveTo>
                  <a:pt x="2586519" y="0"/>
                </a:moveTo>
                <a:lnTo>
                  <a:pt x="17015633" y="3344"/>
                </a:lnTo>
                <a:lnTo>
                  <a:pt x="13057559" y="12164931"/>
                </a:lnTo>
                <a:lnTo>
                  <a:pt x="0" y="7897487"/>
                </a:lnTo>
                <a:lnTo>
                  <a:pt x="25865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25" y="219456"/>
            <a:ext cx="8367621" cy="1900598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3525" y="2213356"/>
            <a:ext cx="8367621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bg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0286E7F-639C-4405-9455-022DD3947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989907E7-D01A-4B30-BBAA-879DE8CAB3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29736" y="1701791"/>
            <a:ext cx="9079152" cy="94952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tx2"/>
                </a:solidFill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7BF1B20-955F-429A-9B95-1521EF0E6E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209" y="11668806"/>
            <a:ext cx="353230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ugdhulp-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755" y="1188000"/>
            <a:ext cx="11352361" cy="1171701"/>
          </a:xfrm>
        </p:spPr>
        <p:txBody>
          <a:bodyPr lIns="0" tIns="0" rIns="0" bIns="0" anchor="t" anchorCtr="0">
            <a:noAutofit/>
          </a:bodyPr>
          <a:lstStyle>
            <a:lvl1pPr>
              <a:defRPr sz="650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9C26A7A-A8B2-4142-B919-D2CB690160A6}"/>
              </a:ext>
            </a:extLst>
          </p:cNvPr>
          <p:cNvSpPr/>
          <p:nvPr userDrawn="1"/>
        </p:nvSpPr>
        <p:spPr>
          <a:xfrm rot="4320000">
            <a:off x="13222258" y="1390030"/>
            <a:ext cx="16250296" cy="9674985"/>
          </a:xfrm>
          <a:custGeom>
            <a:avLst/>
            <a:gdLst>
              <a:gd name="connsiteX0" fmla="*/ 0 w 16427695"/>
              <a:gd name="connsiteY0" fmla="*/ 0 h 9676332"/>
              <a:gd name="connsiteX1" fmla="*/ 16427695 w 16427695"/>
              <a:gd name="connsiteY1" fmla="*/ 0 h 9676332"/>
              <a:gd name="connsiteX2" fmla="*/ 16427695 w 16427695"/>
              <a:gd name="connsiteY2" fmla="*/ 9676332 h 9676332"/>
              <a:gd name="connsiteX3" fmla="*/ 0 w 16427695"/>
              <a:gd name="connsiteY3" fmla="*/ 9676332 h 9676332"/>
              <a:gd name="connsiteX4" fmla="*/ 0 w 16427695"/>
              <a:gd name="connsiteY4" fmla="*/ 0 h 9676332"/>
              <a:gd name="connsiteX0" fmla="*/ 3134748 w 16427695"/>
              <a:gd name="connsiteY0" fmla="*/ 1347 h 9676332"/>
              <a:gd name="connsiteX1" fmla="*/ 16427695 w 16427695"/>
              <a:gd name="connsiteY1" fmla="*/ 0 h 9676332"/>
              <a:gd name="connsiteX2" fmla="*/ 16427695 w 16427695"/>
              <a:gd name="connsiteY2" fmla="*/ 9676332 h 9676332"/>
              <a:gd name="connsiteX3" fmla="*/ 0 w 16427695"/>
              <a:gd name="connsiteY3" fmla="*/ 9676332 h 9676332"/>
              <a:gd name="connsiteX4" fmla="*/ 3134748 w 16427695"/>
              <a:gd name="connsiteY4" fmla="*/ 1347 h 9676332"/>
              <a:gd name="connsiteX0" fmla="*/ 3134748 w 16427695"/>
              <a:gd name="connsiteY0" fmla="*/ 0 h 9674985"/>
              <a:gd name="connsiteX1" fmla="*/ 16258804 w 16427695"/>
              <a:gd name="connsiteY1" fmla="*/ 4249433 h 9674985"/>
              <a:gd name="connsiteX2" fmla="*/ 16427695 w 16427695"/>
              <a:gd name="connsiteY2" fmla="*/ 9674985 h 9674985"/>
              <a:gd name="connsiteX3" fmla="*/ 0 w 16427695"/>
              <a:gd name="connsiteY3" fmla="*/ 9674985 h 9674985"/>
              <a:gd name="connsiteX4" fmla="*/ 3134748 w 16427695"/>
              <a:gd name="connsiteY4" fmla="*/ 0 h 9674985"/>
              <a:gd name="connsiteX0" fmla="*/ 3134748 w 16258804"/>
              <a:gd name="connsiteY0" fmla="*/ 0 h 9674985"/>
              <a:gd name="connsiteX1" fmla="*/ 16258804 w 16258804"/>
              <a:gd name="connsiteY1" fmla="*/ 4249433 h 9674985"/>
              <a:gd name="connsiteX2" fmla="*/ 14449612 w 16258804"/>
              <a:gd name="connsiteY2" fmla="*/ 9673240 h 9674985"/>
              <a:gd name="connsiteX3" fmla="*/ 0 w 16258804"/>
              <a:gd name="connsiteY3" fmla="*/ 9674985 h 9674985"/>
              <a:gd name="connsiteX4" fmla="*/ 3134748 w 16258804"/>
              <a:gd name="connsiteY4" fmla="*/ 0 h 9674985"/>
              <a:gd name="connsiteX0" fmla="*/ 3134748 w 16250296"/>
              <a:gd name="connsiteY0" fmla="*/ 0 h 9674985"/>
              <a:gd name="connsiteX1" fmla="*/ 16250296 w 16250296"/>
              <a:gd name="connsiteY1" fmla="*/ 4232734 h 9674985"/>
              <a:gd name="connsiteX2" fmla="*/ 14449612 w 16250296"/>
              <a:gd name="connsiteY2" fmla="*/ 9673240 h 9674985"/>
              <a:gd name="connsiteX3" fmla="*/ 0 w 16250296"/>
              <a:gd name="connsiteY3" fmla="*/ 9674985 h 9674985"/>
              <a:gd name="connsiteX4" fmla="*/ 3134748 w 16250296"/>
              <a:gd name="connsiteY4" fmla="*/ 0 h 967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0296" h="9674985">
                <a:moveTo>
                  <a:pt x="3134748" y="0"/>
                </a:moveTo>
                <a:lnTo>
                  <a:pt x="16250296" y="4232734"/>
                </a:lnTo>
                <a:lnTo>
                  <a:pt x="14449612" y="9673240"/>
                </a:lnTo>
                <a:lnTo>
                  <a:pt x="0" y="9674985"/>
                </a:lnTo>
                <a:lnTo>
                  <a:pt x="3134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A2FF75A4-96A0-F64C-BC9C-E45C4BBFA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7988" y="3301200"/>
            <a:ext cx="11227128" cy="81645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5000" baseline="0"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E7B377-B00B-4F46-8D92-BE9E2E6BD7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30649" y="12028806"/>
            <a:ext cx="3780000" cy="108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C4F106B-32BE-4985-8C05-E0976F0022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33" y="12168338"/>
            <a:ext cx="3744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0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71" userDrawn="1">
          <p15:clr>
            <a:srgbClr val="FBAE40"/>
          </p15:clr>
        </p15:guide>
        <p15:guide id="2" pos="10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Tussentite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988" y="1270800"/>
            <a:ext cx="18254662" cy="2611350"/>
          </a:xfrm>
        </p:spPr>
        <p:txBody>
          <a:bodyPr lIns="0" tIns="0" rIns="0" bIns="0" anchor="t" anchorCtr="0">
            <a:noAutofit/>
          </a:bodyPr>
          <a:lstStyle>
            <a:lvl1pPr algn="l">
              <a:defRPr sz="9000" b="0" baseline="0">
                <a:solidFill>
                  <a:schemeClr val="bg1"/>
                </a:solidFill>
                <a:latin typeface="Flanders Art Serif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1CD3ED7-F9FB-40F7-9145-CBBBEFF9D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1104650"/>
            <a:ext cx="24382411" cy="26113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88DF4BB-9BFD-419D-AE1A-82FC47A5F7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8D97741-3CED-4F12-9482-0A85388691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3613" y="0"/>
            <a:ext cx="4368800" cy="112788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E4FB51E-D3D4-41B4-A6D2-BF8290751A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2233" y="12168338"/>
            <a:ext cx="3744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1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25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ugdhulp-Titel-Subtitel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88" y="219600"/>
            <a:ext cx="18254662" cy="1900800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7987" y="2213356"/>
            <a:ext cx="18262867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accent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9E19A30-4C6E-1440-86C0-C54D2781F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7975" y="3565525"/>
            <a:ext cx="18262879" cy="79009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 baseline="0">
                <a:solidFill>
                  <a:schemeClr val="tx2"/>
                </a:solidFill>
                <a:latin typeface="Flanders Art Sans" panose="00000500000000000000" pitchFamily="50" charset="0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Item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Item 2</a:t>
            </a:r>
          </a:p>
          <a:p>
            <a:pPr marL="1828731" lvl="1" indent="-457200"/>
            <a:r>
              <a:rPr lang="nl-BE" dirty="0"/>
              <a:t>Item 2.1</a:t>
            </a:r>
          </a:p>
          <a:p>
            <a:pPr marL="2743086" lvl="2" indent="-457200"/>
            <a:r>
              <a:rPr lang="nl-BE" dirty="0"/>
              <a:t>Item 2.1.</a:t>
            </a:r>
          </a:p>
          <a:p>
            <a:pPr marL="3657440" lvl="3" indent="-457200"/>
            <a:r>
              <a:rPr lang="nl-BE" dirty="0"/>
              <a:t>Item 2.1.1</a:t>
            </a:r>
          </a:p>
          <a:p>
            <a:pPr marL="4571794" lvl="4" indent="-457200"/>
            <a:r>
              <a:rPr lang="nl-BE" dirty="0"/>
              <a:t>Item 2.1.1.1</a:t>
            </a:r>
          </a:p>
          <a:p>
            <a:pPr marL="5486149" lvl="5" indent="-457200"/>
            <a:r>
              <a:rPr lang="nl-BE" dirty="0"/>
              <a:t>Item 2.1.1.1.1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Item 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B5DEDA-BB03-9C4C-871E-C0F8CC96D2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15213" y="0"/>
            <a:ext cx="4267200" cy="115697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46476D0-FD9C-4F9D-9553-C2C7288447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6A060D6-2BE7-4C79-94CD-627C4ECFAA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2233" y="12168338"/>
            <a:ext cx="3744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255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ugdhulp-Titel-Subtitel-Bullets-Img-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9">
            <a:extLst>
              <a:ext uri="{FF2B5EF4-FFF2-40B4-BE49-F238E27FC236}">
                <a16:creationId xmlns:a16="http://schemas.microsoft.com/office/drawing/2014/main" id="{BB4AAFD1-8C31-C741-84A1-32BD9CC68A72}"/>
              </a:ext>
            </a:extLst>
          </p:cNvPr>
          <p:cNvSpPr/>
          <p:nvPr userDrawn="1"/>
        </p:nvSpPr>
        <p:spPr>
          <a:xfrm rot="17280000" flipV="1">
            <a:off x="-4147821" y="103415"/>
            <a:ext cx="17015633" cy="12164931"/>
          </a:xfrm>
          <a:custGeom>
            <a:avLst/>
            <a:gdLst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7077691 w 17077691"/>
              <a:gd name="connsiteY2" fmla="*/ 12416515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3119617 w 17077691"/>
              <a:gd name="connsiteY2" fmla="*/ 12161587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161587"/>
              <a:gd name="connsiteX1" fmla="*/ 17077691 w 17077691"/>
              <a:gd name="connsiteY1" fmla="*/ 0 h 12161587"/>
              <a:gd name="connsiteX2" fmla="*/ 13119617 w 17077691"/>
              <a:gd name="connsiteY2" fmla="*/ 12161587 h 12161587"/>
              <a:gd name="connsiteX3" fmla="*/ 62058 w 17077691"/>
              <a:gd name="connsiteY3" fmla="*/ 7894143 h 12161587"/>
              <a:gd name="connsiteX4" fmla="*/ 0 w 17077691"/>
              <a:gd name="connsiteY4" fmla="*/ 0 h 12161587"/>
              <a:gd name="connsiteX0" fmla="*/ 2586519 w 17015633"/>
              <a:gd name="connsiteY0" fmla="*/ 0 h 12164931"/>
              <a:gd name="connsiteX1" fmla="*/ 17015633 w 17015633"/>
              <a:gd name="connsiteY1" fmla="*/ 3344 h 12164931"/>
              <a:gd name="connsiteX2" fmla="*/ 13057559 w 17015633"/>
              <a:gd name="connsiteY2" fmla="*/ 12164931 h 12164931"/>
              <a:gd name="connsiteX3" fmla="*/ 0 w 17015633"/>
              <a:gd name="connsiteY3" fmla="*/ 7897487 h 12164931"/>
              <a:gd name="connsiteX4" fmla="*/ 2586519 w 17015633"/>
              <a:gd name="connsiteY4" fmla="*/ 0 h 121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633" h="12164931">
                <a:moveTo>
                  <a:pt x="2586519" y="0"/>
                </a:moveTo>
                <a:lnTo>
                  <a:pt x="17015633" y="3344"/>
                </a:lnTo>
                <a:lnTo>
                  <a:pt x="13057559" y="12164931"/>
                </a:lnTo>
                <a:lnTo>
                  <a:pt x="0" y="7897487"/>
                </a:lnTo>
                <a:lnTo>
                  <a:pt x="25865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25" y="219600"/>
            <a:ext cx="6935637" cy="1900598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3525" y="2213356"/>
            <a:ext cx="6935637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accent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9E19A30-4C6E-1440-86C0-C54D2781FD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3513" y="3565525"/>
            <a:ext cx="6935649" cy="7900988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00000"/>
              </a:lnSpc>
              <a:buFont typeface="+mj-lt"/>
              <a:buAutoNum type="arabicPeriod"/>
              <a:defRPr sz="3200" baseline="0">
                <a:solidFill>
                  <a:schemeClr val="tx2"/>
                </a:solidFill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610652-3B28-4279-80A9-28DB4069DB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30649" y="12028806"/>
            <a:ext cx="3780000" cy="108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580771F-BA02-4B16-A2FF-3D9CB0452B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33" y="12168338"/>
            <a:ext cx="3744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ugdhulp-Titel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25" y="219600"/>
            <a:ext cx="18259125" cy="1900800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13AFCE-1B16-4D5B-9457-DD0E07D843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B3E15D2-0F03-4F91-8A3D-987040E24B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33" y="12168338"/>
            <a:ext cx="3744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59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25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ugdhulp-Titel-Blanco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25" y="219600"/>
            <a:ext cx="18259125" cy="1900800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7F0326-7690-4B54-89B8-DCE111EA1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30649" y="12028806"/>
            <a:ext cx="3780000" cy="1080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1E222F4-32E4-4505-B210-572CBB743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209" y="11668806"/>
            <a:ext cx="353230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8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25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ugdhulp-Titel-Subtitel-Tekst-or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52C7B1-855E-5343-B712-087AEE16E8EF}"/>
              </a:ext>
            </a:extLst>
          </p:cNvPr>
          <p:cNvSpPr/>
          <p:nvPr userDrawn="1"/>
        </p:nvSpPr>
        <p:spPr>
          <a:xfrm rot="17280000" flipV="1">
            <a:off x="-4134568" y="116666"/>
            <a:ext cx="17015633" cy="12164931"/>
          </a:xfrm>
          <a:custGeom>
            <a:avLst/>
            <a:gdLst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7077691 w 17077691"/>
              <a:gd name="connsiteY2" fmla="*/ 12416515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3119617 w 17077691"/>
              <a:gd name="connsiteY2" fmla="*/ 12161587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161587"/>
              <a:gd name="connsiteX1" fmla="*/ 17077691 w 17077691"/>
              <a:gd name="connsiteY1" fmla="*/ 0 h 12161587"/>
              <a:gd name="connsiteX2" fmla="*/ 13119617 w 17077691"/>
              <a:gd name="connsiteY2" fmla="*/ 12161587 h 12161587"/>
              <a:gd name="connsiteX3" fmla="*/ 62058 w 17077691"/>
              <a:gd name="connsiteY3" fmla="*/ 7894143 h 12161587"/>
              <a:gd name="connsiteX4" fmla="*/ 0 w 17077691"/>
              <a:gd name="connsiteY4" fmla="*/ 0 h 12161587"/>
              <a:gd name="connsiteX0" fmla="*/ 2586519 w 17015633"/>
              <a:gd name="connsiteY0" fmla="*/ 0 h 12164931"/>
              <a:gd name="connsiteX1" fmla="*/ 17015633 w 17015633"/>
              <a:gd name="connsiteY1" fmla="*/ 3344 h 12164931"/>
              <a:gd name="connsiteX2" fmla="*/ 13057559 w 17015633"/>
              <a:gd name="connsiteY2" fmla="*/ 12164931 h 12164931"/>
              <a:gd name="connsiteX3" fmla="*/ 0 w 17015633"/>
              <a:gd name="connsiteY3" fmla="*/ 7897487 h 12164931"/>
              <a:gd name="connsiteX4" fmla="*/ 2586519 w 17015633"/>
              <a:gd name="connsiteY4" fmla="*/ 0 h 121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633" h="12164931">
                <a:moveTo>
                  <a:pt x="2586519" y="0"/>
                </a:moveTo>
                <a:lnTo>
                  <a:pt x="17015633" y="3344"/>
                </a:lnTo>
                <a:lnTo>
                  <a:pt x="13057559" y="12164931"/>
                </a:lnTo>
                <a:lnTo>
                  <a:pt x="0" y="7897487"/>
                </a:lnTo>
                <a:lnTo>
                  <a:pt x="25865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25" y="219456"/>
            <a:ext cx="8333117" cy="1900598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3525" y="2213356"/>
            <a:ext cx="8333117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bg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3C27FB6C-3A85-5842-BE9A-08FCD337B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29736" y="1701792"/>
            <a:ext cx="9079152" cy="947804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tx2"/>
                </a:solidFill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234673B-0FB5-4B5E-AF66-DB3D59806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4E9DA2C-A6BC-4FE1-80DE-8A8CCA967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209" y="11668806"/>
            <a:ext cx="353230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8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ugdhulp-Titel-Subtitel-Tekst-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52C7B1-855E-5343-B712-087AEE16E8EF}"/>
              </a:ext>
            </a:extLst>
          </p:cNvPr>
          <p:cNvSpPr/>
          <p:nvPr userDrawn="1"/>
        </p:nvSpPr>
        <p:spPr>
          <a:xfrm rot="17280000" flipV="1">
            <a:off x="-4147820" y="129920"/>
            <a:ext cx="17015633" cy="12164931"/>
          </a:xfrm>
          <a:custGeom>
            <a:avLst/>
            <a:gdLst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7077691 w 17077691"/>
              <a:gd name="connsiteY2" fmla="*/ 12416515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3119617 w 17077691"/>
              <a:gd name="connsiteY2" fmla="*/ 12161587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161587"/>
              <a:gd name="connsiteX1" fmla="*/ 17077691 w 17077691"/>
              <a:gd name="connsiteY1" fmla="*/ 0 h 12161587"/>
              <a:gd name="connsiteX2" fmla="*/ 13119617 w 17077691"/>
              <a:gd name="connsiteY2" fmla="*/ 12161587 h 12161587"/>
              <a:gd name="connsiteX3" fmla="*/ 62058 w 17077691"/>
              <a:gd name="connsiteY3" fmla="*/ 7894143 h 12161587"/>
              <a:gd name="connsiteX4" fmla="*/ 0 w 17077691"/>
              <a:gd name="connsiteY4" fmla="*/ 0 h 12161587"/>
              <a:gd name="connsiteX0" fmla="*/ 2586519 w 17015633"/>
              <a:gd name="connsiteY0" fmla="*/ 0 h 12164931"/>
              <a:gd name="connsiteX1" fmla="*/ 17015633 w 17015633"/>
              <a:gd name="connsiteY1" fmla="*/ 3344 h 12164931"/>
              <a:gd name="connsiteX2" fmla="*/ 13057559 w 17015633"/>
              <a:gd name="connsiteY2" fmla="*/ 12164931 h 12164931"/>
              <a:gd name="connsiteX3" fmla="*/ 0 w 17015633"/>
              <a:gd name="connsiteY3" fmla="*/ 7897487 h 12164931"/>
              <a:gd name="connsiteX4" fmla="*/ 2586519 w 17015633"/>
              <a:gd name="connsiteY4" fmla="*/ 0 h 121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633" h="12164931">
                <a:moveTo>
                  <a:pt x="2586519" y="0"/>
                </a:moveTo>
                <a:lnTo>
                  <a:pt x="17015633" y="3344"/>
                </a:lnTo>
                <a:lnTo>
                  <a:pt x="13057559" y="12164931"/>
                </a:lnTo>
                <a:lnTo>
                  <a:pt x="0" y="7897487"/>
                </a:lnTo>
                <a:lnTo>
                  <a:pt x="25865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25" y="219456"/>
            <a:ext cx="8350369" cy="1900598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3525" y="2213356"/>
            <a:ext cx="8350369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bg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3C27FB6C-3A85-5842-BE9A-08FCD337B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29736" y="1701792"/>
            <a:ext cx="9074989" cy="947804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tx2"/>
                </a:solidFill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9086DF5-027D-4C45-9DA6-BEFCD12C7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EB5854-13E8-4D23-A01A-52103D849F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209" y="11668806"/>
            <a:ext cx="353230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7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B169-B1F0-164F-B236-B6DE26EE1533}" type="datetimeFigureOut">
              <a:rPr lang="nl-BE" smtClean="0"/>
              <a:t>6/09/2022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B1CE8-6374-EE48-9A15-DF1583D8F8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5" r:id="rId5"/>
    <p:sldLayoutId id="2147483706" r:id="rId6"/>
    <p:sldLayoutId id="2147483710" r:id="rId7"/>
    <p:sldLayoutId id="2147483707" r:id="rId8"/>
    <p:sldLayoutId id="2147483708" r:id="rId9"/>
    <p:sldLayoutId id="2147483709" r:id="rId10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E2152F-4167-1F4C-86AF-A687AA0E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988" y="2186187"/>
            <a:ext cx="18262867" cy="8822471"/>
          </a:xfrm>
        </p:spPr>
        <p:txBody>
          <a:bodyPr/>
          <a:lstStyle/>
          <a:p>
            <a:pPr algn="ctr"/>
            <a:r>
              <a:rPr lang="nl-BE" sz="5400" dirty="0"/>
              <a:t>VIPA commissie zorgstrategie voor jeugdhulpvoorzieningen en vergunde diensten voor pleegzorg</a:t>
            </a:r>
            <a:br>
              <a:rPr lang="nl-BE" sz="5400" dirty="0"/>
            </a:br>
            <a:br>
              <a:rPr lang="nl-BE" sz="5400" dirty="0"/>
            </a:br>
            <a:r>
              <a:rPr lang="nl-BE" sz="5400" dirty="0"/>
              <a:t>Naam vzw</a:t>
            </a:r>
            <a:br>
              <a:rPr lang="nl-BE" sz="6600" dirty="0"/>
            </a:br>
            <a:br>
              <a:rPr lang="nl-BE" sz="6600" dirty="0"/>
            </a:br>
            <a:r>
              <a:rPr lang="nl-BE" sz="6600" dirty="0"/>
              <a:t>Datum commissie</a:t>
            </a:r>
            <a:br>
              <a:rPr lang="nl-BE" sz="6600" dirty="0"/>
            </a:br>
            <a:br>
              <a:rPr lang="nl-BE" sz="5400" dirty="0"/>
            </a:br>
            <a:endParaRPr lang="nl-BE" sz="5400" dirty="0"/>
          </a:p>
        </p:txBody>
      </p:sp>
    </p:spTree>
    <p:extLst>
      <p:ext uri="{BB962C8B-B14F-4D97-AF65-F5344CB8AC3E}">
        <p14:creationId xmlns:p14="http://schemas.microsoft.com/office/powerpoint/2010/main" val="377849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88753-0C33-2A42-85D7-B4B2D703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701" y="1447554"/>
            <a:ext cx="18254662" cy="1134282"/>
          </a:xfrm>
        </p:spPr>
        <p:txBody>
          <a:bodyPr/>
          <a:lstStyle/>
          <a:p>
            <a:pPr lvl="0"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3. Inhoudelijke vragen: </a:t>
            </a:r>
            <a:br>
              <a:rPr lang="nl-BE" sz="3200" dirty="0"/>
            </a:br>
            <a:r>
              <a:rPr lang="nl-BE" sz="3200" dirty="0"/>
              <a:t>3.2. De toekomstvisie over het zorgaanbod en samenwerkingsverbanden, gerelateerd aan het kwaliteitsbeleid (inputgebied middelen en partnerschap) en outputgebieden gebruikers- en medewerkersresultaten (</a:t>
            </a:r>
            <a:r>
              <a:rPr lang="nl-BE" sz="3200" dirty="0" err="1"/>
              <a:t>subthema</a:t>
            </a:r>
            <a:r>
              <a:rPr lang="nl-BE" sz="3200" dirty="0"/>
              <a:t> tevredenheid) en samenlevingsresultaten (</a:t>
            </a:r>
            <a:r>
              <a:rPr lang="nl-BE" sz="3200" dirty="0" err="1"/>
              <a:t>subthema</a:t>
            </a:r>
            <a:r>
              <a:rPr lang="nl-BE" sz="3200" dirty="0"/>
              <a:t> waardering strategische partners) </a:t>
            </a:r>
            <a:endParaRPr lang="nl-BE" sz="3200" dirty="0">
              <a:solidFill>
                <a:srgbClr val="1D1B11"/>
              </a:solidFill>
              <a:effectLst/>
              <a:ea typeface="Flanders Art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B8B921-CD2A-574E-8303-153516DA4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937" y="2850776"/>
            <a:ext cx="18452713" cy="8337177"/>
          </a:xfrm>
        </p:spPr>
        <p:txBody>
          <a:bodyPr/>
          <a:lstStyle/>
          <a:p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23386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88753-0C33-2A42-85D7-B4B2D703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305" y="384048"/>
            <a:ext cx="18185292" cy="1188720"/>
          </a:xfrm>
        </p:spPr>
        <p:txBody>
          <a:bodyPr/>
          <a:lstStyle/>
          <a:p>
            <a:pPr lvl="0"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3. Inhoudelijke vragen: </a:t>
            </a:r>
            <a:br>
              <a:rPr lang="nl-BE" sz="3200" dirty="0"/>
            </a:br>
            <a:r>
              <a:rPr lang="nl-BE" sz="3200" dirty="0"/>
              <a:t>3.3 De toekomstvisie over de rol in de regio en de ligging van het aanbod</a:t>
            </a:r>
            <a:endParaRPr lang="nl-BE" sz="3200" dirty="0">
              <a:solidFill>
                <a:srgbClr val="1D1B11"/>
              </a:solidFill>
              <a:effectLst/>
              <a:ea typeface="Flanders Art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B8B921-CD2A-574E-8303-153516DA4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937" y="1755648"/>
            <a:ext cx="18452713" cy="9432305"/>
          </a:xfrm>
        </p:spPr>
        <p:txBody>
          <a:bodyPr/>
          <a:lstStyle/>
          <a:p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4099789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88753-0C33-2A42-85D7-B4B2D703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701" y="1447554"/>
            <a:ext cx="18254662" cy="1134282"/>
          </a:xfrm>
        </p:spPr>
        <p:txBody>
          <a:bodyPr/>
          <a:lstStyle/>
          <a:p>
            <a:pPr lvl="0"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3. Inhoudelijke vragen: </a:t>
            </a:r>
            <a:br>
              <a:rPr lang="nl-BE" sz="3200" dirty="0"/>
            </a:br>
            <a:r>
              <a:rPr lang="nl-BE" sz="3200" dirty="0"/>
              <a:t>3.4. Omgevingsanalyse met projectie van zorgbehoeften en zorgaanbod, afstemming op andere zorgverstrekkers, op nieuwe ontwikkelingen en tendensen en een zelfevaluatie van de positie, gerelateerd aan het kwaliteitsbeleid (samenlevingsresultaten (</a:t>
            </a:r>
            <a:r>
              <a:rPr lang="nl-BE" sz="3200" dirty="0" err="1"/>
              <a:t>subthema</a:t>
            </a:r>
            <a:r>
              <a:rPr lang="nl-BE" sz="3200" dirty="0"/>
              <a:t> maatschappelijke tendensen)</a:t>
            </a:r>
            <a:endParaRPr lang="nl-BE" sz="3200" dirty="0">
              <a:solidFill>
                <a:srgbClr val="1D1B11"/>
              </a:solidFill>
              <a:effectLst/>
              <a:ea typeface="Flanders Art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B8B921-CD2A-574E-8303-153516DA4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937" y="2850776"/>
            <a:ext cx="18452713" cy="8337177"/>
          </a:xfrm>
        </p:spPr>
        <p:txBody>
          <a:bodyPr/>
          <a:lstStyle/>
          <a:p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246625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88753-0C33-2A42-85D7-B4B2D703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305" y="645460"/>
            <a:ext cx="18185292" cy="1165412"/>
          </a:xfrm>
        </p:spPr>
        <p:txBody>
          <a:bodyPr/>
          <a:lstStyle/>
          <a:p>
            <a:pPr lvl="0"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3. Inhoudelijke vragen: </a:t>
            </a:r>
            <a:br>
              <a:rPr lang="nl-BE" sz="3200" dirty="0"/>
            </a:br>
            <a:r>
              <a:rPr lang="nl-BE" sz="3200" dirty="0"/>
              <a:t>3.5. De wijze waarop de infrastructuur ingezet wordt om de beleidsstrategie en de kernprocessen te ondersteunen </a:t>
            </a:r>
            <a:endParaRPr lang="nl-BE" sz="3200" dirty="0">
              <a:solidFill>
                <a:srgbClr val="1D1B11"/>
              </a:solidFill>
              <a:effectLst/>
              <a:ea typeface="Flanders Art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B8B921-CD2A-574E-8303-153516DA4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937" y="2241176"/>
            <a:ext cx="18452713" cy="8946777"/>
          </a:xfrm>
        </p:spPr>
        <p:txBody>
          <a:bodyPr/>
          <a:lstStyle/>
          <a:p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414360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88753-0C33-2A42-85D7-B4B2D703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305" y="645460"/>
            <a:ext cx="21916424" cy="1165412"/>
          </a:xfrm>
        </p:spPr>
        <p:txBody>
          <a:bodyPr/>
          <a:lstStyle/>
          <a:p>
            <a:pPr lvl="0"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3. Inhoudelijke vragen: </a:t>
            </a:r>
            <a:br>
              <a:rPr lang="nl-BE" sz="3200" dirty="0"/>
            </a:br>
            <a:r>
              <a:rPr lang="nl-BE" sz="3200" dirty="0"/>
              <a:t>3. 6. De wijze waarop het </a:t>
            </a:r>
            <a:r>
              <a:rPr lang="nl-BE" sz="3200" dirty="0" err="1"/>
              <a:t>zorgstrategische</a:t>
            </a:r>
            <a:r>
              <a:rPr lang="nl-BE" sz="3200" dirty="0"/>
              <a:t> plan tot stand is gekomen (betrokkenheid van gebruikers, medewerkers, stakeholders, …) </a:t>
            </a:r>
            <a:endParaRPr lang="nl-BE" sz="3200" dirty="0">
              <a:solidFill>
                <a:srgbClr val="1D1B11"/>
              </a:solidFill>
              <a:effectLst/>
              <a:ea typeface="Flanders Art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B8B921-CD2A-574E-8303-153516DA4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937" y="2241176"/>
            <a:ext cx="18452713" cy="8946777"/>
          </a:xfrm>
        </p:spPr>
        <p:txBody>
          <a:bodyPr/>
          <a:lstStyle/>
          <a:p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265919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88753-0C33-2A42-85D7-B4B2D703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305" y="645460"/>
            <a:ext cx="21916424" cy="1165412"/>
          </a:xfrm>
        </p:spPr>
        <p:txBody>
          <a:bodyPr/>
          <a:lstStyle/>
          <a:p>
            <a:pPr lvl="0"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4. Eventuele reactie op elementen uit de evaluatienota van Opgroeien</a:t>
            </a:r>
            <a:endParaRPr lang="nl-BE" sz="3200" dirty="0">
              <a:solidFill>
                <a:srgbClr val="1D1B11"/>
              </a:solidFill>
              <a:effectLst/>
              <a:ea typeface="Flanders Art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B8B921-CD2A-574E-8303-153516DA4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937" y="2241176"/>
            <a:ext cx="18452713" cy="8946777"/>
          </a:xfrm>
        </p:spPr>
        <p:txBody>
          <a:bodyPr/>
          <a:lstStyle/>
          <a:p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192598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7F031-0DA4-934D-B556-BC9F3518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Inhoudsopgave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B6992D-AAB1-4740-8B48-3DCFBC372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7987" y="2061882"/>
            <a:ext cx="22221919" cy="9403831"/>
          </a:xfrm>
        </p:spPr>
        <p:txBody>
          <a:bodyPr/>
          <a:lstStyle/>
          <a:p>
            <a:pPr marL="914400" indent="-914400">
              <a:buAutoNum type="arabicPeriod"/>
            </a:pPr>
            <a:r>
              <a:rPr lang="nl-BE" sz="3200" dirty="0">
                <a:latin typeface="+mn-lt"/>
              </a:rPr>
              <a:t>Aanbod</a:t>
            </a:r>
          </a:p>
          <a:p>
            <a:pPr marL="914400" indent="-914400">
              <a:buAutoNum type="arabicPeriod"/>
            </a:pPr>
            <a:r>
              <a:rPr lang="nl-BE" sz="3200" dirty="0">
                <a:latin typeface="+mn-lt"/>
              </a:rPr>
              <a:t>Infrastructuur</a:t>
            </a:r>
          </a:p>
          <a:p>
            <a:pPr marL="914400" indent="-914400">
              <a:buAutoNum type="arabicPeriod"/>
            </a:pPr>
            <a:r>
              <a:rPr lang="nl-BE" sz="3200" dirty="0">
                <a:latin typeface="+mn-lt"/>
              </a:rPr>
              <a:t>Inhoudelijke vragen</a:t>
            </a:r>
          </a:p>
          <a:p>
            <a:pPr lvl="1" indent="0">
              <a:buNone/>
            </a:pPr>
            <a:r>
              <a:rPr lang="nl-BE" sz="3200" dirty="0"/>
              <a:t>3.1. Het huidige zorgaanbod en samenwerkingsverbanden, gerelateerd aan het kwaliteitsbeleid (inputgebied middelen en partnerschap en outputgebieden gebruikers- en medewerkersresultaten (</a:t>
            </a:r>
            <a:r>
              <a:rPr lang="nl-BE" sz="3200" dirty="0" err="1"/>
              <a:t>subthema</a:t>
            </a:r>
            <a:r>
              <a:rPr lang="nl-BE" sz="3200" dirty="0"/>
              <a:t> tevredenheid) en samenlevingsresultaten (</a:t>
            </a:r>
            <a:r>
              <a:rPr lang="nl-BE" sz="3200" dirty="0" err="1"/>
              <a:t>subthema</a:t>
            </a:r>
            <a:r>
              <a:rPr lang="nl-BE" sz="3200" dirty="0"/>
              <a:t> waardering strategische partners)</a:t>
            </a:r>
          </a:p>
          <a:p>
            <a:pPr lvl="1" indent="0">
              <a:buNone/>
            </a:pPr>
            <a:r>
              <a:rPr lang="nl-BE" sz="3200" dirty="0"/>
              <a:t>3.2. De toekomstvisie over het zorgaanbod en samenwerkingsverbanden, gerelateerd aan het kwaliteitsbeleid (inputgebied middelen en partnerschap) en outputgebieden gebruikers- en medewerkersresultaten (</a:t>
            </a:r>
            <a:r>
              <a:rPr lang="nl-BE" sz="3200" dirty="0" err="1"/>
              <a:t>subthema</a:t>
            </a:r>
            <a:r>
              <a:rPr lang="nl-BE" sz="3200" dirty="0"/>
              <a:t> tevredenheid) en samenlevingsresultaten (</a:t>
            </a:r>
            <a:r>
              <a:rPr lang="nl-BE" sz="3200" dirty="0" err="1"/>
              <a:t>subthema</a:t>
            </a:r>
            <a:r>
              <a:rPr lang="nl-BE" sz="3200" dirty="0"/>
              <a:t> waardering strategische partners)</a:t>
            </a:r>
          </a:p>
          <a:p>
            <a:pPr lvl="1" indent="0">
              <a:buNone/>
            </a:pPr>
            <a:r>
              <a:rPr lang="nl-BE" sz="3200" dirty="0"/>
              <a:t>3.3. De toekomstvisie over de rol in de regio en de ligging van het aanbod</a:t>
            </a:r>
          </a:p>
          <a:p>
            <a:pPr lvl="1" indent="0">
              <a:buNone/>
            </a:pPr>
            <a:r>
              <a:rPr lang="nl-BE" sz="3200" dirty="0"/>
              <a:t>3.4. Een omgevingsanalyse met projectie van zorgbehoeften en zorgaanbod, afstemming op andere zorgverstrekkers, op nieuwe ontwikkelingen en tendensen en een zelfevaluatie van de positie, gerelateerd aan het kwaliteitsbeleid (samenlevingsresultaten (</a:t>
            </a:r>
            <a:r>
              <a:rPr lang="nl-BE" sz="3200" dirty="0" err="1"/>
              <a:t>subthema</a:t>
            </a:r>
            <a:r>
              <a:rPr lang="nl-BE" sz="3200" dirty="0"/>
              <a:t> maatschappelijke tendensen)</a:t>
            </a:r>
          </a:p>
          <a:p>
            <a:pPr lvl="1" indent="0">
              <a:buNone/>
            </a:pPr>
            <a:r>
              <a:rPr lang="nl-BE" sz="3200" dirty="0"/>
              <a:t>3.5. De wijze waarop de infrastructuur ingezet wordt om de beleidsstrategie en de kernprocessen te ondersteunen</a:t>
            </a:r>
          </a:p>
          <a:p>
            <a:pPr lvl="1" indent="0">
              <a:buNone/>
            </a:pPr>
            <a:r>
              <a:rPr lang="nl-BE" sz="3200" dirty="0"/>
              <a:t>3.6. De wijze waarop het </a:t>
            </a:r>
            <a:r>
              <a:rPr lang="nl-BE" sz="3200" dirty="0" err="1"/>
              <a:t>zorgstrategische</a:t>
            </a:r>
            <a:r>
              <a:rPr lang="nl-BE" sz="3200" dirty="0"/>
              <a:t> plan tot stand is gekomen (betrokkenheid van gebruikers, medewerkers, stakeholders, …)</a:t>
            </a:r>
          </a:p>
          <a:p>
            <a:pPr marL="914400" indent="-914400">
              <a:buAutoNum type="arabicPeriod"/>
            </a:pPr>
            <a:r>
              <a:rPr lang="nl-BE" sz="3200" dirty="0">
                <a:latin typeface="+mn-lt"/>
              </a:rPr>
              <a:t>Eventuele reactie op elementen uit de evaluatienota van Opgroeien</a:t>
            </a:r>
          </a:p>
          <a:p>
            <a:pPr marL="2285931" lvl="1" indent="-914400">
              <a:buAutoNum type="arabicPeriod"/>
            </a:pP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46331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C35B4-E26E-434C-9C47-562174B90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/>
              <a:t>1. Aanbod</a:t>
            </a:r>
          </a:p>
        </p:txBody>
      </p:sp>
    </p:spTree>
    <p:extLst>
      <p:ext uri="{BB962C8B-B14F-4D97-AF65-F5344CB8AC3E}">
        <p14:creationId xmlns:p14="http://schemas.microsoft.com/office/powerpoint/2010/main" val="307721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88753-0C33-2A42-85D7-B4B2D703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192" y="219600"/>
            <a:ext cx="18254662" cy="1900800"/>
          </a:xfrm>
        </p:spPr>
        <p:txBody>
          <a:bodyPr/>
          <a:lstStyle/>
          <a:p>
            <a:r>
              <a:rPr lang="nl-BE" sz="3600" dirty="0"/>
              <a:t>1. Aanbod: bondige omschrijving van het huidige aanbod - erkend en projectmatig</a:t>
            </a:r>
            <a:br>
              <a:rPr lang="nl-BE" sz="3200" dirty="0"/>
            </a:br>
            <a:endParaRPr lang="nl-BE" sz="320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A43F02C-B159-4991-AF1E-1F5B009F63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7975" y="2294965"/>
            <a:ext cx="18262879" cy="9171548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434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C35B4-E26E-434C-9C47-562174B90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906" y="1145294"/>
            <a:ext cx="18254662" cy="2611350"/>
          </a:xfrm>
        </p:spPr>
        <p:txBody>
          <a:bodyPr/>
          <a:lstStyle/>
          <a:p>
            <a:r>
              <a:rPr lang="nl-BE" b="1" dirty="0"/>
              <a:t>2. Infrastructuur</a:t>
            </a:r>
          </a:p>
        </p:txBody>
      </p:sp>
    </p:spTree>
    <p:extLst>
      <p:ext uri="{BB962C8B-B14F-4D97-AF65-F5344CB8AC3E}">
        <p14:creationId xmlns:p14="http://schemas.microsoft.com/office/powerpoint/2010/main" val="116160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88753-0C33-2A42-85D7-B4B2D703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572" y="969264"/>
            <a:ext cx="18122138" cy="878968"/>
          </a:xfrm>
        </p:spPr>
        <p:txBody>
          <a:bodyPr/>
          <a:lstStyle/>
          <a:p>
            <a:r>
              <a:rPr lang="nl-BE" sz="3600" dirty="0"/>
              <a:t>2. Infrastructuur: bondige beschrijving infrastructuurinvesteringen komende 10 jaar + aanduiden voor welke infrastructuurinvesteringen VIPA-middelen aangevraagd worden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B8B921-CD2A-574E-8303-153516DA4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8572" y="2157985"/>
            <a:ext cx="18452713" cy="9244838"/>
          </a:xfrm>
        </p:spPr>
        <p:txBody>
          <a:bodyPr/>
          <a:lstStyle/>
          <a:p>
            <a:pPr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297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C35B4-E26E-434C-9C47-562174B90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906" y="1145294"/>
            <a:ext cx="18254662" cy="2611350"/>
          </a:xfrm>
        </p:spPr>
        <p:txBody>
          <a:bodyPr/>
          <a:lstStyle/>
          <a:p>
            <a:r>
              <a:rPr lang="nl-BE" b="1" dirty="0"/>
              <a:t>3. Inhoudelijke vragen</a:t>
            </a:r>
          </a:p>
        </p:txBody>
      </p:sp>
    </p:spTree>
    <p:extLst>
      <p:ext uri="{BB962C8B-B14F-4D97-AF65-F5344CB8AC3E}">
        <p14:creationId xmlns:p14="http://schemas.microsoft.com/office/powerpoint/2010/main" val="86428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7F031-0DA4-934D-B556-BC9F3518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55" y="1188000"/>
            <a:ext cx="11352361" cy="3688800"/>
          </a:xfrm>
        </p:spPr>
        <p:txBody>
          <a:bodyPr/>
          <a:lstStyle/>
          <a:p>
            <a:r>
              <a:rPr lang="nl-BE" dirty="0"/>
              <a:t>3. Inhoudelijke vragen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B6992D-AAB1-4740-8B48-3DCFBC372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2755" y="2099929"/>
            <a:ext cx="21379237" cy="10701671"/>
          </a:xfrm>
        </p:spPr>
        <p:txBody>
          <a:bodyPr/>
          <a:lstStyle/>
          <a:p>
            <a:pPr lvl="0"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3.1. Het huidige zorgaanbod en samenwerkingsverbanden, gerelateerd aan het kwaliteitsbeleid (inputgebied middelen en         partnerschap en outputgebieden gebruikers- en medewerkersresultaten (</a:t>
            </a:r>
            <a:r>
              <a:rPr lang="nl-BE" sz="3200" dirty="0" err="1"/>
              <a:t>subthema</a:t>
            </a:r>
            <a:r>
              <a:rPr lang="nl-BE" sz="3200" dirty="0"/>
              <a:t> tevredenheid) en samenlevingsresultaten (</a:t>
            </a:r>
            <a:r>
              <a:rPr lang="nl-BE" sz="3200" dirty="0" err="1"/>
              <a:t>subthema</a:t>
            </a:r>
            <a:r>
              <a:rPr lang="nl-BE" sz="3200" dirty="0"/>
              <a:t> waardering strategische partners)</a:t>
            </a:r>
          </a:p>
          <a:p>
            <a:pPr lvl="0"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3.2. De toekomstvisie over het zorgaanbod en samenwerkingsverbanden, gerelateerd aan het kwaliteitsbeleid (inputgebied middelen en partnerschap) en outputgebieden gebruikers- en medewerkersresultaten (</a:t>
            </a:r>
            <a:r>
              <a:rPr lang="nl-BE" sz="3200" dirty="0" err="1"/>
              <a:t>subthema</a:t>
            </a:r>
            <a:r>
              <a:rPr lang="nl-BE" sz="3200" dirty="0"/>
              <a:t> tevredenheid) en samenlevingsresultaten (</a:t>
            </a:r>
            <a:r>
              <a:rPr lang="nl-BE" sz="3200" dirty="0" err="1"/>
              <a:t>subthema</a:t>
            </a:r>
            <a:r>
              <a:rPr lang="nl-BE" sz="3200" dirty="0"/>
              <a:t> waardering strategische partners)</a:t>
            </a:r>
          </a:p>
          <a:p>
            <a:pPr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3.3. De toekomstvisie over de rol in de regio en de ligging van het aanbod</a:t>
            </a:r>
          </a:p>
          <a:p>
            <a:pPr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3.4. Een omgevingsanalyse met projectie van zorgbehoeften en zorgaanbod, afstemming op andere zorgverstrekkers, op nieuwe ontwikkelingen en tendensen en een zelfevaluatie van de positie, gerelateerd aan het kwaliteitsbeleid (samenlevingsresultaten (</a:t>
            </a:r>
            <a:r>
              <a:rPr lang="nl-BE" sz="3200" dirty="0" err="1"/>
              <a:t>subthema</a:t>
            </a:r>
            <a:r>
              <a:rPr lang="nl-BE" sz="3200" dirty="0"/>
              <a:t> maatschappelijke tendensen)</a:t>
            </a:r>
          </a:p>
          <a:p>
            <a:pPr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3.5. De wijze waarop de infrastructuur ingezet wordt om de beleidsstrategie en de kernprocessen te ondersteunen</a:t>
            </a:r>
          </a:p>
          <a:p>
            <a:pPr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3.6. De wijze waarop het </a:t>
            </a:r>
            <a:r>
              <a:rPr lang="nl-BE" sz="3200" dirty="0" err="1"/>
              <a:t>zorgstrategische</a:t>
            </a:r>
            <a:r>
              <a:rPr lang="nl-BE" sz="3200" dirty="0"/>
              <a:t> plan tot stand is gekomen (betrokkenheid van gebruikers, medewerkers, stakeholders, …)</a:t>
            </a:r>
          </a:p>
          <a:p>
            <a:pPr marL="514350" lvl="0" indent="-514350"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buFont typeface="+mj-lt"/>
              <a:buAutoNum type="arabicPeriod"/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endParaRPr lang="nl-BE" sz="3200" dirty="0"/>
          </a:p>
          <a:p>
            <a:pPr marL="514350" lvl="0" indent="-514350"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buFont typeface="+mj-lt"/>
              <a:buAutoNum type="arabicPeriod"/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endParaRPr lang="nl-BE" sz="3200" dirty="0"/>
          </a:p>
          <a:p>
            <a:pPr marL="514350" lvl="0" indent="-514350"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buFont typeface="+mj-lt"/>
              <a:buAutoNum type="arabicPeriod"/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endParaRPr lang="nl-BE" sz="3200" dirty="0">
              <a:solidFill>
                <a:srgbClr val="1D1B11"/>
              </a:solidFill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4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88753-0C33-2A42-85D7-B4B2D703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88" y="0"/>
            <a:ext cx="18254662" cy="2687541"/>
          </a:xfrm>
        </p:spPr>
        <p:txBody>
          <a:bodyPr/>
          <a:lstStyle/>
          <a:p>
            <a:pPr lvl="0">
              <a:lnSpc>
                <a:spcPct val="105000"/>
              </a:lnSpc>
              <a:spcBef>
                <a:spcPts val="800"/>
              </a:spcBef>
              <a:spcAft>
                <a:spcPts val="1350"/>
              </a:spcAft>
              <a:buClr>
                <a:srgbClr val="000000"/>
              </a:buClr>
              <a:tabLst>
                <a:tab pos="2340610" algn="l"/>
                <a:tab pos="144145" algn="l"/>
                <a:tab pos="288290" algn="l"/>
                <a:tab pos="810260" algn="l"/>
                <a:tab pos="864235" algn="l"/>
                <a:tab pos="1008380" algn="l"/>
                <a:tab pos="1151890" algn="l"/>
                <a:tab pos="1296035" algn="l"/>
                <a:tab pos="1584325" algn="l"/>
                <a:tab pos="1728470" algn="l"/>
                <a:tab pos="1871980" algn="l"/>
                <a:tab pos="2016125" algn="l"/>
                <a:tab pos="2304415" algn="l"/>
                <a:tab pos="2448560" algn="l"/>
                <a:tab pos="2592070" algn="l"/>
                <a:tab pos="2736215" algn="l"/>
              </a:tabLst>
            </a:pPr>
            <a:r>
              <a:rPr lang="nl-BE" sz="3200" dirty="0"/>
              <a:t>3. Inhoudelijke vragen: </a:t>
            </a:r>
            <a:br>
              <a:rPr lang="nl-BE" sz="3200" dirty="0"/>
            </a:br>
            <a:r>
              <a:rPr lang="nl-BE" sz="3200" dirty="0"/>
              <a:t>3.1. Het huidige zorgaanbod en samenwerkingsverbanden, gerelateerd aan het kwaliteitsbeleid (inputgebied middelen en partnerschap) en outputgebieden gebruikers- en medewerkersresultaten (</a:t>
            </a:r>
            <a:r>
              <a:rPr lang="nl-BE" sz="3200" dirty="0" err="1"/>
              <a:t>subthema</a:t>
            </a:r>
            <a:r>
              <a:rPr lang="nl-BE" sz="3200" dirty="0"/>
              <a:t> tevredenheid) en samenlevingsresultaten (</a:t>
            </a:r>
            <a:r>
              <a:rPr lang="nl-BE" sz="3200" dirty="0" err="1"/>
              <a:t>subthema</a:t>
            </a:r>
            <a:r>
              <a:rPr lang="nl-BE" sz="3200" dirty="0"/>
              <a:t> waardering strategische partners)</a:t>
            </a:r>
            <a:endParaRPr lang="nl-BE" sz="3200" dirty="0">
              <a:solidFill>
                <a:srgbClr val="1D1B11"/>
              </a:solidFill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B8B921-CD2A-574E-8303-153516DA4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937" y="2832847"/>
            <a:ext cx="18452713" cy="8355106"/>
          </a:xfrm>
        </p:spPr>
        <p:txBody>
          <a:bodyPr/>
          <a:lstStyle/>
          <a:p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3115615938"/>
      </p:ext>
    </p:extLst>
  </p:cSld>
  <p:clrMapOvr>
    <a:masterClrMapping/>
  </p:clrMapOvr>
</p:sld>
</file>

<file path=ppt/theme/theme1.xml><?xml version="1.0" encoding="utf-8"?>
<a:theme xmlns:a="http://schemas.openxmlformats.org/drawingml/2006/main" name="VlaanderenOpgroeien">
  <a:themeElements>
    <a:clrScheme name="Jeugdhulp">
      <a:dk1>
        <a:srgbClr val="000000"/>
      </a:dk1>
      <a:lt1>
        <a:srgbClr val="FFFFFF"/>
      </a:lt1>
      <a:dk2>
        <a:srgbClr val="424242"/>
      </a:dk2>
      <a:lt2>
        <a:srgbClr val="F6F5F2"/>
      </a:lt2>
      <a:accent1>
        <a:srgbClr val="6CC249"/>
      </a:accent1>
      <a:accent2>
        <a:srgbClr val="FE8F1D"/>
      </a:accent2>
      <a:accent3>
        <a:srgbClr val="3399CC"/>
      </a:accent3>
      <a:accent4>
        <a:srgbClr val="E6007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groeien">
      <a:majorFont>
        <a:latin typeface="Flanders Art Serif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b2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ugdhulp_powerpoint.potx" id="{9BBA62BB-F4D3-4804-A28B-10C4E3A580C6}" vid="{4B62856F-B35F-4ED6-ACF3-9F03D82D57D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008318-ff08-4ffd-9427-06fa631dac9e"/>
    <TaxKeywordTaxHTField xmlns="eb008318-ff08-4ffd-9427-06fa631dac9e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8661CFA5AD1B429D0F07E22F566A38" ma:contentTypeVersion="23" ma:contentTypeDescription="Een nieuw document maken." ma:contentTypeScope="" ma:versionID="c0e95f8d35d254998f05ba1f213d9c5b">
  <xsd:schema xmlns:xsd="http://www.w3.org/2001/XMLSchema" xmlns:xs="http://www.w3.org/2001/XMLSchema" xmlns:p="http://schemas.microsoft.com/office/2006/metadata/properties" xmlns:ns2="eb008318-ff08-4ffd-9427-06fa631dac9e" targetNamespace="http://schemas.microsoft.com/office/2006/metadata/properties" ma:root="true" ma:fieldsID="32833cf02f59ac32302825f782a3ebd5" ns2:_="">
    <xsd:import namespace="eb008318-ff08-4ffd-9427-06fa631dac9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08318-ff08-4ffd-9427-06fa631dac9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Ondernemingstrefwoorden" ma:fieldId="{23f27201-bee3-471e-b2e7-b64fd8b7ca38}" ma:taxonomyMulti="true" ma:sspId="22c4bd22-7dd1-4b07-9781-014c01a2114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927e412-40f1-4fbf-b68e-aeabdefcf8bd}" ma:internalName="TaxCatchAll" ma:showField="CatchAllData" ma:web="eb008318-ff08-4ffd-9427-06fa631dac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AA5886-BCBE-437C-BF08-9CDC0FAFF2D6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eb008318-ff08-4ffd-9427-06fa631dac9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A899D35-BBB0-4178-B2D3-4B1A66DF9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008318-ff08-4ffd-9427-06fa631dac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C05EAA-443C-4670-86B2-7DB7A03780B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3cfe182-642a-480e-bc8a-5ecf65db0aa0}" enabled="0" method="" siteId="{13cfe182-642a-480e-bc8a-5ecf65db0a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200602_ppt_Arcade_VIPA</Template>
  <TotalTime>418</TotalTime>
  <Words>703</Words>
  <Application>Microsoft Office PowerPoint</Application>
  <PresentationFormat>Aangepast</PresentationFormat>
  <Paragraphs>50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Flanders Art Sans</vt:lpstr>
      <vt:lpstr>Flanders Art Sans b2</vt:lpstr>
      <vt:lpstr>Flanders Art Serif</vt:lpstr>
      <vt:lpstr>Flanders Art Serif Bold</vt:lpstr>
      <vt:lpstr>VlaanderenOpgroeien</vt:lpstr>
      <vt:lpstr>VIPA commissie zorgstrategie voor jeugdhulpvoorzieningen en vergunde diensten voor pleegzorg  Naam vzw  Datum commissie  </vt:lpstr>
      <vt:lpstr>Inhoudsopgave</vt:lpstr>
      <vt:lpstr>1. Aanbod</vt:lpstr>
      <vt:lpstr>1. Aanbod: bondige omschrijving van het huidige aanbod - erkend en projectmatig </vt:lpstr>
      <vt:lpstr>2. Infrastructuur</vt:lpstr>
      <vt:lpstr>2. Infrastructuur: bondige beschrijving infrastructuurinvesteringen komende 10 jaar + aanduiden voor welke infrastructuurinvesteringen VIPA-middelen aangevraagd worden</vt:lpstr>
      <vt:lpstr>3. Inhoudelijke vragen</vt:lpstr>
      <vt:lpstr>3. Inhoudelijke vragen </vt:lpstr>
      <vt:lpstr>3. Inhoudelijke vragen:  3.1. Het huidige zorgaanbod en samenwerkingsverbanden, gerelateerd aan het kwaliteitsbeleid (inputgebied middelen en partnerschap) en outputgebieden gebruikers- en medewerkersresultaten (subthema tevredenheid) en samenlevingsresultaten (subthema waardering strategische partners)</vt:lpstr>
      <vt:lpstr>3. Inhoudelijke vragen:  3.2. De toekomstvisie over het zorgaanbod en samenwerkingsverbanden, gerelateerd aan het kwaliteitsbeleid (inputgebied middelen en partnerschap) en outputgebieden gebruikers- en medewerkersresultaten (subthema tevredenheid) en samenlevingsresultaten (subthema waardering strategische partners) </vt:lpstr>
      <vt:lpstr>3. Inhoudelijke vragen:  3.3 De toekomstvisie over de rol in de regio en de ligging van het aanbod</vt:lpstr>
      <vt:lpstr>3. Inhoudelijke vragen:  3.4. Omgevingsanalyse met projectie van zorgbehoeften en zorgaanbod, afstemming op andere zorgverstrekkers, op nieuwe ontwikkelingen en tendensen en een zelfevaluatie van de positie, gerelateerd aan het kwaliteitsbeleid (samenlevingsresultaten (subthema maatschappelijke tendensen)</vt:lpstr>
      <vt:lpstr>3. Inhoudelijke vragen:  3.5. De wijze waarop de infrastructuur ingezet wordt om de beleidsstrategie en de kernprocessen te ondersteunen </vt:lpstr>
      <vt:lpstr>3. Inhoudelijke vragen:  3. 6. De wijze waarop het zorgstrategische plan tot stand is gekomen (betrokkenheid van gebruikers, medewerkers, stakeholders, …) </vt:lpstr>
      <vt:lpstr>4. Eventuele reactie op elementen uit de evaluatienota van Opgroeien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VIPA commissie zorgstrategie voor voorzieningen van de bijzondere jeugdbijstand en vergunde diensten voor pleegzorg  Vzw Arcade  2 juni 2020</dc:title>
  <dc:creator>Stephanie Raman</dc:creator>
  <cp:lastModifiedBy>Nele D'haenens</cp:lastModifiedBy>
  <cp:revision>12</cp:revision>
  <dcterms:created xsi:type="dcterms:W3CDTF">2020-05-27T06:22:28Z</dcterms:created>
  <dcterms:modified xsi:type="dcterms:W3CDTF">2022-09-06T11:13:30Z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0x010100F88661CFA5AD1B429D0F07E22F566A38</vt:lpwstr>
  </property>
  <property fmtid="{D5CDD505-2E9C-101B-9397-08002B2CF9AE}" pid="3" name="_dlc_DocIdItemGuid">
    <vt:lpwstr>d71efde1-58a2-4c5b-be31-22e3cb06d6e7</vt:lpwstr>
  </property>
  <property fmtid="{D5CDD505-2E9C-101B-9397-08002B2CF9AE}" pid="4" name="TaxKeyword">
    <vt:lpwstr/>
  </property>
</Properties>
</file>