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22"/>
  </p:notesMasterIdLst>
  <p:sldIdLst>
    <p:sldId id="256" r:id="rId2"/>
    <p:sldId id="257" r:id="rId3"/>
    <p:sldId id="272" r:id="rId4"/>
    <p:sldId id="290" r:id="rId5"/>
    <p:sldId id="292" r:id="rId6"/>
    <p:sldId id="291" r:id="rId7"/>
    <p:sldId id="293" r:id="rId8"/>
    <p:sldId id="263" r:id="rId9"/>
    <p:sldId id="276" r:id="rId10"/>
    <p:sldId id="264" r:id="rId11"/>
    <p:sldId id="284" r:id="rId12"/>
    <p:sldId id="285" r:id="rId13"/>
    <p:sldId id="287" r:id="rId14"/>
    <p:sldId id="294" r:id="rId15"/>
    <p:sldId id="295" r:id="rId16"/>
    <p:sldId id="279" r:id="rId17"/>
    <p:sldId id="280" r:id="rId18"/>
    <p:sldId id="288" r:id="rId19"/>
    <p:sldId id="259" r:id="rId20"/>
    <p:sldId id="277" r:id="rId21"/>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660EEB-1936-0942-A532-80ED4F51E907}" v="46" dt="2024-10-15T14:31:15.411"/>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641"/>
    <p:restoredTop sz="71816"/>
  </p:normalViewPr>
  <p:slideViewPr>
    <p:cSldViewPr snapToGrid="0" snapToObjects="1">
      <p:cViewPr>
        <p:scale>
          <a:sx n="100" d="100"/>
          <a:sy n="100" d="100"/>
        </p:scale>
        <p:origin x="76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9BBB8D-03C8-274D-ABE4-0167254EFE1D}" type="doc">
      <dgm:prSet loTypeId="urn:microsoft.com/office/officeart/2005/8/layout/process1" loCatId="" qsTypeId="urn:microsoft.com/office/officeart/2005/8/quickstyle/simple3" qsCatId="simple" csTypeId="urn:microsoft.com/office/officeart/2005/8/colors/accent2_4" csCatId="accent2" phldr="1"/>
      <dgm:spPr/>
    </dgm:pt>
    <dgm:pt modelId="{43B7AA52-6475-BB44-86FE-51CCA6C87CBE}">
      <dgm:prSet phldrT="[Tekst]" custT="1"/>
      <dgm:spPr/>
      <dgm:t>
        <a:bodyPr/>
        <a:lstStyle/>
        <a:p>
          <a:pPr marL="0" indent="0">
            <a:buNone/>
          </a:pPr>
          <a:r>
            <a:rPr lang="nl-BE" sz="2400" i="1" dirty="0"/>
            <a:t>Moral trauma</a:t>
          </a:r>
        </a:p>
        <a:p>
          <a:pPr marL="0" indent="0">
            <a:buNone/>
          </a:pPr>
          <a:r>
            <a:rPr lang="nl-BE" sz="2400" i="1" dirty="0"/>
            <a:t>Moral injury</a:t>
          </a:r>
        </a:p>
        <a:p>
          <a:pPr marL="0" indent="0">
            <a:buNone/>
          </a:pPr>
          <a:r>
            <a:rPr lang="nl-BE" sz="2400" i="1" dirty="0"/>
            <a:t>Moral adversity</a:t>
          </a:r>
        </a:p>
        <a:p>
          <a:endParaRPr lang="nl-NL" sz="2000" dirty="0"/>
        </a:p>
      </dgm:t>
    </dgm:pt>
    <dgm:pt modelId="{0B9D6735-EF43-3547-938D-0CB0A3C1D0C7}" type="parTrans" cxnId="{4093E1C6-53F5-0746-B9D2-0C0D865EDB84}">
      <dgm:prSet/>
      <dgm:spPr/>
      <dgm:t>
        <a:bodyPr/>
        <a:lstStyle/>
        <a:p>
          <a:endParaRPr lang="nl-NL"/>
        </a:p>
      </dgm:t>
    </dgm:pt>
    <dgm:pt modelId="{E2EF294E-800E-BA40-A11F-2D05ABD9B8FA}" type="sibTrans" cxnId="{4093E1C6-53F5-0746-B9D2-0C0D865EDB84}">
      <dgm:prSet/>
      <dgm:spPr/>
      <dgm:t>
        <a:bodyPr/>
        <a:lstStyle/>
        <a:p>
          <a:endParaRPr lang="nl-NL"/>
        </a:p>
      </dgm:t>
    </dgm:pt>
    <dgm:pt modelId="{CE8CE01C-0A38-F746-8364-F6C969D5032D}">
      <dgm:prSet phldrT="[Tekst]" custT="1"/>
      <dgm:spPr/>
      <dgm:t>
        <a:bodyPr/>
        <a:lstStyle/>
        <a:p>
          <a:pPr marL="0" indent="0">
            <a:buNone/>
          </a:pPr>
          <a:r>
            <a:rPr lang="nl-NL" sz="1800" dirty="0"/>
            <a:t>“</a:t>
          </a:r>
          <a:r>
            <a:rPr lang="nl-NL" sz="3600" b="1" dirty="0" err="1"/>
            <a:t>distress</a:t>
          </a:r>
          <a:r>
            <a:rPr lang="nl-NL" sz="3600" b="1" dirty="0"/>
            <a:t>”</a:t>
          </a:r>
        </a:p>
        <a:p>
          <a:pPr marL="0" indent="0">
            <a:buNone/>
          </a:pPr>
          <a:r>
            <a:rPr lang="nl-BE" sz="1800" i="1" dirty="0"/>
            <a:t> </a:t>
          </a:r>
          <a:r>
            <a:rPr lang="nl-BE" sz="2400" i="1" dirty="0"/>
            <a:t>Moral distress</a:t>
          </a:r>
        </a:p>
        <a:p>
          <a:pPr marL="0" indent="0">
            <a:buNone/>
          </a:pPr>
          <a:r>
            <a:rPr lang="nl-BE" sz="2400" i="1" dirty="0"/>
            <a:t>Moral outrage</a:t>
          </a:r>
        </a:p>
        <a:p>
          <a:pPr marL="0" indent="0">
            <a:buNone/>
          </a:pPr>
          <a:r>
            <a:rPr lang="nl-BE" sz="2400" i="1" dirty="0"/>
            <a:t>Moral suffering</a:t>
          </a:r>
        </a:p>
        <a:p>
          <a:pPr marL="0" indent="0">
            <a:buNone/>
          </a:pPr>
          <a:r>
            <a:rPr lang="nl-BE" sz="2400" i="1" dirty="0"/>
            <a:t>Compassion fatigue</a:t>
          </a:r>
          <a:endParaRPr lang="nl-NL" sz="1800" b="1" dirty="0"/>
        </a:p>
        <a:p>
          <a:r>
            <a:rPr lang="nl-NL" sz="1800" b="1" dirty="0"/>
            <a:t>…</a:t>
          </a:r>
        </a:p>
      </dgm:t>
    </dgm:pt>
    <dgm:pt modelId="{77A6AC30-8467-1A40-8DC4-0B2D65412947}" type="parTrans" cxnId="{945499DA-C3FB-AC4B-AC05-0E4FACE4F5E1}">
      <dgm:prSet/>
      <dgm:spPr/>
      <dgm:t>
        <a:bodyPr/>
        <a:lstStyle/>
        <a:p>
          <a:endParaRPr lang="nl-NL"/>
        </a:p>
      </dgm:t>
    </dgm:pt>
    <dgm:pt modelId="{335E0948-0CAB-3545-BE8C-39385AA17CDA}" type="sibTrans" cxnId="{945499DA-C3FB-AC4B-AC05-0E4FACE4F5E1}">
      <dgm:prSet/>
      <dgm:spPr/>
      <dgm:t>
        <a:bodyPr/>
        <a:lstStyle/>
        <a:p>
          <a:endParaRPr lang="nl-NL"/>
        </a:p>
      </dgm:t>
    </dgm:pt>
    <dgm:pt modelId="{989C5D08-76F7-3142-9324-8FE577510C8E}">
      <dgm:prSet phldrT="[Tekst]" custT="1"/>
      <dgm:spPr/>
      <dgm:t>
        <a:bodyPr/>
        <a:lstStyle/>
        <a:p>
          <a:r>
            <a:rPr lang="nl-BE" sz="1800" dirty="0"/>
            <a:t>Effect op </a:t>
          </a:r>
        </a:p>
        <a:p>
          <a:r>
            <a:rPr lang="nl-BE" sz="2800" b="1" dirty="0"/>
            <a:t>Persoonlijke Integriteit</a:t>
          </a:r>
        </a:p>
        <a:p>
          <a:r>
            <a:rPr lang="nl-BE" sz="2800" b="1" dirty="0"/>
            <a:t>Professionele integriteit</a:t>
          </a:r>
        </a:p>
        <a:p>
          <a:endParaRPr lang="nl-NL" sz="1800" dirty="0"/>
        </a:p>
      </dgm:t>
    </dgm:pt>
    <dgm:pt modelId="{A5B7C49A-16DA-EE4F-9B30-8053171D3305}" type="parTrans" cxnId="{53473449-629C-9847-82B4-501F07E9B5A7}">
      <dgm:prSet/>
      <dgm:spPr/>
      <dgm:t>
        <a:bodyPr/>
        <a:lstStyle/>
        <a:p>
          <a:endParaRPr lang="nl-NL"/>
        </a:p>
      </dgm:t>
    </dgm:pt>
    <dgm:pt modelId="{2EAF475E-6C71-1941-87A0-39B3EB804430}" type="sibTrans" cxnId="{53473449-629C-9847-82B4-501F07E9B5A7}">
      <dgm:prSet/>
      <dgm:spPr/>
      <dgm:t>
        <a:bodyPr/>
        <a:lstStyle/>
        <a:p>
          <a:endParaRPr lang="nl-NL"/>
        </a:p>
      </dgm:t>
    </dgm:pt>
    <dgm:pt modelId="{E4310DAC-E05C-A84E-A77B-0702C6EAEDA6}" type="pres">
      <dgm:prSet presAssocID="{299BBB8D-03C8-274D-ABE4-0167254EFE1D}" presName="Name0" presStyleCnt="0">
        <dgm:presLayoutVars>
          <dgm:dir/>
          <dgm:resizeHandles val="exact"/>
        </dgm:presLayoutVars>
      </dgm:prSet>
      <dgm:spPr/>
    </dgm:pt>
    <dgm:pt modelId="{E2BB149C-E845-EB45-8D53-604D8BA9FE1E}" type="pres">
      <dgm:prSet presAssocID="{43B7AA52-6475-BB44-86FE-51CCA6C87CBE}" presName="node" presStyleLbl="node1" presStyleIdx="0" presStyleCnt="3" custScaleY="148637">
        <dgm:presLayoutVars>
          <dgm:bulletEnabled val="1"/>
        </dgm:presLayoutVars>
      </dgm:prSet>
      <dgm:spPr/>
    </dgm:pt>
    <dgm:pt modelId="{28AF2AD7-D684-DE4A-9904-8F1CDC968F94}" type="pres">
      <dgm:prSet presAssocID="{E2EF294E-800E-BA40-A11F-2D05ABD9B8FA}" presName="sibTrans" presStyleLbl="sibTrans2D1" presStyleIdx="0" presStyleCnt="2"/>
      <dgm:spPr/>
    </dgm:pt>
    <dgm:pt modelId="{05A09650-3AC6-E84A-9A0F-B95522B3BFDD}" type="pres">
      <dgm:prSet presAssocID="{E2EF294E-800E-BA40-A11F-2D05ABD9B8FA}" presName="connectorText" presStyleLbl="sibTrans2D1" presStyleIdx="0" presStyleCnt="2"/>
      <dgm:spPr/>
    </dgm:pt>
    <dgm:pt modelId="{9121C286-18D1-FE44-8DD8-F4E11FB83F49}" type="pres">
      <dgm:prSet presAssocID="{CE8CE01C-0A38-F746-8364-F6C969D5032D}" presName="node" presStyleLbl="node1" presStyleIdx="1" presStyleCnt="3" custScaleY="163056">
        <dgm:presLayoutVars>
          <dgm:bulletEnabled val="1"/>
        </dgm:presLayoutVars>
      </dgm:prSet>
      <dgm:spPr/>
    </dgm:pt>
    <dgm:pt modelId="{705E5BF7-5F2D-8F4F-A381-089876A918ED}" type="pres">
      <dgm:prSet presAssocID="{335E0948-0CAB-3545-BE8C-39385AA17CDA}" presName="sibTrans" presStyleLbl="sibTrans2D1" presStyleIdx="1" presStyleCnt="2"/>
      <dgm:spPr/>
    </dgm:pt>
    <dgm:pt modelId="{54B0BF10-AF74-234F-B415-84BACBA5A1D9}" type="pres">
      <dgm:prSet presAssocID="{335E0948-0CAB-3545-BE8C-39385AA17CDA}" presName="connectorText" presStyleLbl="sibTrans2D1" presStyleIdx="1" presStyleCnt="2"/>
      <dgm:spPr/>
    </dgm:pt>
    <dgm:pt modelId="{C7980A8A-2C61-0347-BDD2-87DDB671AE38}" type="pres">
      <dgm:prSet presAssocID="{989C5D08-76F7-3142-9324-8FE577510C8E}" presName="node" presStyleLbl="node1" presStyleIdx="2" presStyleCnt="3">
        <dgm:presLayoutVars>
          <dgm:bulletEnabled val="1"/>
        </dgm:presLayoutVars>
      </dgm:prSet>
      <dgm:spPr/>
    </dgm:pt>
  </dgm:ptLst>
  <dgm:cxnLst>
    <dgm:cxn modelId="{2A22530B-7A92-BB45-A32C-97C550E72125}" type="presOf" srcId="{989C5D08-76F7-3142-9324-8FE577510C8E}" destId="{C7980A8A-2C61-0347-BDD2-87DDB671AE38}" srcOrd="0" destOrd="0" presId="urn:microsoft.com/office/officeart/2005/8/layout/process1"/>
    <dgm:cxn modelId="{C44BB521-5E9B-DB4E-B55E-08D7A603049B}" type="presOf" srcId="{335E0948-0CAB-3545-BE8C-39385AA17CDA}" destId="{705E5BF7-5F2D-8F4F-A381-089876A918ED}" srcOrd="0" destOrd="0" presId="urn:microsoft.com/office/officeart/2005/8/layout/process1"/>
    <dgm:cxn modelId="{53473449-629C-9847-82B4-501F07E9B5A7}" srcId="{299BBB8D-03C8-274D-ABE4-0167254EFE1D}" destId="{989C5D08-76F7-3142-9324-8FE577510C8E}" srcOrd="2" destOrd="0" parTransId="{A5B7C49A-16DA-EE4F-9B30-8053171D3305}" sibTransId="{2EAF475E-6C71-1941-87A0-39B3EB804430}"/>
    <dgm:cxn modelId="{1513747D-2297-BA45-B995-380A1F9B5436}" type="presOf" srcId="{299BBB8D-03C8-274D-ABE4-0167254EFE1D}" destId="{E4310DAC-E05C-A84E-A77B-0702C6EAEDA6}" srcOrd="0" destOrd="0" presId="urn:microsoft.com/office/officeart/2005/8/layout/process1"/>
    <dgm:cxn modelId="{675A2E81-FC02-7B46-9DAE-34783AE29450}" type="presOf" srcId="{CE8CE01C-0A38-F746-8364-F6C969D5032D}" destId="{9121C286-18D1-FE44-8DD8-F4E11FB83F49}" srcOrd="0" destOrd="0" presId="urn:microsoft.com/office/officeart/2005/8/layout/process1"/>
    <dgm:cxn modelId="{C67F03B9-133E-A44D-8CA7-C60CC21C6DE6}" type="presOf" srcId="{E2EF294E-800E-BA40-A11F-2D05ABD9B8FA}" destId="{28AF2AD7-D684-DE4A-9904-8F1CDC968F94}" srcOrd="0" destOrd="0" presId="urn:microsoft.com/office/officeart/2005/8/layout/process1"/>
    <dgm:cxn modelId="{F056FEBA-6569-284D-BDD7-0D63447929F3}" type="presOf" srcId="{335E0948-0CAB-3545-BE8C-39385AA17CDA}" destId="{54B0BF10-AF74-234F-B415-84BACBA5A1D9}" srcOrd="1" destOrd="0" presId="urn:microsoft.com/office/officeart/2005/8/layout/process1"/>
    <dgm:cxn modelId="{4093E1C6-53F5-0746-B9D2-0C0D865EDB84}" srcId="{299BBB8D-03C8-274D-ABE4-0167254EFE1D}" destId="{43B7AA52-6475-BB44-86FE-51CCA6C87CBE}" srcOrd="0" destOrd="0" parTransId="{0B9D6735-EF43-3547-938D-0CB0A3C1D0C7}" sibTransId="{E2EF294E-800E-BA40-A11F-2D05ABD9B8FA}"/>
    <dgm:cxn modelId="{945499DA-C3FB-AC4B-AC05-0E4FACE4F5E1}" srcId="{299BBB8D-03C8-274D-ABE4-0167254EFE1D}" destId="{CE8CE01C-0A38-F746-8364-F6C969D5032D}" srcOrd="1" destOrd="0" parTransId="{77A6AC30-8467-1A40-8DC4-0B2D65412947}" sibTransId="{335E0948-0CAB-3545-BE8C-39385AA17CDA}"/>
    <dgm:cxn modelId="{020BE5DB-7C3C-354B-8725-602D3C6B4BD8}" type="presOf" srcId="{E2EF294E-800E-BA40-A11F-2D05ABD9B8FA}" destId="{05A09650-3AC6-E84A-9A0F-B95522B3BFDD}" srcOrd="1" destOrd="0" presId="urn:microsoft.com/office/officeart/2005/8/layout/process1"/>
    <dgm:cxn modelId="{9BF947F1-A833-284E-94B1-4934C003CEBB}" type="presOf" srcId="{43B7AA52-6475-BB44-86FE-51CCA6C87CBE}" destId="{E2BB149C-E845-EB45-8D53-604D8BA9FE1E}" srcOrd="0" destOrd="0" presId="urn:microsoft.com/office/officeart/2005/8/layout/process1"/>
    <dgm:cxn modelId="{8A453089-3FA2-B243-861D-6CF7BCEDF934}" type="presParOf" srcId="{E4310DAC-E05C-A84E-A77B-0702C6EAEDA6}" destId="{E2BB149C-E845-EB45-8D53-604D8BA9FE1E}" srcOrd="0" destOrd="0" presId="urn:microsoft.com/office/officeart/2005/8/layout/process1"/>
    <dgm:cxn modelId="{F9E879C7-8F84-D347-A194-3BF3E3879EBD}" type="presParOf" srcId="{E4310DAC-E05C-A84E-A77B-0702C6EAEDA6}" destId="{28AF2AD7-D684-DE4A-9904-8F1CDC968F94}" srcOrd="1" destOrd="0" presId="urn:microsoft.com/office/officeart/2005/8/layout/process1"/>
    <dgm:cxn modelId="{2C6C54F2-6C86-054D-836D-00E164055CE1}" type="presParOf" srcId="{28AF2AD7-D684-DE4A-9904-8F1CDC968F94}" destId="{05A09650-3AC6-E84A-9A0F-B95522B3BFDD}" srcOrd="0" destOrd="0" presId="urn:microsoft.com/office/officeart/2005/8/layout/process1"/>
    <dgm:cxn modelId="{77EDFC14-5A1A-3742-B571-2559FE23FDD8}" type="presParOf" srcId="{E4310DAC-E05C-A84E-A77B-0702C6EAEDA6}" destId="{9121C286-18D1-FE44-8DD8-F4E11FB83F49}" srcOrd="2" destOrd="0" presId="urn:microsoft.com/office/officeart/2005/8/layout/process1"/>
    <dgm:cxn modelId="{88D80765-CCAA-BD4A-AB8D-03AD80E79236}" type="presParOf" srcId="{E4310DAC-E05C-A84E-A77B-0702C6EAEDA6}" destId="{705E5BF7-5F2D-8F4F-A381-089876A918ED}" srcOrd="3" destOrd="0" presId="urn:microsoft.com/office/officeart/2005/8/layout/process1"/>
    <dgm:cxn modelId="{D91B2BB2-8EB2-A748-B50B-27A4A5859E69}" type="presParOf" srcId="{705E5BF7-5F2D-8F4F-A381-089876A918ED}" destId="{54B0BF10-AF74-234F-B415-84BACBA5A1D9}" srcOrd="0" destOrd="0" presId="urn:microsoft.com/office/officeart/2005/8/layout/process1"/>
    <dgm:cxn modelId="{1A8C370B-F05D-2A44-83BB-F31E2FAD5081}" type="presParOf" srcId="{E4310DAC-E05C-A84E-A77B-0702C6EAEDA6}" destId="{C7980A8A-2C61-0347-BDD2-87DDB671AE38}"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78B942-D0EC-0C47-8613-94717941D16B}" type="doc">
      <dgm:prSet loTypeId="urn:microsoft.com/office/officeart/2005/8/layout/cycle6" loCatId="" qsTypeId="urn:microsoft.com/office/officeart/2005/8/quickstyle/simple1" qsCatId="simple" csTypeId="urn:microsoft.com/office/officeart/2005/8/colors/accent1_2" csCatId="accent1" phldr="1"/>
      <dgm:spPr/>
      <dgm:t>
        <a:bodyPr/>
        <a:lstStyle/>
        <a:p>
          <a:endParaRPr lang="nl-NL"/>
        </a:p>
      </dgm:t>
    </dgm:pt>
    <dgm:pt modelId="{2967A992-6621-114A-A3E8-CD3B7899003F}">
      <dgm:prSet phldrT="[Tekst]" custT="1"/>
      <dgm:spPr/>
      <dgm:t>
        <a:bodyPr/>
        <a:lstStyle/>
        <a:p>
          <a:r>
            <a:rPr lang="nl-NL" sz="2800" dirty="0"/>
            <a:t>aandacht</a:t>
          </a:r>
        </a:p>
      </dgm:t>
    </dgm:pt>
    <dgm:pt modelId="{F03599B9-A33B-AA46-93BE-1BFE3426E765}" type="parTrans" cxnId="{F91C5E9E-0C43-734F-956A-21039B58F0CC}">
      <dgm:prSet/>
      <dgm:spPr/>
      <dgm:t>
        <a:bodyPr/>
        <a:lstStyle/>
        <a:p>
          <a:endParaRPr lang="nl-NL"/>
        </a:p>
      </dgm:t>
    </dgm:pt>
    <dgm:pt modelId="{475FC421-2297-B24B-A711-A6EC4381636F}" type="sibTrans" cxnId="{F91C5E9E-0C43-734F-956A-21039B58F0CC}">
      <dgm:prSet/>
      <dgm:spPr/>
      <dgm:t>
        <a:bodyPr/>
        <a:lstStyle/>
        <a:p>
          <a:endParaRPr lang="nl-NL"/>
        </a:p>
      </dgm:t>
    </dgm:pt>
    <dgm:pt modelId="{1B89BAEB-9DC8-414E-BAC7-C491407A97B4}">
      <dgm:prSet phldrT="[Tekst]" custT="1"/>
      <dgm:spPr/>
      <dgm:t>
        <a:bodyPr/>
        <a:lstStyle/>
        <a:p>
          <a:r>
            <a:rPr lang="nl-NL" sz="2400" dirty="0" err="1"/>
            <a:t>Verantwoordelijk-heid</a:t>
          </a:r>
          <a:endParaRPr lang="nl-NL" sz="2400" dirty="0"/>
        </a:p>
      </dgm:t>
    </dgm:pt>
    <dgm:pt modelId="{81D44E26-8BD3-3B47-8CA1-D0F2D7F64B44}" type="parTrans" cxnId="{1EEAD345-FD44-F841-A041-D5189AFB3557}">
      <dgm:prSet/>
      <dgm:spPr/>
      <dgm:t>
        <a:bodyPr/>
        <a:lstStyle/>
        <a:p>
          <a:endParaRPr lang="nl-NL"/>
        </a:p>
      </dgm:t>
    </dgm:pt>
    <dgm:pt modelId="{66F0C22B-2CB8-4748-B1E5-3EF6C2BF9264}" type="sibTrans" cxnId="{1EEAD345-FD44-F841-A041-D5189AFB3557}">
      <dgm:prSet/>
      <dgm:spPr/>
      <dgm:t>
        <a:bodyPr/>
        <a:lstStyle/>
        <a:p>
          <a:endParaRPr lang="nl-NL"/>
        </a:p>
      </dgm:t>
    </dgm:pt>
    <dgm:pt modelId="{34A9F9FC-2EE4-664D-987A-8ABA641BE3A8}">
      <dgm:prSet phldrT="[Tekst]" custT="1"/>
      <dgm:spPr/>
      <dgm:t>
        <a:bodyPr/>
        <a:lstStyle/>
        <a:p>
          <a:r>
            <a:rPr lang="nl-NL" sz="2800" dirty="0"/>
            <a:t>deskundigheid</a:t>
          </a:r>
          <a:endParaRPr lang="nl-NL" sz="2400" dirty="0"/>
        </a:p>
      </dgm:t>
    </dgm:pt>
    <dgm:pt modelId="{407EB3E8-2A16-B043-94C4-647F42560E46}" type="parTrans" cxnId="{71B84C24-DDBF-174F-8A62-8BF51C2C4C82}">
      <dgm:prSet/>
      <dgm:spPr/>
      <dgm:t>
        <a:bodyPr/>
        <a:lstStyle/>
        <a:p>
          <a:endParaRPr lang="nl-NL"/>
        </a:p>
      </dgm:t>
    </dgm:pt>
    <dgm:pt modelId="{31DB91B8-27BA-014B-9E50-53240E3998E4}" type="sibTrans" cxnId="{71B84C24-DDBF-174F-8A62-8BF51C2C4C82}">
      <dgm:prSet/>
      <dgm:spPr/>
      <dgm:t>
        <a:bodyPr/>
        <a:lstStyle/>
        <a:p>
          <a:endParaRPr lang="nl-NL"/>
        </a:p>
      </dgm:t>
    </dgm:pt>
    <dgm:pt modelId="{9AB126C7-FB97-D84F-AC74-1DFC71B928D3}">
      <dgm:prSet phldrT="[Tekst]"/>
      <dgm:spPr/>
      <dgm:t>
        <a:bodyPr/>
        <a:lstStyle/>
        <a:p>
          <a:r>
            <a:rPr lang="nl-NL" dirty="0"/>
            <a:t>wederkerigheid</a:t>
          </a:r>
        </a:p>
      </dgm:t>
    </dgm:pt>
    <dgm:pt modelId="{4F53343A-076A-FB44-BCEA-29230D908691}" type="parTrans" cxnId="{6A0BDB79-092F-CE4F-A65F-39E7C2E85EF6}">
      <dgm:prSet/>
      <dgm:spPr/>
      <dgm:t>
        <a:bodyPr/>
        <a:lstStyle/>
        <a:p>
          <a:endParaRPr lang="nl-NL"/>
        </a:p>
      </dgm:t>
    </dgm:pt>
    <dgm:pt modelId="{FB070AD5-4B27-D74C-845D-FCC160A2A3D8}" type="sibTrans" cxnId="{6A0BDB79-092F-CE4F-A65F-39E7C2E85EF6}">
      <dgm:prSet/>
      <dgm:spPr/>
      <dgm:t>
        <a:bodyPr/>
        <a:lstStyle/>
        <a:p>
          <a:endParaRPr lang="nl-NL"/>
        </a:p>
      </dgm:t>
    </dgm:pt>
    <dgm:pt modelId="{1629DB56-355B-A94D-A8E1-E5004FA8AB3F}">
      <dgm:prSet phldrT="[Tekst]"/>
      <dgm:spPr/>
      <dgm:t>
        <a:bodyPr/>
        <a:lstStyle/>
        <a:p>
          <a:r>
            <a:rPr lang="nl-NL" dirty="0"/>
            <a:t>Solidariteit</a:t>
          </a:r>
        </a:p>
        <a:p>
          <a:r>
            <a:rPr lang="nl-NL" dirty="0"/>
            <a:t>organisatie</a:t>
          </a:r>
        </a:p>
      </dgm:t>
    </dgm:pt>
    <dgm:pt modelId="{F60E8A36-70BA-9045-A45B-21C9563F7208}" type="parTrans" cxnId="{4C7361FF-4E41-2545-ABB6-EC3CC3927FAB}">
      <dgm:prSet/>
      <dgm:spPr/>
      <dgm:t>
        <a:bodyPr/>
        <a:lstStyle/>
        <a:p>
          <a:endParaRPr lang="nl-NL"/>
        </a:p>
      </dgm:t>
    </dgm:pt>
    <dgm:pt modelId="{44CB4CEE-7E0B-B446-BCE4-12B0C8ADA899}" type="sibTrans" cxnId="{4C7361FF-4E41-2545-ABB6-EC3CC3927FAB}">
      <dgm:prSet/>
      <dgm:spPr/>
      <dgm:t>
        <a:bodyPr/>
        <a:lstStyle/>
        <a:p>
          <a:endParaRPr lang="nl-NL"/>
        </a:p>
      </dgm:t>
    </dgm:pt>
    <dgm:pt modelId="{C0931FB5-A59F-7740-BDBD-84F13D5E35B8}" type="pres">
      <dgm:prSet presAssocID="{8978B942-D0EC-0C47-8613-94717941D16B}" presName="cycle" presStyleCnt="0">
        <dgm:presLayoutVars>
          <dgm:dir/>
          <dgm:resizeHandles val="exact"/>
        </dgm:presLayoutVars>
      </dgm:prSet>
      <dgm:spPr/>
    </dgm:pt>
    <dgm:pt modelId="{5949A940-F101-834B-8824-9366BAC90C96}" type="pres">
      <dgm:prSet presAssocID="{2967A992-6621-114A-A3E8-CD3B7899003F}" presName="node" presStyleLbl="node1" presStyleIdx="0" presStyleCnt="5" custScaleX="124903">
        <dgm:presLayoutVars>
          <dgm:bulletEnabled val="1"/>
        </dgm:presLayoutVars>
      </dgm:prSet>
      <dgm:spPr/>
    </dgm:pt>
    <dgm:pt modelId="{D12BE730-6659-3E41-AD32-BC041DDC7F10}" type="pres">
      <dgm:prSet presAssocID="{2967A992-6621-114A-A3E8-CD3B7899003F}" presName="spNode" presStyleCnt="0"/>
      <dgm:spPr/>
    </dgm:pt>
    <dgm:pt modelId="{6C645D44-F04F-6744-AD2A-49776808201D}" type="pres">
      <dgm:prSet presAssocID="{475FC421-2297-B24B-A711-A6EC4381636F}" presName="sibTrans" presStyleLbl="sibTrans1D1" presStyleIdx="0" presStyleCnt="5"/>
      <dgm:spPr/>
    </dgm:pt>
    <dgm:pt modelId="{D37EF9FA-C03E-DD4F-925A-3FD46B0C9647}" type="pres">
      <dgm:prSet presAssocID="{1B89BAEB-9DC8-414E-BAC7-C491407A97B4}" presName="node" presStyleLbl="node1" presStyleIdx="1" presStyleCnt="5" custScaleX="158222">
        <dgm:presLayoutVars>
          <dgm:bulletEnabled val="1"/>
        </dgm:presLayoutVars>
      </dgm:prSet>
      <dgm:spPr/>
    </dgm:pt>
    <dgm:pt modelId="{28CDF0FF-D3B6-D147-A5B5-F017AF5EC3BC}" type="pres">
      <dgm:prSet presAssocID="{1B89BAEB-9DC8-414E-BAC7-C491407A97B4}" presName="spNode" presStyleCnt="0"/>
      <dgm:spPr/>
    </dgm:pt>
    <dgm:pt modelId="{9E189419-876C-D241-9E4F-CF1F2018FFAD}" type="pres">
      <dgm:prSet presAssocID="{66F0C22B-2CB8-4748-B1E5-3EF6C2BF9264}" presName="sibTrans" presStyleLbl="sibTrans1D1" presStyleIdx="1" presStyleCnt="5"/>
      <dgm:spPr/>
    </dgm:pt>
    <dgm:pt modelId="{5E2552A0-6CDB-6543-A2DE-5282F6432675}" type="pres">
      <dgm:prSet presAssocID="{34A9F9FC-2EE4-664D-987A-8ABA641BE3A8}" presName="node" presStyleLbl="node1" presStyleIdx="2" presStyleCnt="5" custScaleX="166263" custRadScaleRad="109173" custRadScaleInc="-60934">
        <dgm:presLayoutVars>
          <dgm:bulletEnabled val="1"/>
        </dgm:presLayoutVars>
      </dgm:prSet>
      <dgm:spPr/>
    </dgm:pt>
    <dgm:pt modelId="{34E659C7-0AEF-7345-94C6-E3169028A332}" type="pres">
      <dgm:prSet presAssocID="{34A9F9FC-2EE4-664D-987A-8ABA641BE3A8}" presName="spNode" presStyleCnt="0"/>
      <dgm:spPr/>
    </dgm:pt>
    <dgm:pt modelId="{AC93FDCA-D413-4A4F-9F00-28E8C75719F3}" type="pres">
      <dgm:prSet presAssocID="{31DB91B8-27BA-014B-9E50-53240E3998E4}" presName="sibTrans" presStyleLbl="sibTrans1D1" presStyleIdx="2" presStyleCnt="5"/>
      <dgm:spPr/>
    </dgm:pt>
    <dgm:pt modelId="{2BAADE56-F56A-9A40-8F5B-8506BCB2DC11}" type="pres">
      <dgm:prSet presAssocID="{9AB126C7-FB97-D84F-AC74-1DFC71B928D3}" presName="node" presStyleLbl="node1" presStyleIdx="3" presStyleCnt="5" custScaleX="151096" custRadScaleRad="104204" custRadScaleInc="60791">
        <dgm:presLayoutVars>
          <dgm:bulletEnabled val="1"/>
        </dgm:presLayoutVars>
      </dgm:prSet>
      <dgm:spPr/>
    </dgm:pt>
    <dgm:pt modelId="{7E0AA464-28EE-FD45-95CF-A2A0AF04A111}" type="pres">
      <dgm:prSet presAssocID="{9AB126C7-FB97-D84F-AC74-1DFC71B928D3}" presName="spNode" presStyleCnt="0"/>
      <dgm:spPr/>
    </dgm:pt>
    <dgm:pt modelId="{A5A4F9A4-3903-3744-8250-777E8550D9A6}" type="pres">
      <dgm:prSet presAssocID="{FB070AD5-4B27-D74C-845D-FCC160A2A3D8}" presName="sibTrans" presStyleLbl="sibTrans1D1" presStyleIdx="3" presStyleCnt="5"/>
      <dgm:spPr/>
    </dgm:pt>
    <dgm:pt modelId="{5D56277F-2E79-BB47-B45D-34D0225BCD24}" type="pres">
      <dgm:prSet presAssocID="{1629DB56-355B-A94D-A8E1-E5004FA8AB3F}" presName="node" presStyleLbl="node1" presStyleIdx="4" presStyleCnt="5" custScaleX="137011">
        <dgm:presLayoutVars>
          <dgm:bulletEnabled val="1"/>
        </dgm:presLayoutVars>
      </dgm:prSet>
      <dgm:spPr/>
    </dgm:pt>
    <dgm:pt modelId="{67FD9886-3FA3-604C-B981-F9D675894F01}" type="pres">
      <dgm:prSet presAssocID="{1629DB56-355B-A94D-A8E1-E5004FA8AB3F}" presName="spNode" presStyleCnt="0"/>
      <dgm:spPr/>
    </dgm:pt>
    <dgm:pt modelId="{147B8D97-E5A7-5F4E-96DF-2CF056EFCCD9}" type="pres">
      <dgm:prSet presAssocID="{44CB4CEE-7E0B-B446-BCE4-12B0C8ADA899}" presName="sibTrans" presStyleLbl="sibTrans1D1" presStyleIdx="4" presStyleCnt="5"/>
      <dgm:spPr/>
    </dgm:pt>
  </dgm:ptLst>
  <dgm:cxnLst>
    <dgm:cxn modelId="{081E1402-BDF0-A646-9DCB-5E661DCC84A4}" type="presOf" srcId="{1B89BAEB-9DC8-414E-BAC7-C491407A97B4}" destId="{D37EF9FA-C03E-DD4F-925A-3FD46B0C9647}" srcOrd="0" destOrd="0" presId="urn:microsoft.com/office/officeart/2005/8/layout/cycle6"/>
    <dgm:cxn modelId="{3226F509-8E9F-0944-8839-D837E81A8AC2}" type="presOf" srcId="{475FC421-2297-B24B-A711-A6EC4381636F}" destId="{6C645D44-F04F-6744-AD2A-49776808201D}" srcOrd="0" destOrd="0" presId="urn:microsoft.com/office/officeart/2005/8/layout/cycle6"/>
    <dgm:cxn modelId="{71B84C24-DDBF-174F-8A62-8BF51C2C4C82}" srcId="{8978B942-D0EC-0C47-8613-94717941D16B}" destId="{34A9F9FC-2EE4-664D-987A-8ABA641BE3A8}" srcOrd="2" destOrd="0" parTransId="{407EB3E8-2A16-B043-94C4-647F42560E46}" sibTransId="{31DB91B8-27BA-014B-9E50-53240E3998E4}"/>
    <dgm:cxn modelId="{1EEAD345-FD44-F841-A041-D5189AFB3557}" srcId="{8978B942-D0EC-0C47-8613-94717941D16B}" destId="{1B89BAEB-9DC8-414E-BAC7-C491407A97B4}" srcOrd="1" destOrd="0" parTransId="{81D44E26-8BD3-3B47-8CA1-D0F2D7F64B44}" sibTransId="{66F0C22B-2CB8-4748-B1E5-3EF6C2BF9264}"/>
    <dgm:cxn modelId="{F82A9247-509F-FA47-BDB9-CE497BC68B90}" type="presOf" srcId="{8978B942-D0EC-0C47-8613-94717941D16B}" destId="{C0931FB5-A59F-7740-BDBD-84F13D5E35B8}" srcOrd="0" destOrd="0" presId="urn:microsoft.com/office/officeart/2005/8/layout/cycle6"/>
    <dgm:cxn modelId="{6A0BDB79-092F-CE4F-A65F-39E7C2E85EF6}" srcId="{8978B942-D0EC-0C47-8613-94717941D16B}" destId="{9AB126C7-FB97-D84F-AC74-1DFC71B928D3}" srcOrd="3" destOrd="0" parTransId="{4F53343A-076A-FB44-BCEA-29230D908691}" sibTransId="{FB070AD5-4B27-D74C-845D-FCC160A2A3D8}"/>
    <dgm:cxn modelId="{20BBE485-4362-734C-9E50-7246B2245F9A}" type="presOf" srcId="{2967A992-6621-114A-A3E8-CD3B7899003F}" destId="{5949A940-F101-834B-8824-9366BAC90C96}" srcOrd="0" destOrd="0" presId="urn:microsoft.com/office/officeart/2005/8/layout/cycle6"/>
    <dgm:cxn modelId="{D649AA92-741C-7343-9E15-B056FC3B75F7}" type="presOf" srcId="{1629DB56-355B-A94D-A8E1-E5004FA8AB3F}" destId="{5D56277F-2E79-BB47-B45D-34D0225BCD24}" srcOrd="0" destOrd="0" presId="urn:microsoft.com/office/officeart/2005/8/layout/cycle6"/>
    <dgm:cxn modelId="{DE8E589E-D63A-6541-8524-EBB85EFAEC66}" type="presOf" srcId="{FB070AD5-4B27-D74C-845D-FCC160A2A3D8}" destId="{A5A4F9A4-3903-3744-8250-777E8550D9A6}" srcOrd="0" destOrd="0" presId="urn:microsoft.com/office/officeart/2005/8/layout/cycle6"/>
    <dgm:cxn modelId="{F91C5E9E-0C43-734F-956A-21039B58F0CC}" srcId="{8978B942-D0EC-0C47-8613-94717941D16B}" destId="{2967A992-6621-114A-A3E8-CD3B7899003F}" srcOrd="0" destOrd="0" parTransId="{F03599B9-A33B-AA46-93BE-1BFE3426E765}" sibTransId="{475FC421-2297-B24B-A711-A6EC4381636F}"/>
    <dgm:cxn modelId="{3C1018D0-0A5C-6349-984D-CF4EB9CFA624}" type="presOf" srcId="{34A9F9FC-2EE4-664D-987A-8ABA641BE3A8}" destId="{5E2552A0-6CDB-6543-A2DE-5282F6432675}" srcOrd="0" destOrd="0" presId="urn:microsoft.com/office/officeart/2005/8/layout/cycle6"/>
    <dgm:cxn modelId="{745B03D9-5EEF-904A-AC43-488D3E4083CE}" type="presOf" srcId="{31DB91B8-27BA-014B-9E50-53240E3998E4}" destId="{AC93FDCA-D413-4A4F-9F00-28E8C75719F3}" srcOrd="0" destOrd="0" presId="urn:microsoft.com/office/officeart/2005/8/layout/cycle6"/>
    <dgm:cxn modelId="{7B8CF6E1-6558-6D4C-BA46-41A64D0899D8}" type="presOf" srcId="{66F0C22B-2CB8-4748-B1E5-3EF6C2BF9264}" destId="{9E189419-876C-D241-9E4F-CF1F2018FFAD}" srcOrd="0" destOrd="0" presId="urn:microsoft.com/office/officeart/2005/8/layout/cycle6"/>
    <dgm:cxn modelId="{6F1C8CEE-19D2-7C44-B144-6B89EB09EF74}" type="presOf" srcId="{44CB4CEE-7E0B-B446-BCE4-12B0C8ADA899}" destId="{147B8D97-E5A7-5F4E-96DF-2CF056EFCCD9}" srcOrd="0" destOrd="0" presId="urn:microsoft.com/office/officeart/2005/8/layout/cycle6"/>
    <dgm:cxn modelId="{A0CA0FEF-6D5A-064D-865D-FA58A6DFCB39}" type="presOf" srcId="{9AB126C7-FB97-D84F-AC74-1DFC71B928D3}" destId="{2BAADE56-F56A-9A40-8F5B-8506BCB2DC11}" srcOrd="0" destOrd="0" presId="urn:microsoft.com/office/officeart/2005/8/layout/cycle6"/>
    <dgm:cxn modelId="{4C7361FF-4E41-2545-ABB6-EC3CC3927FAB}" srcId="{8978B942-D0EC-0C47-8613-94717941D16B}" destId="{1629DB56-355B-A94D-A8E1-E5004FA8AB3F}" srcOrd="4" destOrd="0" parTransId="{F60E8A36-70BA-9045-A45B-21C9563F7208}" sibTransId="{44CB4CEE-7E0B-B446-BCE4-12B0C8ADA899}"/>
    <dgm:cxn modelId="{C320BEEB-450B-6446-B0C5-546CAA9FB7EA}" type="presParOf" srcId="{C0931FB5-A59F-7740-BDBD-84F13D5E35B8}" destId="{5949A940-F101-834B-8824-9366BAC90C96}" srcOrd="0" destOrd="0" presId="urn:microsoft.com/office/officeart/2005/8/layout/cycle6"/>
    <dgm:cxn modelId="{642F66AA-BF68-9C43-A3BA-D14A7C908A33}" type="presParOf" srcId="{C0931FB5-A59F-7740-BDBD-84F13D5E35B8}" destId="{D12BE730-6659-3E41-AD32-BC041DDC7F10}" srcOrd="1" destOrd="0" presId="urn:microsoft.com/office/officeart/2005/8/layout/cycle6"/>
    <dgm:cxn modelId="{5EE7A059-1A1D-2749-965B-AE9B33B4333B}" type="presParOf" srcId="{C0931FB5-A59F-7740-BDBD-84F13D5E35B8}" destId="{6C645D44-F04F-6744-AD2A-49776808201D}" srcOrd="2" destOrd="0" presId="urn:microsoft.com/office/officeart/2005/8/layout/cycle6"/>
    <dgm:cxn modelId="{EEF885ED-69B8-E746-8FDD-7E7A93BE4026}" type="presParOf" srcId="{C0931FB5-A59F-7740-BDBD-84F13D5E35B8}" destId="{D37EF9FA-C03E-DD4F-925A-3FD46B0C9647}" srcOrd="3" destOrd="0" presId="urn:microsoft.com/office/officeart/2005/8/layout/cycle6"/>
    <dgm:cxn modelId="{B7B0A402-A237-5F4F-B42F-049B16B0AB6A}" type="presParOf" srcId="{C0931FB5-A59F-7740-BDBD-84F13D5E35B8}" destId="{28CDF0FF-D3B6-D147-A5B5-F017AF5EC3BC}" srcOrd="4" destOrd="0" presId="urn:microsoft.com/office/officeart/2005/8/layout/cycle6"/>
    <dgm:cxn modelId="{46AE6904-5FA1-1A47-BAB3-4A5EAA6B7E5E}" type="presParOf" srcId="{C0931FB5-A59F-7740-BDBD-84F13D5E35B8}" destId="{9E189419-876C-D241-9E4F-CF1F2018FFAD}" srcOrd="5" destOrd="0" presId="urn:microsoft.com/office/officeart/2005/8/layout/cycle6"/>
    <dgm:cxn modelId="{E333916F-48E3-4142-8955-83F072BA5EF2}" type="presParOf" srcId="{C0931FB5-A59F-7740-BDBD-84F13D5E35B8}" destId="{5E2552A0-6CDB-6543-A2DE-5282F6432675}" srcOrd="6" destOrd="0" presId="urn:microsoft.com/office/officeart/2005/8/layout/cycle6"/>
    <dgm:cxn modelId="{E0A2A619-C783-FE44-8A32-F53553162A60}" type="presParOf" srcId="{C0931FB5-A59F-7740-BDBD-84F13D5E35B8}" destId="{34E659C7-0AEF-7345-94C6-E3169028A332}" srcOrd="7" destOrd="0" presId="urn:microsoft.com/office/officeart/2005/8/layout/cycle6"/>
    <dgm:cxn modelId="{51B02312-E0CF-BB4C-A544-80B71E318BCC}" type="presParOf" srcId="{C0931FB5-A59F-7740-BDBD-84F13D5E35B8}" destId="{AC93FDCA-D413-4A4F-9F00-28E8C75719F3}" srcOrd="8" destOrd="0" presId="urn:microsoft.com/office/officeart/2005/8/layout/cycle6"/>
    <dgm:cxn modelId="{686BF2C8-DE6C-9F4E-A8BC-414B7A6F10B2}" type="presParOf" srcId="{C0931FB5-A59F-7740-BDBD-84F13D5E35B8}" destId="{2BAADE56-F56A-9A40-8F5B-8506BCB2DC11}" srcOrd="9" destOrd="0" presId="urn:microsoft.com/office/officeart/2005/8/layout/cycle6"/>
    <dgm:cxn modelId="{A34425C4-26CA-6441-897F-9C122801029F}" type="presParOf" srcId="{C0931FB5-A59F-7740-BDBD-84F13D5E35B8}" destId="{7E0AA464-28EE-FD45-95CF-A2A0AF04A111}" srcOrd="10" destOrd="0" presId="urn:microsoft.com/office/officeart/2005/8/layout/cycle6"/>
    <dgm:cxn modelId="{83AD39E1-7B1D-4E4C-8D14-0D90D4AD6541}" type="presParOf" srcId="{C0931FB5-A59F-7740-BDBD-84F13D5E35B8}" destId="{A5A4F9A4-3903-3744-8250-777E8550D9A6}" srcOrd="11" destOrd="0" presId="urn:microsoft.com/office/officeart/2005/8/layout/cycle6"/>
    <dgm:cxn modelId="{B2483F07-C1B2-4842-9DE8-5EF0370C7E01}" type="presParOf" srcId="{C0931FB5-A59F-7740-BDBD-84F13D5E35B8}" destId="{5D56277F-2E79-BB47-B45D-34D0225BCD24}" srcOrd="12" destOrd="0" presId="urn:microsoft.com/office/officeart/2005/8/layout/cycle6"/>
    <dgm:cxn modelId="{E4917D47-FEF4-8544-9C24-1CDD6A54E716}" type="presParOf" srcId="{C0931FB5-A59F-7740-BDBD-84F13D5E35B8}" destId="{67FD9886-3FA3-604C-B981-F9D675894F01}" srcOrd="13" destOrd="0" presId="urn:microsoft.com/office/officeart/2005/8/layout/cycle6"/>
    <dgm:cxn modelId="{35A3B59A-2092-0A46-98EC-A21C7C5F6088}" type="presParOf" srcId="{C0931FB5-A59F-7740-BDBD-84F13D5E35B8}" destId="{147B8D97-E5A7-5F4E-96DF-2CF056EFCCD9}"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BB149C-E845-EB45-8D53-604D8BA9FE1E}">
      <dsp:nvSpPr>
        <dsp:cNvPr id="0" name=""/>
        <dsp:cNvSpPr/>
      </dsp:nvSpPr>
      <dsp:spPr>
        <a:xfrm>
          <a:off x="15657" y="227723"/>
          <a:ext cx="3007336" cy="4694935"/>
        </a:xfrm>
        <a:prstGeom prst="roundRect">
          <a:avLst>
            <a:gd name="adj" fmla="val 10000"/>
          </a:avLst>
        </a:prstGeom>
        <a:gradFill rotWithShape="0">
          <a:gsLst>
            <a:gs pos="0">
              <a:schemeClr val="accent2">
                <a:shade val="50000"/>
                <a:hueOff val="0"/>
                <a:satOff val="0"/>
                <a:lumOff val="0"/>
                <a:alphaOff val="0"/>
                <a:lumMod val="110000"/>
                <a:satMod val="105000"/>
                <a:tint val="67000"/>
              </a:schemeClr>
            </a:gs>
            <a:gs pos="50000">
              <a:schemeClr val="accent2">
                <a:shade val="50000"/>
                <a:hueOff val="0"/>
                <a:satOff val="0"/>
                <a:lumOff val="0"/>
                <a:alphaOff val="0"/>
                <a:lumMod val="105000"/>
                <a:satMod val="103000"/>
                <a:tint val="73000"/>
              </a:schemeClr>
            </a:gs>
            <a:gs pos="100000">
              <a:schemeClr val="accent2">
                <a:shade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nl-BE" sz="2400" i="1" kern="1200" dirty="0"/>
            <a:t>Moral trauma</a:t>
          </a:r>
        </a:p>
        <a:p>
          <a:pPr marL="0" lvl="0" indent="0" algn="ctr" defTabSz="1066800">
            <a:lnSpc>
              <a:spcPct val="90000"/>
            </a:lnSpc>
            <a:spcBef>
              <a:spcPct val="0"/>
            </a:spcBef>
            <a:spcAft>
              <a:spcPct val="35000"/>
            </a:spcAft>
            <a:buNone/>
          </a:pPr>
          <a:r>
            <a:rPr lang="nl-BE" sz="2400" i="1" kern="1200" dirty="0"/>
            <a:t>Moral injury</a:t>
          </a:r>
        </a:p>
        <a:p>
          <a:pPr marL="0" lvl="0" indent="0" algn="ctr" defTabSz="1066800">
            <a:lnSpc>
              <a:spcPct val="90000"/>
            </a:lnSpc>
            <a:spcBef>
              <a:spcPct val="0"/>
            </a:spcBef>
            <a:spcAft>
              <a:spcPct val="35000"/>
            </a:spcAft>
            <a:buNone/>
          </a:pPr>
          <a:r>
            <a:rPr lang="nl-BE" sz="2400" i="1" kern="1200" dirty="0"/>
            <a:t>Moral adversity</a:t>
          </a:r>
        </a:p>
        <a:p>
          <a:pPr lvl="0" algn="ctr" defTabSz="1066800">
            <a:lnSpc>
              <a:spcPct val="90000"/>
            </a:lnSpc>
            <a:spcBef>
              <a:spcPct val="0"/>
            </a:spcBef>
            <a:spcAft>
              <a:spcPct val="35000"/>
            </a:spcAft>
            <a:buNone/>
          </a:pPr>
          <a:endParaRPr lang="nl-NL" sz="2000" kern="1200" dirty="0"/>
        </a:p>
      </dsp:txBody>
      <dsp:txXfrm>
        <a:off x="103739" y="315805"/>
        <a:ext cx="2831172" cy="4518771"/>
      </dsp:txXfrm>
    </dsp:sp>
    <dsp:sp modelId="{28AF2AD7-D684-DE4A-9904-8F1CDC968F94}">
      <dsp:nvSpPr>
        <dsp:cNvPr id="0" name=""/>
        <dsp:cNvSpPr/>
      </dsp:nvSpPr>
      <dsp:spPr>
        <a:xfrm>
          <a:off x="3323727" y="2202281"/>
          <a:ext cx="637555" cy="745819"/>
        </a:xfrm>
        <a:prstGeom prst="rightArrow">
          <a:avLst>
            <a:gd name="adj1" fmla="val 60000"/>
            <a:gd name="adj2" fmla="val 50000"/>
          </a:avLst>
        </a:prstGeom>
        <a:gradFill rotWithShape="0">
          <a:gsLst>
            <a:gs pos="0">
              <a:schemeClr val="accent2">
                <a:shade val="90000"/>
                <a:hueOff val="0"/>
                <a:satOff val="0"/>
                <a:lumOff val="0"/>
                <a:alphaOff val="0"/>
                <a:lumMod val="110000"/>
                <a:satMod val="105000"/>
                <a:tint val="67000"/>
              </a:schemeClr>
            </a:gs>
            <a:gs pos="50000">
              <a:schemeClr val="accent2">
                <a:shade val="90000"/>
                <a:hueOff val="0"/>
                <a:satOff val="0"/>
                <a:lumOff val="0"/>
                <a:alphaOff val="0"/>
                <a:lumMod val="105000"/>
                <a:satMod val="103000"/>
                <a:tint val="73000"/>
              </a:schemeClr>
            </a:gs>
            <a:gs pos="100000">
              <a:schemeClr val="accent2">
                <a:shade val="9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endParaRPr lang="nl-NL" sz="3200" kern="1200"/>
        </a:p>
      </dsp:txBody>
      <dsp:txXfrm>
        <a:off x="3323727" y="2351445"/>
        <a:ext cx="446289" cy="447491"/>
      </dsp:txXfrm>
    </dsp:sp>
    <dsp:sp modelId="{9121C286-18D1-FE44-8DD8-F4E11FB83F49}">
      <dsp:nvSpPr>
        <dsp:cNvPr id="0" name=""/>
        <dsp:cNvSpPr/>
      </dsp:nvSpPr>
      <dsp:spPr>
        <a:xfrm>
          <a:off x="4225928" y="0"/>
          <a:ext cx="3007336" cy="5150383"/>
        </a:xfrm>
        <a:prstGeom prst="roundRect">
          <a:avLst>
            <a:gd name="adj" fmla="val 10000"/>
          </a:avLst>
        </a:prstGeom>
        <a:gradFill rotWithShape="0">
          <a:gsLst>
            <a:gs pos="0">
              <a:schemeClr val="accent2">
                <a:shade val="50000"/>
                <a:hueOff val="51637"/>
                <a:satOff val="9185"/>
                <a:lumOff val="25441"/>
                <a:alphaOff val="0"/>
                <a:lumMod val="110000"/>
                <a:satMod val="105000"/>
                <a:tint val="67000"/>
              </a:schemeClr>
            </a:gs>
            <a:gs pos="50000">
              <a:schemeClr val="accent2">
                <a:shade val="50000"/>
                <a:hueOff val="51637"/>
                <a:satOff val="9185"/>
                <a:lumOff val="25441"/>
                <a:alphaOff val="0"/>
                <a:lumMod val="105000"/>
                <a:satMod val="103000"/>
                <a:tint val="73000"/>
              </a:schemeClr>
            </a:gs>
            <a:gs pos="100000">
              <a:schemeClr val="accent2">
                <a:shade val="50000"/>
                <a:hueOff val="51637"/>
                <a:satOff val="9185"/>
                <a:lumOff val="2544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nl-NL" sz="1800" kern="1200" dirty="0"/>
            <a:t>“</a:t>
          </a:r>
          <a:r>
            <a:rPr lang="nl-NL" sz="3600" b="1" kern="1200" dirty="0" err="1"/>
            <a:t>distress</a:t>
          </a:r>
          <a:r>
            <a:rPr lang="nl-NL" sz="3600" b="1" kern="1200" dirty="0"/>
            <a:t>”</a:t>
          </a:r>
        </a:p>
        <a:p>
          <a:pPr marL="0" lvl="0" indent="0" algn="ctr" defTabSz="800100">
            <a:lnSpc>
              <a:spcPct val="90000"/>
            </a:lnSpc>
            <a:spcBef>
              <a:spcPct val="0"/>
            </a:spcBef>
            <a:spcAft>
              <a:spcPct val="35000"/>
            </a:spcAft>
            <a:buNone/>
          </a:pPr>
          <a:r>
            <a:rPr lang="nl-BE" sz="1800" i="1" kern="1200" dirty="0"/>
            <a:t> </a:t>
          </a:r>
          <a:r>
            <a:rPr lang="nl-BE" sz="2400" i="1" kern="1200" dirty="0"/>
            <a:t>Moral distress</a:t>
          </a:r>
        </a:p>
        <a:p>
          <a:pPr marL="0" lvl="0" indent="0" algn="ctr" defTabSz="800100">
            <a:lnSpc>
              <a:spcPct val="90000"/>
            </a:lnSpc>
            <a:spcBef>
              <a:spcPct val="0"/>
            </a:spcBef>
            <a:spcAft>
              <a:spcPct val="35000"/>
            </a:spcAft>
            <a:buNone/>
          </a:pPr>
          <a:r>
            <a:rPr lang="nl-BE" sz="2400" i="1" kern="1200" dirty="0"/>
            <a:t>Moral outrage</a:t>
          </a:r>
        </a:p>
        <a:p>
          <a:pPr marL="0" lvl="0" indent="0" algn="ctr" defTabSz="800100">
            <a:lnSpc>
              <a:spcPct val="90000"/>
            </a:lnSpc>
            <a:spcBef>
              <a:spcPct val="0"/>
            </a:spcBef>
            <a:spcAft>
              <a:spcPct val="35000"/>
            </a:spcAft>
            <a:buNone/>
          </a:pPr>
          <a:r>
            <a:rPr lang="nl-BE" sz="2400" i="1" kern="1200" dirty="0"/>
            <a:t>Moral suffering</a:t>
          </a:r>
        </a:p>
        <a:p>
          <a:pPr marL="0" lvl="0" indent="0" algn="ctr" defTabSz="800100">
            <a:lnSpc>
              <a:spcPct val="90000"/>
            </a:lnSpc>
            <a:spcBef>
              <a:spcPct val="0"/>
            </a:spcBef>
            <a:spcAft>
              <a:spcPct val="35000"/>
            </a:spcAft>
            <a:buNone/>
          </a:pPr>
          <a:r>
            <a:rPr lang="nl-BE" sz="2400" i="1" kern="1200" dirty="0"/>
            <a:t>Compassion fatigue</a:t>
          </a:r>
          <a:endParaRPr lang="nl-NL" sz="1800" b="1" kern="1200" dirty="0"/>
        </a:p>
        <a:p>
          <a:pPr lvl="0" algn="ctr" defTabSz="800100">
            <a:lnSpc>
              <a:spcPct val="90000"/>
            </a:lnSpc>
            <a:spcBef>
              <a:spcPct val="0"/>
            </a:spcBef>
            <a:spcAft>
              <a:spcPct val="35000"/>
            </a:spcAft>
            <a:buNone/>
          </a:pPr>
          <a:r>
            <a:rPr lang="nl-NL" sz="1800" b="1" kern="1200" dirty="0"/>
            <a:t>…</a:t>
          </a:r>
        </a:p>
      </dsp:txBody>
      <dsp:txXfrm>
        <a:off x="4314010" y="88082"/>
        <a:ext cx="2831172" cy="4974219"/>
      </dsp:txXfrm>
    </dsp:sp>
    <dsp:sp modelId="{705E5BF7-5F2D-8F4F-A381-089876A918ED}">
      <dsp:nvSpPr>
        <dsp:cNvPr id="0" name=""/>
        <dsp:cNvSpPr/>
      </dsp:nvSpPr>
      <dsp:spPr>
        <a:xfrm>
          <a:off x="7533999" y="2202281"/>
          <a:ext cx="637555" cy="745819"/>
        </a:xfrm>
        <a:prstGeom prst="rightArrow">
          <a:avLst>
            <a:gd name="adj1" fmla="val 60000"/>
            <a:gd name="adj2" fmla="val 50000"/>
          </a:avLst>
        </a:prstGeom>
        <a:gradFill rotWithShape="0">
          <a:gsLst>
            <a:gs pos="0">
              <a:schemeClr val="accent2">
                <a:shade val="90000"/>
                <a:hueOff val="74202"/>
                <a:satOff val="-393"/>
                <a:lumOff val="21330"/>
                <a:alphaOff val="0"/>
                <a:lumMod val="110000"/>
                <a:satMod val="105000"/>
                <a:tint val="67000"/>
              </a:schemeClr>
            </a:gs>
            <a:gs pos="50000">
              <a:schemeClr val="accent2">
                <a:shade val="90000"/>
                <a:hueOff val="74202"/>
                <a:satOff val="-393"/>
                <a:lumOff val="21330"/>
                <a:alphaOff val="0"/>
                <a:lumMod val="105000"/>
                <a:satMod val="103000"/>
                <a:tint val="73000"/>
              </a:schemeClr>
            </a:gs>
            <a:gs pos="100000">
              <a:schemeClr val="accent2">
                <a:shade val="90000"/>
                <a:hueOff val="74202"/>
                <a:satOff val="-393"/>
                <a:lumOff val="2133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endParaRPr lang="nl-NL" sz="3200" kern="1200"/>
        </a:p>
      </dsp:txBody>
      <dsp:txXfrm>
        <a:off x="7533999" y="2351445"/>
        <a:ext cx="446289" cy="447491"/>
      </dsp:txXfrm>
    </dsp:sp>
    <dsp:sp modelId="{C7980A8A-2C61-0347-BDD2-87DDB671AE38}">
      <dsp:nvSpPr>
        <dsp:cNvPr id="0" name=""/>
        <dsp:cNvSpPr/>
      </dsp:nvSpPr>
      <dsp:spPr>
        <a:xfrm>
          <a:off x="8436200" y="995862"/>
          <a:ext cx="3007336" cy="3158658"/>
        </a:xfrm>
        <a:prstGeom prst="roundRect">
          <a:avLst>
            <a:gd name="adj" fmla="val 10000"/>
          </a:avLst>
        </a:prstGeom>
        <a:gradFill rotWithShape="0">
          <a:gsLst>
            <a:gs pos="0">
              <a:schemeClr val="accent2">
                <a:shade val="50000"/>
                <a:hueOff val="51637"/>
                <a:satOff val="9185"/>
                <a:lumOff val="25441"/>
                <a:alphaOff val="0"/>
                <a:lumMod val="110000"/>
                <a:satMod val="105000"/>
                <a:tint val="67000"/>
              </a:schemeClr>
            </a:gs>
            <a:gs pos="50000">
              <a:schemeClr val="accent2">
                <a:shade val="50000"/>
                <a:hueOff val="51637"/>
                <a:satOff val="9185"/>
                <a:lumOff val="25441"/>
                <a:alphaOff val="0"/>
                <a:lumMod val="105000"/>
                <a:satMod val="103000"/>
                <a:tint val="73000"/>
              </a:schemeClr>
            </a:gs>
            <a:gs pos="100000">
              <a:schemeClr val="accent2">
                <a:shade val="50000"/>
                <a:hueOff val="51637"/>
                <a:satOff val="9185"/>
                <a:lumOff val="2544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nl-BE" sz="1800" kern="1200" dirty="0"/>
            <a:t>Effect op </a:t>
          </a:r>
        </a:p>
        <a:p>
          <a:pPr marL="0" lvl="0" indent="0" algn="ctr" defTabSz="800100">
            <a:lnSpc>
              <a:spcPct val="90000"/>
            </a:lnSpc>
            <a:spcBef>
              <a:spcPct val="0"/>
            </a:spcBef>
            <a:spcAft>
              <a:spcPct val="35000"/>
            </a:spcAft>
            <a:buNone/>
          </a:pPr>
          <a:r>
            <a:rPr lang="nl-BE" sz="2800" b="1" kern="1200" dirty="0"/>
            <a:t>Persoonlijke Integriteit</a:t>
          </a:r>
        </a:p>
        <a:p>
          <a:pPr marL="0" lvl="0" indent="0" algn="ctr" defTabSz="800100">
            <a:lnSpc>
              <a:spcPct val="90000"/>
            </a:lnSpc>
            <a:spcBef>
              <a:spcPct val="0"/>
            </a:spcBef>
            <a:spcAft>
              <a:spcPct val="35000"/>
            </a:spcAft>
            <a:buNone/>
          </a:pPr>
          <a:r>
            <a:rPr lang="nl-BE" sz="2800" b="1" kern="1200" dirty="0"/>
            <a:t>Professionele integriteit</a:t>
          </a:r>
        </a:p>
        <a:p>
          <a:pPr marL="0" lvl="0" indent="0" algn="ctr" defTabSz="800100">
            <a:lnSpc>
              <a:spcPct val="90000"/>
            </a:lnSpc>
            <a:spcBef>
              <a:spcPct val="0"/>
            </a:spcBef>
            <a:spcAft>
              <a:spcPct val="35000"/>
            </a:spcAft>
            <a:buNone/>
          </a:pPr>
          <a:endParaRPr lang="nl-NL" sz="1800" kern="1200" dirty="0"/>
        </a:p>
      </dsp:txBody>
      <dsp:txXfrm>
        <a:off x="8524282" y="1083944"/>
        <a:ext cx="2831172" cy="29824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49A940-F101-834B-8824-9366BAC90C96}">
      <dsp:nvSpPr>
        <dsp:cNvPr id="0" name=""/>
        <dsp:cNvSpPr/>
      </dsp:nvSpPr>
      <dsp:spPr>
        <a:xfrm>
          <a:off x="2857984" y="3160"/>
          <a:ext cx="2223253" cy="11569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nl-NL" sz="2800" kern="1200" dirty="0"/>
            <a:t>aandacht</a:t>
          </a:r>
        </a:p>
      </dsp:txBody>
      <dsp:txXfrm>
        <a:off x="2914464" y="59640"/>
        <a:ext cx="2110293" cy="1044029"/>
      </dsp:txXfrm>
    </dsp:sp>
    <dsp:sp modelId="{6C645D44-F04F-6744-AD2A-49776808201D}">
      <dsp:nvSpPr>
        <dsp:cNvPr id="0" name=""/>
        <dsp:cNvSpPr/>
      </dsp:nvSpPr>
      <dsp:spPr>
        <a:xfrm>
          <a:off x="1659485" y="581655"/>
          <a:ext cx="4620252" cy="4620252"/>
        </a:xfrm>
        <a:custGeom>
          <a:avLst/>
          <a:gdLst/>
          <a:ahLst/>
          <a:cxnLst/>
          <a:rect l="0" t="0" r="0" b="0"/>
          <a:pathLst>
            <a:path>
              <a:moveTo>
                <a:pt x="3431271" y="290295"/>
              </a:moveTo>
              <a:arcTo wR="2310126" hR="2310126" stAng="17941997" swAng="1600824"/>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37EF9FA-C03E-DD4F-925A-3FD46B0C9647}">
      <dsp:nvSpPr>
        <dsp:cNvPr id="0" name=""/>
        <dsp:cNvSpPr/>
      </dsp:nvSpPr>
      <dsp:spPr>
        <a:xfrm>
          <a:off x="4758508" y="1599418"/>
          <a:ext cx="2816326" cy="11569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nl-NL" sz="2400" kern="1200" dirty="0" err="1"/>
            <a:t>Verantwoordelijk-heid</a:t>
          </a:r>
          <a:endParaRPr lang="nl-NL" sz="2400" kern="1200" dirty="0"/>
        </a:p>
      </dsp:txBody>
      <dsp:txXfrm>
        <a:off x="4814988" y="1655898"/>
        <a:ext cx="2703366" cy="1044029"/>
      </dsp:txXfrm>
    </dsp:sp>
    <dsp:sp modelId="{9E189419-876C-D241-9E4F-CF1F2018FFAD}">
      <dsp:nvSpPr>
        <dsp:cNvPr id="0" name=""/>
        <dsp:cNvSpPr/>
      </dsp:nvSpPr>
      <dsp:spPr>
        <a:xfrm>
          <a:off x="1728980" y="1024233"/>
          <a:ext cx="4620252" cy="4620252"/>
        </a:xfrm>
        <a:custGeom>
          <a:avLst/>
          <a:gdLst/>
          <a:ahLst/>
          <a:cxnLst/>
          <a:rect l="0" t="0" r="0" b="0"/>
          <a:pathLst>
            <a:path>
              <a:moveTo>
                <a:pt x="4549653" y="1743383"/>
              </a:moveTo>
              <a:arcTo wR="2310126" hR="2310126" stAng="20747921" swAng="1705645"/>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E2552A0-6CDB-6543-A2DE-5282F6432675}">
      <dsp:nvSpPr>
        <dsp:cNvPr id="0" name=""/>
        <dsp:cNvSpPr/>
      </dsp:nvSpPr>
      <dsp:spPr>
        <a:xfrm>
          <a:off x="4439419" y="3913276"/>
          <a:ext cx="2959455" cy="11569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nl-NL" sz="2800" kern="1200" dirty="0"/>
            <a:t>deskundigheid</a:t>
          </a:r>
          <a:endParaRPr lang="nl-NL" sz="2400" kern="1200" dirty="0"/>
        </a:p>
      </dsp:txBody>
      <dsp:txXfrm>
        <a:off x="4495899" y="3969756"/>
        <a:ext cx="2846495" cy="1044029"/>
      </dsp:txXfrm>
    </dsp:sp>
    <dsp:sp modelId="{AC93FDCA-D413-4A4F-9F00-28E8C75719F3}">
      <dsp:nvSpPr>
        <dsp:cNvPr id="0" name=""/>
        <dsp:cNvSpPr/>
      </dsp:nvSpPr>
      <dsp:spPr>
        <a:xfrm>
          <a:off x="1770335" y="762325"/>
          <a:ext cx="4620252" cy="4620252"/>
        </a:xfrm>
        <a:custGeom>
          <a:avLst/>
          <a:gdLst/>
          <a:ahLst/>
          <a:cxnLst/>
          <a:rect l="0" t="0" r="0" b="0"/>
          <a:pathLst>
            <a:path>
              <a:moveTo>
                <a:pt x="3448912" y="4320063"/>
              </a:moveTo>
              <a:arcTo wR="2310126" hR="2310126" stAng="3627903" swAng="374658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BAADE56-F56A-9A40-8F5B-8506BCB2DC11}">
      <dsp:nvSpPr>
        <dsp:cNvPr id="0" name=""/>
        <dsp:cNvSpPr/>
      </dsp:nvSpPr>
      <dsp:spPr>
        <a:xfrm>
          <a:off x="764982" y="3841567"/>
          <a:ext cx="2689485" cy="11569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kern="1200" dirty="0"/>
            <a:t>wederkerigheid</a:t>
          </a:r>
        </a:p>
      </dsp:txBody>
      <dsp:txXfrm>
        <a:off x="821462" y="3898047"/>
        <a:ext cx="2576525" cy="1044029"/>
      </dsp:txXfrm>
    </dsp:sp>
    <dsp:sp modelId="{A5A4F9A4-3903-3744-8250-777E8550D9A6}">
      <dsp:nvSpPr>
        <dsp:cNvPr id="0" name=""/>
        <dsp:cNvSpPr/>
      </dsp:nvSpPr>
      <dsp:spPr>
        <a:xfrm>
          <a:off x="1637030" y="794698"/>
          <a:ext cx="4620252" cy="4620252"/>
        </a:xfrm>
        <a:custGeom>
          <a:avLst/>
          <a:gdLst/>
          <a:ahLst/>
          <a:cxnLst/>
          <a:rect l="0" t="0" r="0" b="0"/>
          <a:pathLst>
            <a:path>
              <a:moveTo>
                <a:pt x="117180" y="3036537"/>
              </a:moveTo>
              <a:arcTo wR="2310126" hR="2310126" stAng="9700355" swAng="1603907"/>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D56277F-2E79-BB47-B45D-34D0225BCD24}">
      <dsp:nvSpPr>
        <dsp:cNvPr id="0" name=""/>
        <dsp:cNvSpPr/>
      </dsp:nvSpPr>
      <dsp:spPr>
        <a:xfrm>
          <a:off x="553164" y="1599418"/>
          <a:ext cx="2438774" cy="115698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kern="1200" dirty="0"/>
            <a:t>Solidariteit</a:t>
          </a:r>
        </a:p>
        <a:p>
          <a:pPr marL="0" lvl="0" indent="0" algn="ctr" defTabSz="1111250">
            <a:lnSpc>
              <a:spcPct val="90000"/>
            </a:lnSpc>
            <a:spcBef>
              <a:spcPct val="0"/>
            </a:spcBef>
            <a:spcAft>
              <a:spcPct val="35000"/>
            </a:spcAft>
            <a:buNone/>
          </a:pPr>
          <a:r>
            <a:rPr lang="nl-NL" sz="2500" kern="1200" dirty="0"/>
            <a:t>organisatie</a:t>
          </a:r>
        </a:p>
      </dsp:txBody>
      <dsp:txXfrm>
        <a:off x="609644" y="1655898"/>
        <a:ext cx="2325814" cy="1044029"/>
      </dsp:txXfrm>
    </dsp:sp>
    <dsp:sp modelId="{147B8D97-E5A7-5F4E-96DF-2CF056EFCCD9}">
      <dsp:nvSpPr>
        <dsp:cNvPr id="0" name=""/>
        <dsp:cNvSpPr/>
      </dsp:nvSpPr>
      <dsp:spPr>
        <a:xfrm>
          <a:off x="1659485" y="581655"/>
          <a:ext cx="4620252" cy="4620252"/>
        </a:xfrm>
        <a:custGeom>
          <a:avLst/>
          <a:gdLst/>
          <a:ahLst/>
          <a:cxnLst/>
          <a:rect l="0" t="0" r="0" b="0"/>
          <a:pathLst>
            <a:path>
              <a:moveTo>
                <a:pt x="401423" y="1008765"/>
              </a:moveTo>
              <a:arcTo wR="2310126" hR="2310126" stAng="12857179" swAng="1600824"/>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725718-40A6-F34E-AECB-56DBD2248851}" type="datetimeFigureOut">
              <a:rPr lang="nl-BE" smtClean="0"/>
              <a:t>14/10/2024</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D97CB6-4780-0045-8C5A-6ED21AED98CB}" type="slidenum">
              <a:rPr lang="nl-BE" smtClean="0"/>
              <a:t>‹nr.›</a:t>
            </a:fld>
            <a:endParaRPr lang="nl-BE"/>
          </a:p>
        </p:txBody>
      </p:sp>
    </p:spTree>
    <p:extLst>
      <p:ext uri="{BB962C8B-B14F-4D97-AF65-F5344CB8AC3E}">
        <p14:creationId xmlns:p14="http://schemas.microsoft.com/office/powerpoint/2010/main" val="404276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apsanet.org/lippincottrecipient"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connect.apsanet.org/apsa2023/"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Wie ben ik?</a:t>
            </a:r>
          </a:p>
          <a:p>
            <a:r>
              <a:rPr lang="nl-BE" dirty="0"/>
              <a:t>Katrien Ruytjens,</a:t>
            </a:r>
          </a:p>
          <a:p>
            <a:r>
              <a:rPr lang="nl-BE" dirty="0"/>
              <a:t>Nadat: docent ethiek en zingeving in verschillende opleiding tot zorgberoepen, vooral in postgraduaten. </a:t>
            </a:r>
          </a:p>
          <a:p>
            <a:r>
              <a:rPr lang="nl-BE" dirty="0"/>
              <a:t>Vooral ethiekondersteuner: dat wil zeggen dat ik verschillende zorgorganisaties ondersteun of begeleid bij het uitywerken van ethsich beleid, en begeleiden van commissies ethiek, het opstarten van moreel beraad of ethsich overleg. Dat doe ik al verschillende jaren ook in de thuiszorg.</a:t>
            </a:r>
          </a:p>
          <a:p>
            <a:r>
              <a:rPr lang="nl-BE" dirty="0"/>
              <a:t>Ik ben daarnaast sinds 7 jaar vaste intervisor op twee palliatieve eenheden in een algemeen ziekenhuis.</a:t>
            </a:r>
          </a:p>
          <a:p>
            <a:r>
              <a:rPr lang="nl-BE" dirty="0"/>
              <a:t>Vandaag coördineer ik ethiek voor Emmaus vzw </a:t>
            </a:r>
          </a:p>
          <a:p>
            <a:endParaRPr lang="nl-BE" dirty="0"/>
          </a:p>
          <a:p>
            <a:r>
              <a:rPr lang="nl-BE" dirty="0"/>
              <a:t>5 Woon zrg centra</a:t>
            </a:r>
          </a:p>
          <a:p>
            <a:r>
              <a:rPr lang="nl-BE" dirty="0"/>
              <a:t>2 AZ</a:t>
            </a:r>
          </a:p>
          <a:p>
            <a:r>
              <a:rPr lang="nl-BE" dirty="0"/>
              <a:t>2 Psychiatrische ziekenhuizen - beschut wonen,</a:t>
            </a:r>
          </a:p>
          <a:p>
            <a:r>
              <a:rPr lang="nl-BE" dirty="0"/>
              <a:t>Bijzondere jeugdzorg</a:t>
            </a:r>
          </a:p>
          <a:p>
            <a:r>
              <a:rPr lang="nl-BE" dirty="0"/>
              <a:t>Kinderopvang</a:t>
            </a:r>
          </a:p>
          <a:p>
            <a:r>
              <a:rPr lang="nl-BE" dirty="0"/>
              <a:t>Drie grote voorzieningen voor mensen met een beperking (VAPH, RTH)</a:t>
            </a:r>
          </a:p>
        </p:txBody>
      </p:sp>
      <p:sp>
        <p:nvSpPr>
          <p:cNvPr id="4" name="Tijdelijke aanduiding voor dianummer 3"/>
          <p:cNvSpPr>
            <a:spLocks noGrp="1"/>
          </p:cNvSpPr>
          <p:nvPr>
            <p:ph type="sldNum" sz="quarter" idx="5"/>
          </p:nvPr>
        </p:nvSpPr>
        <p:spPr/>
        <p:txBody>
          <a:bodyPr/>
          <a:lstStyle/>
          <a:p>
            <a:fld id="{BDD97CB6-4780-0045-8C5A-6ED21AED98CB}" type="slidenum">
              <a:rPr lang="nl-BE" smtClean="0"/>
              <a:t>1</a:t>
            </a:fld>
            <a:endParaRPr lang="nl-BE"/>
          </a:p>
        </p:txBody>
      </p:sp>
    </p:spTree>
    <p:extLst>
      <p:ext uri="{BB962C8B-B14F-4D97-AF65-F5344CB8AC3E}">
        <p14:creationId xmlns:p14="http://schemas.microsoft.com/office/powerpoint/2010/main" val="2369756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b="0" i="1" u="none" strike="noStrike" dirty="0">
                <a:solidFill>
                  <a:srgbClr val="000000"/>
                </a:solidFill>
                <a:effectLst/>
                <a:latin typeface="inherit"/>
              </a:rPr>
              <a:t>The </a:t>
            </a:r>
            <a:r>
              <a:rPr lang="nl-BE" b="1" i="1" u="none" strike="noStrike" dirty="0">
                <a:solidFill>
                  <a:srgbClr val="51B55F"/>
                </a:solidFill>
                <a:effectLst/>
                <a:latin typeface="inherit"/>
                <a:hlinkClick r:id="rId3"/>
              </a:rPr>
              <a:t>Benjamin E. Lippincott Award</a:t>
            </a:r>
            <a:r>
              <a:rPr lang="nl-BE" b="0" i="1" u="none" strike="noStrike" dirty="0">
                <a:solidFill>
                  <a:srgbClr val="000000"/>
                </a:solidFill>
                <a:effectLst/>
                <a:latin typeface="inherit"/>
              </a:rPr>
              <a:t> is presented annually by the American Political Science Association (APSA) to recognize a work of exceptional quality by a living political theorist that is still considered significant after a time span of at least 15 years since the original date of publication.</a:t>
            </a:r>
            <a:r>
              <a:rPr lang="nl-BE" b="0" i="0" u="none" strike="noStrike" dirty="0">
                <a:solidFill>
                  <a:srgbClr val="000000"/>
                </a:solidFill>
                <a:effectLst/>
                <a:latin typeface="Open Sans" panose="020B0606030504020204" pitchFamily="34" charset="0"/>
              </a:rPr>
              <a:t>  </a:t>
            </a:r>
            <a:r>
              <a:rPr lang="nl-BE" b="0" i="1" u="none" strike="noStrike" dirty="0">
                <a:solidFill>
                  <a:srgbClr val="000000"/>
                </a:solidFill>
                <a:effectLst/>
                <a:latin typeface="inherit"/>
              </a:rPr>
              <a:t>Tronto will deliver the Lippincott Lecture on Saturday, September 2, 2023 at 2pm PDT as part of the </a:t>
            </a:r>
            <a:r>
              <a:rPr lang="nl-BE" b="1" i="1" u="none" strike="noStrike" dirty="0">
                <a:solidFill>
                  <a:srgbClr val="51B55F"/>
                </a:solidFill>
                <a:effectLst/>
                <a:latin typeface="inherit"/>
                <a:hlinkClick r:id="rId4"/>
              </a:rPr>
              <a:t>APSA Annual Meeting</a:t>
            </a:r>
            <a:r>
              <a:rPr lang="nl-BE" b="0" i="1" u="none" strike="noStrike" dirty="0">
                <a:solidFill>
                  <a:srgbClr val="000000"/>
                </a:solidFill>
                <a:effectLst/>
                <a:latin typeface="inherit"/>
              </a:rPr>
              <a:t>.</a:t>
            </a:r>
          </a:p>
          <a:p>
            <a:endParaRPr lang="nl-BE" b="0" i="1" u="none" strike="noStrike" dirty="0">
              <a:solidFill>
                <a:srgbClr val="000000"/>
              </a:solidFill>
              <a:effectLst/>
              <a:latin typeface="inherit"/>
            </a:endParaRPr>
          </a:p>
          <a:p>
            <a:r>
              <a:rPr lang="nl-BE" dirty="0"/>
              <a:t>Joan Tronto's Morele grenzen: A Political Argument for an Ethic of Care is een baanbrekend boek.  Tronto stelt dat we de grenzen en de oriëntatie van de politieke theorie moeten herschrijven door er een ethiek van zorg in op te nemen.  Ze verwerpt het belang van theorieën over rechtvaardigheid, recht en plicht niet, maar stelt dat ons politieke denken en handelen dramatisch onvolledig is als het het belang van zorg niet begrijpt.  Een volwaardige politieke gemeenschap kan niet alleen bestaan uit individuen die hun rechten opeisen en inlossen, maar die ook zorgen voor elkaars behoeften.  We hebben het belang van zorg niet begrepen omdat we het geprivatiseerd hebben.  Het lijkt alleen relevant voor de persoonlijke sfeer van intieme relaties en daarom niet-politiek.  Tronto laat overtuigend zien dat deze grenzen kunstmatig zijn, zelf politiek, en doorbroken moeten worden zodat zorg deel kan uitmaken van ons politieke leven, institutioneel en ethisch.  Verder biedt ze de conceptuele architectuur voor het hertekenen van de grenzen van politieke moraliteit.  Een politieke gemeenschap moet weten hoe belangrijk het is om onderscheid te maken tussen zorgen om, zorgen voor, zorgen-geven en zorgen-ontvangen, en haar zorgzame burgers moeten de relevante deugden bezitten, zoals oplettendheid, ontvankelijkheid en competentie.</a:t>
            </a:r>
          </a:p>
          <a:p>
            <a:endParaRPr lang="nl-BE" dirty="0"/>
          </a:p>
          <a:p>
            <a:r>
              <a:rPr lang="nl-BE" dirty="0"/>
              <a:t>Vertaald met DeepL.com (gratis versie)</a:t>
            </a:r>
          </a:p>
        </p:txBody>
      </p:sp>
      <p:sp>
        <p:nvSpPr>
          <p:cNvPr id="4" name="Tijdelijke aanduiding voor dianummer 3"/>
          <p:cNvSpPr>
            <a:spLocks noGrp="1"/>
          </p:cNvSpPr>
          <p:nvPr>
            <p:ph type="sldNum" sz="quarter" idx="5"/>
          </p:nvPr>
        </p:nvSpPr>
        <p:spPr/>
        <p:txBody>
          <a:bodyPr/>
          <a:lstStyle/>
          <a:p>
            <a:fld id="{BDD97CB6-4780-0045-8C5A-6ED21AED98CB}" type="slidenum">
              <a:rPr lang="nl-BE" smtClean="0"/>
              <a:t>11</a:t>
            </a:fld>
            <a:endParaRPr lang="nl-BE"/>
          </a:p>
        </p:txBody>
      </p:sp>
    </p:spTree>
    <p:extLst>
      <p:ext uri="{BB962C8B-B14F-4D97-AF65-F5344CB8AC3E}">
        <p14:creationId xmlns:p14="http://schemas.microsoft.com/office/powerpoint/2010/main" val="2121084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BDD97CB6-4780-0045-8C5A-6ED21AED98CB}" type="slidenum">
              <a:rPr lang="nl-BE" smtClean="0"/>
              <a:t>13</a:t>
            </a:fld>
            <a:endParaRPr lang="nl-BE"/>
          </a:p>
        </p:txBody>
      </p:sp>
    </p:spTree>
    <p:extLst>
      <p:ext uri="{BB962C8B-B14F-4D97-AF65-F5344CB8AC3E}">
        <p14:creationId xmlns:p14="http://schemas.microsoft.com/office/powerpoint/2010/main" val="3436131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Inspiratieslide om aan de slag te gaan rond morele stress &amp; morele veerkracht</a:t>
            </a:r>
          </a:p>
          <a:p>
            <a:endParaRPr lang="nl-BE" dirty="0"/>
          </a:p>
          <a:p>
            <a:pPr marL="0" marR="0" lvl="0" indent="0" algn="l" defTabSz="914400" rtl="0" eaLnBrk="1" fontAlgn="auto" latinLnBrk="0" hangingPunct="1">
              <a:lnSpc>
                <a:spcPct val="100000"/>
              </a:lnSpc>
              <a:spcBef>
                <a:spcPts val="0"/>
              </a:spcBef>
              <a:spcAft>
                <a:spcPts val="0"/>
              </a:spcAft>
              <a:buClrTx/>
              <a:buSzTx/>
              <a:buFontTx/>
              <a:buNone/>
              <a:tabLst/>
              <a:defRPr/>
            </a:pPr>
            <a:r>
              <a:rPr lang="nl-BE" sz="1800" dirty="0">
                <a:effectLst/>
                <a:latin typeface="Arial Narrow" panose="020B0604020202020204" pitchFamily="34" charset="0"/>
                <a:ea typeface="Calibri" panose="020F0502020204030204" pitchFamily="34" charset="0"/>
                <a:cs typeface="Times New Roman" panose="02020603050405020304" pitchFamily="18" charset="0"/>
              </a:rPr>
              <a:t>Ook hier is er een paradox: enerzijds is er geen werkvoldoening en kan je de dingen niet doen zoals je gewend bent te doen (aandacht voor familie bijvoorbeeld), maar anderzijds is er ‘in het kleine’ / in de kleine goedheid ook heel veel voldoening te rapen. Hoe vertaalt zich dat?</a:t>
            </a:r>
            <a:endParaRPr lang="nl-B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BE" dirty="0"/>
          </a:p>
        </p:txBody>
      </p:sp>
      <p:sp>
        <p:nvSpPr>
          <p:cNvPr id="4" name="Tijdelijke aanduiding voor dianummer 3"/>
          <p:cNvSpPr>
            <a:spLocks noGrp="1"/>
          </p:cNvSpPr>
          <p:nvPr>
            <p:ph type="sldNum" sz="quarter" idx="5"/>
          </p:nvPr>
        </p:nvSpPr>
        <p:spPr/>
        <p:txBody>
          <a:bodyPr/>
          <a:lstStyle/>
          <a:p>
            <a:fld id="{BDD97CB6-4780-0045-8C5A-6ED21AED98CB}" type="slidenum">
              <a:rPr lang="nl-BE" smtClean="0"/>
              <a:t>16</a:t>
            </a:fld>
            <a:endParaRPr lang="nl-BE"/>
          </a:p>
        </p:txBody>
      </p:sp>
    </p:spTree>
    <p:extLst>
      <p:ext uri="{BB962C8B-B14F-4D97-AF65-F5344CB8AC3E}">
        <p14:creationId xmlns:p14="http://schemas.microsoft.com/office/powerpoint/2010/main" val="3499723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Ideaal als je alle stemmen aanwezig wil stellen, ook van wie niets zegt , maar bijvoorbeeld enkel instemt</a:t>
            </a:r>
          </a:p>
          <a:p>
            <a:r>
              <a:rPr lang="nl-BE" dirty="0"/>
              <a:t>Verzamel alle invalshoeken</a:t>
            </a:r>
          </a:p>
          <a:p>
            <a:r>
              <a:rPr lang="nl-BE" dirty="0"/>
              <a:t>Actief zoeken naar alternatieven,</a:t>
            </a:r>
          </a:p>
          <a:p>
            <a:r>
              <a:rPr lang="nl-BE" dirty="0"/>
              <a:t>het alternatief verspreiden en</a:t>
            </a:r>
          </a:p>
          <a:p>
            <a:r>
              <a:rPr lang="nl-BE" dirty="0"/>
              <a:t>Minderheidswijsheid toevoegen aan een meerderheidsstandpunt, meerderheidsverhaal</a:t>
            </a:r>
          </a:p>
          <a:p>
            <a:endParaRPr lang="nl-BE" dirty="0"/>
          </a:p>
        </p:txBody>
      </p:sp>
      <p:sp>
        <p:nvSpPr>
          <p:cNvPr id="4" name="Tijdelijke aanduiding voor dianummer 3"/>
          <p:cNvSpPr>
            <a:spLocks noGrp="1"/>
          </p:cNvSpPr>
          <p:nvPr>
            <p:ph type="sldNum" sz="quarter" idx="5"/>
          </p:nvPr>
        </p:nvSpPr>
        <p:spPr/>
        <p:txBody>
          <a:bodyPr/>
          <a:lstStyle/>
          <a:p>
            <a:fld id="{BDD97CB6-4780-0045-8C5A-6ED21AED98CB}" type="slidenum">
              <a:rPr lang="nl-BE" smtClean="0"/>
              <a:t>18</a:t>
            </a:fld>
            <a:endParaRPr lang="nl-BE"/>
          </a:p>
        </p:txBody>
      </p:sp>
    </p:spTree>
    <p:extLst>
      <p:ext uri="{BB962C8B-B14F-4D97-AF65-F5344CB8AC3E}">
        <p14:creationId xmlns:p14="http://schemas.microsoft.com/office/powerpoint/2010/main" val="1610204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Enkel beelden KORT voorstellen</a:t>
            </a:r>
          </a:p>
          <a:p>
            <a:r>
              <a:rPr lang="nl-BE" dirty="0"/>
              <a:t>Laten stemmen</a:t>
            </a:r>
          </a:p>
          <a:p>
            <a:r>
              <a:rPr lang="nl-BE" dirty="0"/>
              <a:t>Nadien even toelichten</a:t>
            </a:r>
          </a:p>
          <a:p>
            <a:r>
              <a:rPr lang="nl-BE" dirty="0"/>
              <a:t>A: Socrates, als beeld voor de wijze denker</a:t>
            </a:r>
          </a:p>
          <a:p>
            <a:r>
              <a:rPr lang="nl-BE" dirty="0"/>
              <a:t>B: vroedvrouw: beeld 2500 jaar oud: Socrates zag zichzelf niet als almachtige wijze, maar eerder als </a:t>
            </a:r>
          </a:p>
        </p:txBody>
      </p:sp>
      <p:sp>
        <p:nvSpPr>
          <p:cNvPr id="4" name="Tijdelijke aanduiding voor dianummer 3"/>
          <p:cNvSpPr>
            <a:spLocks noGrp="1"/>
          </p:cNvSpPr>
          <p:nvPr>
            <p:ph type="sldNum" sz="quarter" idx="5"/>
          </p:nvPr>
        </p:nvSpPr>
        <p:spPr/>
        <p:txBody>
          <a:bodyPr/>
          <a:lstStyle/>
          <a:p>
            <a:fld id="{52DA9696-A766-4547-A99C-2D41D8CC2BA5}" type="slidenum">
              <a:rPr lang="nl-BE" smtClean="0"/>
              <a:t>19</a:t>
            </a:fld>
            <a:endParaRPr lang="nl-BE"/>
          </a:p>
        </p:txBody>
      </p:sp>
    </p:spTree>
    <p:extLst>
      <p:ext uri="{BB962C8B-B14F-4D97-AF65-F5344CB8AC3E}">
        <p14:creationId xmlns:p14="http://schemas.microsoft.com/office/powerpoint/2010/main" val="3821882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BDD97CB6-4780-0045-8C5A-6ED21AED98CB}" type="slidenum">
              <a:rPr lang="nl-BE" smtClean="0"/>
              <a:t>20</a:t>
            </a:fld>
            <a:endParaRPr lang="nl-BE"/>
          </a:p>
        </p:txBody>
      </p:sp>
    </p:spTree>
    <p:extLst>
      <p:ext uri="{BB962C8B-B14F-4D97-AF65-F5344CB8AC3E}">
        <p14:creationId xmlns:p14="http://schemas.microsoft.com/office/powerpoint/2010/main" val="1946807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BDD97CB6-4780-0045-8C5A-6ED21AED98CB}" type="slidenum">
              <a:rPr lang="nl-BE" smtClean="0"/>
              <a:t>2</a:t>
            </a:fld>
            <a:endParaRPr lang="nl-BE"/>
          </a:p>
        </p:txBody>
      </p:sp>
    </p:spTree>
    <p:extLst>
      <p:ext uri="{BB962C8B-B14F-4D97-AF65-F5344CB8AC3E}">
        <p14:creationId xmlns:p14="http://schemas.microsoft.com/office/powerpoint/2010/main" val="1243080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Die vraag kan verwarren</a:t>
            </a:r>
          </a:p>
          <a:p>
            <a:r>
              <a:rPr lang="nl-BE" dirty="0"/>
              <a:t>Kan je emotioneel maken, boos tot verdrietig</a:t>
            </a:r>
          </a:p>
          <a:p>
            <a:r>
              <a:rPr lang="nl-BE" dirty="0"/>
              <a:t>Kan voor splitting zorgen in team</a:t>
            </a:r>
          </a:p>
          <a:p>
            <a:r>
              <a:rPr lang="nl-BE" dirty="0"/>
              <a:t>Kan je ook doen afvlakken, onverschillig worden</a:t>
            </a:r>
          </a:p>
          <a:p>
            <a:endParaRPr lang="nl-BE" dirty="0"/>
          </a:p>
          <a:p>
            <a:r>
              <a:rPr lang="nl-BE" dirty="0"/>
              <a:t>… nochtans, dat wil ik aantonen, is het ook een hele mooie vraag om mee bezig te zijn. Het kan aanleiding zijn tot professionele groei, het kan ene team dichterbij brengen, het kan ervoor zorgen dat je de grenzen van de hulpverlening wat opentrekt, wat vaak voor veel voldoening zorgt</a:t>
            </a:r>
          </a:p>
          <a:p>
            <a:endParaRPr lang="nl-BE" dirty="0"/>
          </a:p>
          <a:p>
            <a:r>
              <a:rPr lang="nl-BE" dirty="0"/>
              <a:t>EN het goede niews is: iedereen hier heeft daarvoor ene kompas. Elke mens heeft een innerlijk kompas, een eigen ‘weten (geweten) van wat het goede is!</a:t>
            </a:r>
          </a:p>
          <a:p>
            <a:r>
              <a:rPr lang="nl-BE" dirty="0"/>
              <a:t>Goed startpunt</a:t>
            </a:r>
          </a:p>
          <a:p>
            <a:endParaRPr lang="nl-BE" dirty="0"/>
          </a:p>
          <a:p>
            <a:endParaRPr lang="nl-BE" dirty="0"/>
          </a:p>
        </p:txBody>
      </p:sp>
      <p:sp>
        <p:nvSpPr>
          <p:cNvPr id="4" name="Tijdelijke aanduiding voor dianummer 3"/>
          <p:cNvSpPr>
            <a:spLocks noGrp="1"/>
          </p:cNvSpPr>
          <p:nvPr>
            <p:ph type="sldNum" sz="quarter" idx="5"/>
          </p:nvPr>
        </p:nvSpPr>
        <p:spPr/>
        <p:txBody>
          <a:bodyPr/>
          <a:lstStyle/>
          <a:p>
            <a:fld id="{BDD97CB6-4780-0045-8C5A-6ED21AED98CB}" type="slidenum">
              <a:rPr lang="nl-BE" smtClean="0"/>
              <a:t>3</a:t>
            </a:fld>
            <a:endParaRPr lang="nl-BE"/>
          </a:p>
        </p:txBody>
      </p:sp>
    </p:spTree>
    <p:extLst>
      <p:ext uri="{BB962C8B-B14F-4D97-AF65-F5344CB8AC3E}">
        <p14:creationId xmlns:p14="http://schemas.microsoft.com/office/powerpoint/2010/main" val="3251486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BDD97CB6-4780-0045-8C5A-6ED21AED98CB}" type="slidenum">
              <a:rPr lang="nl-BE" smtClean="0"/>
              <a:t>4</a:t>
            </a:fld>
            <a:endParaRPr lang="nl-BE"/>
          </a:p>
        </p:txBody>
      </p:sp>
    </p:spTree>
    <p:extLst>
      <p:ext uri="{BB962C8B-B14F-4D97-AF65-F5344CB8AC3E}">
        <p14:creationId xmlns:p14="http://schemas.microsoft.com/office/powerpoint/2010/main" val="2142656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Eventueel kort uitwisselen</a:t>
            </a:r>
          </a:p>
        </p:txBody>
      </p:sp>
      <p:sp>
        <p:nvSpPr>
          <p:cNvPr id="4" name="Tijdelijke aanduiding voor dianummer 3"/>
          <p:cNvSpPr>
            <a:spLocks noGrp="1"/>
          </p:cNvSpPr>
          <p:nvPr>
            <p:ph type="sldNum" sz="quarter" idx="5"/>
          </p:nvPr>
        </p:nvSpPr>
        <p:spPr/>
        <p:txBody>
          <a:bodyPr/>
          <a:lstStyle/>
          <a:p>
            <a:fld id="{BDD97CB6-4780-0045-8C5A-6ED21AED98CB}" type="slidenum">
              <a:rPr lang="nl-BE" smtClean="0"/>
              <a:t>5</a:t>
            </a:fld>
            <a:endParaRPr lang="nl-BE"/>
          </a:p>
        </p:txBody>
      </p:sp>
    </p:spTree>
    <p:extLst>
      <p:ext uri="{BB962C8B-B14F-4D97-AF65-F5344CB8AC3E}">
        <p14:creationId xmlns:p14="http://schemas.microsoft.com/office/powerpoint/2010/main" val="2655404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Ideale goede situatie</a:t>
            </a:r>
          </a:p>
          <a:p>
            <a:endParaRPr lang="nl-BE" dirty="0"/>
          </a:p>
          <a:p>
            <a:r>
              <a:rPr lang="nl-BE" dirty="0"/>
              <a:t>Maar vaak:</a:t>
            </a:r>
          </a:p>
          <a:p>
            <a:r>
              <a:rPr lang="nl-BE" dirty="0"/>
              <a:t>Plooi je papier in de lengte in twee</a:t>
            </a:r>
          </a:p>
          <a:p>
            <a:r>
              <a:rPr lang="nl-BE" dirty="0"/>
              <a:t>Met het logo naar binnen, je ziet nu niet wat er opstaat</a:t>
            </a:r>
          </a:p>
          <a:p>
            <a:r>
              <a:rPr lang="nl-BE" dirty="0"/>
              <a:t>Scheur je papier zodat een mannetje ontstaat</a:t>
            </a:r>
          </a:p>
          <a:p>
            <a:r>
              <a:rPr lang="nl-BE" dirty="0"/>
              <a:t>Plooi je papier weer open</a:t>
            </a:r>
          </a:p>
          <a:p>
            <a:r>
              <a:rPr lang="nl-BE" dirty="0"/>
              <a:t>Wat zie je?</a:t>
            </a:r>
          </a:p>
          <a:p>
            <a:endParaRPr lang="nl-BE" dirty="0"/>
          </a:p>
          <a:p>
            <a:endParaRPr lang="nl-BE" dirty="0"/>
          </a:p>
        </p:txBody>
      </p:sp>
      <p:sp>
        <p:nvSpPr>
          <p:cNvPr id="4" name="Tijdelijke aanduiding voor dianummer 3"/>
          <p:cNvSpPr>
            <a:spLocks noGrp="1"/>
          </p:cNvSpPr>
          <p:nvPr>
            <p:ph type="sldNum" sz="quarter" idx="5"/>
          </p:nvPr>
        </p:nvSpPr>
        <p:spPr/>
        <p:txBody>
          <a:bodyPr/>
          <a:lstStyle/>
          <a:p>
            <a:fld id="{BDD97CB6-4780-0045-8C5A-6ED21AED98CB}" type="slidenum">
              <a:rPr lang="nl-BE" smtClean="0"/>
              <a:t>6</a:t>
            </a:fld>
            <a:endParaRPr lang="nl-BE"/>
          </a:p>
        </p:txBody>
      </p:sp>
    </p:spTree>
    <p:extLst>
      <p:ext uri="{BB962C8B-B14F-4D97-AF65-F5344CB8AC3E}">
        <p14:creationId xmlns:p14="http://schemas.microsoft.com/office/powerpoint/2010/main" val="1373811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BDD97CB6-4780-0045-8C5A-6ED21AED98CB}" type="slidenum">
              <a:rPr lang="nl-BE" smtClean="0"/>
              <a:t>8</a:t>
            </a:fld>
            <a:endParaRPr lang="nl-BE"/>
          </a:p>
        </p:txBody>
      </p:sp>
    </p:spTree>
    <p:extLst>
      <p:ext uri="{BB962C8B-B14F-4D97-AF65-F5344CB8AC3E}">
        <p14:creationId xmlns:p14="http://schemas.microsoft.com/office/powerpoint/2010/main" val="2989924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r>
              <a:rPr lang="nl-BE" dirty="0"/>
              <a:t>EN BOVENSTAANDE IS OOK inherent deel van de zorg</a:t>
            </a:r>
          </a:p>
          <a:p>
            <a:pPr marL="0" indent="0">
              <a:buNone/>
            </a:pPr>
            <a:r>
              <a:rPr lang="nl-BE" dirty="0"/>
              <a:t>Het kan aanleiding geven tot</a:t>
            </a:r>
          </a:p>
          <a:p>
            <a:pPr marL="0" indent="0">
              <a:buNone/>
            </a:pPr>
            <a:r>
              <a:rPr lang="nl-BE" dirty="0"/>
              <a:t>- Professionele groei!</a:t>
            </a:r>
          </a:p>
          <a:p>
            <a:pPr marL="171450" indent="-171450">
              <a:buFontTx/>
              <a:buChar char="-"/>
            </a:pPr>
            <a:r>
              <a:rPr lang="nl-BE" dirty="0"/>
              <a:t>En goede, betere zorg (voorbeeld waakdoos)</a:t>
            </a:r>
            <a:br>
              <a:rPr lang="nl-BE" dirty="0"/>
            </a:br>
            <a:r>
              <a:rPr lang="nl-BE" dirty="0"/>
              <a:t>Ik pleit ervoor om </a:t>
            </a:r>
            <a:r>
              <a:rPr lang="nl-BE" u="sng" dirty="0"/>
              <a:t>het woord ‘morele stress’ voorzichtig te gebruiken</a:t>
            </a:r>
            <a:r>
              <a:rPr lang="nl-BE" dirty="0"/>
              <a:t>, en eerder te vertrekken van ‘the smallest moments’ </a:t>
            </a:r>
          </a:p>
          <a:p>
            <a:pPr marL="171450" indent="-171450">
              <a:buFontTx/>
              <a:buChar char="-"/>
            </a:pPr>
            <a:r>
              <a:rPr lang="nl-BE" dirty="0"/>
              <a:t>Door die goed te bespreken, met de juiste tools, kan </a:t>
            </a:r>
          </a:p>
          <a:p>
            <a:pPr marL="0" indent="0">
              <a:buNone/>
            </a:pPr>
            <a:endParaRPr lang="nl-BE" dirty="0"/>
          </a:p>
          <a:p>
            <a:pPr marL="0" indent="0">
              <a:buNone/>
            </a:pPr>
            <a:r>
              <a:rPr lang="nl-BE" dirty="0"/>
              <a:t>Belangrijk om de ‘distress’ te documenteren, </a:t>
            </a:r>
            <a:r>
              <a:rPr lang="nl-BE" u="sng" dirty="0"/>
              <a:t>er gaat veel aandacht naar mentaal welzijn</a:t>
            </a:r>
            <a:r>
              <a:rPr lang="nl-BE" dirty="0"/>
              <a:t>, maar dat ‘versterkt ergens </a:t>
            </a:r>
            <a:r>
              <a:rPr lang="nl-BE" u="sng" dirty="0"/>
              <a:t>ook wel een soort ‘victimisation</a:t>
            </a:r>
            <a:r>
              <a:rPr lang="nl-BE" dirty="0"/>
              <a:t>’. </a:t>
            </a:r>
          </a:p>
          <a:p>
            <a:pPr marL="0" indent="0">
              <a:buNone/>
            </a:pPr>
            <a:r>
              <a:rPr lang="nl-BE" dirty="0"/>
              <a:t>Belanrijk welk discours, welke taal we hanteren als we spreken over morele stress…gaat het over </a:t>
            </a:r>
          </a:p>
          <a:p>
            <a:pPr>
              <a:buFontTx/>
              <a:buChar char="-"/>
            </a:pPr>
            <a:r>
              <a:rPr lang="nl-BE" dirty="0"/>
              <a:t>Stress en mentaal welzijn, met nood aan coaching en meditatie – bewustzijn is belangrijk!</a:t>
            </a:r>
          </a:p>
          <a:p>
            <a:pPr>
              <a:buFontTx/>
              <a:buChar char="-"/>
            </a:pPr>
            <a:r>
              <a:rPr lang="nl-BE" dirty="0"/>
              <a:t>Competentie bevoirderingin bijvoorbeeld moreel beraad (niet puur emotional wellbeing)</a:t>
            </a:r>
          </a:p>
          <a:p>
            <a:pPr>
              <a:buFontTx/>
              <a:buChar char="-"/>
            </a:pPr>
            <a:r>
              <a:rPr lang="nl-BE" dirty="0"/>
              <a:t>Beroepstrots &amp; integriteit, reflectie over visie en zingeving in beroep</a:t>
            </a:r>
          </a:p>
          <a:p>
            <a:endParaRPr lang="nl-BE" dirty="0"/>
          </a:p>
        </p:txBody>
      </p:sp>
      <p:sp>
        <p:nvSpPr>
          <p:cNvPr id="4" name="Tijdelijke aanduiding voor dianummer 3"/>
          <p:cNvSpPr>
            <a:spLocks noGrp="1"/>
          </p:cNvSpPr>
          <p:nvPr>
            <p:ph type="sldNum" sz="quarter" idx="5"/>
          </p:nvPr>
        </p:nvSpPr>
        <p:spPr/>
        <p:txBody>
          <a:bodyPr/>
          <a:lstStyle/>
          <a:p>
            <a:fld id="{BDD97CB6-4780-0045-8C5A-6ED21AED98CB}" type="slidenum">
              <a:rPr lang="nl-BE" smtClean="0"/>
              <a:t>9</a:t>
            </a:fld>
            <a:endParaRPr lang="nl-BE"/>
          </a:p>
        </p:txBody>
      </p:sp>
    </p:spTree>
    <p:extLst>
      <p:ext uri="{BB962C8B-B14F-4D97-AF65-F5344CB8AC3E}">
        <p14:creationId xmlns:p14="http://schemas.microsoft.com/office/powerpoint/2010/main" val="1989949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ct val="110000"/>
              </a:lnSpc>
            </a:pPr>
            <a:r>
              <a:rPr lang="nl-BE" sz="1200" dirty="0"/>
              <a:t>niet hetzelfde als afhaken, relativeren, of er gewoon een ‘positieve draai’ aan te geven…</a:t>
            </a:r>
          </a:p>
          <a:p>
            <a:r>
              <a:rPr lang="nl-BE" sz="1200" dirty="0"/>
              <a:t>jezelf opnieuw oriënteren naar de dragende grond van je professionele integriteit; van harmonie tussen wie we zijn en wat we doen.</a:t>
            </a:r>
          </a:p>
          <a:p>
            <a:r>
              <a:rPr lang="nl-BE" sz="1200" dirty="0"/>
              <a:t>Belangrijk om hieraan aandacht te geven, omdat er veel ‘tegenkrachten’ zijn die ons kunnen wegtrekken</a:t>
            </a:r>
          </a:p>
          <a:p>
            <a:r>
              <a:rPr lang="nl-BE" sz="1200" dirty="0"/>
              <a:t>of afleiden van onze eigenlijke belangrijke taak (missie/visie oefening)</a:t>
            </a:r>
          </a:p>
          <a:p>
            <a:endParaRPr lang="nl-BE" sz="1200" dirty="0"/>
          </a:p>
          <a:p>
            <a:r>
              <a:rPr lang="nl-BE" sz="1200" dirty="0"/>
              <a:t>Discours: niet enkel individu!</a:t>
            </a:r>
          </a:p>
          <a:p>
            <a:r>
              <a:rPr lang="nl-BE" sz="1200" dirty="0"/>
              <a:t>- </a:t>
            </a:r>
          </a:p>
          <a:p>
            <a:endParaRPr lang="nl-BE" dirty="0"/>
          </a:p>
        </p:txBody>
      </p:sp>
      <p:sp>
        <p:nvSpPr>
          <p:cNvPr id="4" name="Tijdelijke aanduiding voor dianummer 3"/>
          <p:cNvSpPr>
            <a:spLocks noGrp="1"/>
          </p:cNvSpPr>
          <p:nvPr>
            <p:ph type="sldNum" sz="quarter" idx="5"/>
          </p:nvPr>
        </p:nvSpPr>
        <p:spPr/>
        <p:txBody>
          <a:bodyPr/>
          <a:lstStyle/>
          <a:p>
            <a:fld id="{BDD97CB6-4780-0045-8C5A-6ED21AED98CB}" type="slidenum">
              <a:rPr lang="nl-BE" smtClean="0"/>
              <a:t>10</a:t>
            </a:fld>
            <a:endParaRPr lang="nl-BE"/>
          </a:p>
        </p:txBody>
      </p:sp>
    </p:spTree>
    <p:extLst>
      <p:ext uri="{BB962C8B-B14F-4D97-AF65-F5344CB8AC3E}">
        <p14:creationId xmlns:p14="http://schemas.microsoft.com/office/powerpoint/2010/main" val="2472752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10/14/24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‹nr.›</a:t>
            </a:fld>
            <a:endParaRPr lang="en-US" dirty="0"/>
          </a:p>
        </p:txBody>
      </p:sp>
    </p:spTree>
    <p:extLst>
      <p:ext uri="{BB962C8B-B14F-4D97-AF65-F5344CB8AC3E}">
        <p14:creationId xmlns:p14="http://schemas.microsoft.com/office/powerpoint/2010/main" val="1323882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10/14/24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‹nr.›</a:t>
            </a:fld>
            <a:endParaRPr lang="en-US"/>
          </a:p>
        </p:txBody>
      </p:sp>
    </p:spTree>
    <p:extLst>
      <p:ext uri="{BB962C8B-B14F-4D97-AF65-F5344CB8AC3E}">
        <p14:creationId xmlns:p14="http://schemas.microsoft.com/office/powerpoint/2010/main" val="957133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10/14/24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‹nr.›</a:t>
            </a:fld>
            <a:endParaRPr lang="en-US"/>
          </a:p>
        </p:txBody>
      </p:sp>
    </p:spTree>
    <p:extLst>
      <p:ext uri="{BB962C8B-B14F-4D97-AF65-F5344CB8AC3E}">
        <p14:creationId xmlns:p14="http://schemas.microsoft.com/office/powerpoint/2010/main" val="457889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10/14/24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‹nr.›</a:t>
            </a:fld>
            <a:endParaRPr lang="en-US"/>
          </a:p>
        </p:txBody>
      </p:sp>
    </p:spTree>
    <p:extLst>
      <p:ext uri="{BB962C8B-B14F-4D97-AF65-F5344CB8AC3E}">
        <p14:creationId xmlns:p14="http://schemas.microsoft.com/office/powerpoint/2010/main" val="2248703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10/14/24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‹nr.›</a:t>
            </a:fld>
            <a:endParaRPr lang="en-US"/>
          </a:p>
        </p:txBody>
      </p:sp>
    </p:spTree>
    <p:extLst>
      <p:ext uri="{BB962C8B-B14F-4D97-AF65-F5344CB8AC3E}">
        <p14:creationId xmlns:p14="http://schemas.microsoft.com/office/powerpoint/2010/main" val="3216715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10/14/24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‹nr.›</a:t>
            </a:fld>
            <a:endParaRPr lang="en-US"/>
          </a:p>
        </p:txBody>
      </p:sp>
    </p:spTree>
    <p:extLst>
      <p:ext uri="{BB962C8B-B14F-4D97-AF65-F5344CB8AC3E}">
        <p14:creationId xmlns:p14="http://schemas.microsoft.com/office/powerpoint/2010/main" val="1965316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10/14/24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‹nr.›</a:t>
            </a:fld>
            <a:endParaRPr lang="en-US"/>
          </a:p>
        </p:txBody>
      </p:sp>
    </p:spTree>
    <p:extLst>
      <p:ext uri="{BB962C8B-B14F-4D97-AF65-F5344CB8AC3E}">
        <p14:creationId xmlns:p14="http://schemas.microsoft.com/office/powerpoint/2010/main" val="2123872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10/14/24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‹nr.›</a:t>
            </a:fld>
            <a:endParaRPr lang="en-US"/>
          </a:p>
        </p:txBody>
      </p:sp>
    </p:spTree>
    <p:extLst>
      <p:ext uri="{BB962C8B-B14F-4D97-AF65-F5344CB8AC3E}">
        <p14:creationId xmlns:p14="http://schemas.microsoft.com/office/powerpoint/2010/main" val="113817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10/14/24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‹nr.›</a:t>
            </a:fld>
            <a:endParaRPr lang="en-US"/>
          </a:p>
        </p:txBody>
      </p:sp>
    </p:spTree>
    <p:extLst>
      <p:ext uri="{BB962C8B-B14F-4D97-AF65-F5344CB8AC3E}">
        <p14:creationId xmlns:p14="http://schemas.microsoft.com/office/powerpoint/2010/main" val="3087821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10/14/24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‹nr.›</a:t>
            </a:fld>
            <a:endParaRPr lang="en-US"/>
          </a:p>
        </p:txBody>
      </p:sp>
    </p:spTree>
    <p:extLst>
      <p:ext uri="{BB962C8B-B14F-4D97-AF65-F5344CB8AC3E}">
        <p14:creationId xmlns:p14="http://schemas.microsoft.com/office/powerpoint/2010/main" val="4130974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10/14/24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‹nr.›</a:t>
            </a:fld>
            <a:endParaRPr lang="en-US"/>
          </a:p>
        </p:txBody>
      </p:sp>
    </p:spTree>
    <p:extLst>
      <p:ext uri="{BB962C8B-B14F-4D97-AF65-F5344CB8AC3E}">
        <p14:creationId xmlns:p14="http://schemas.microsoft.com/office/powerpoint/2010/main" val="2917808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10/14/24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‹nr.›</a:t>
            </a:fld>
            <a:endParaRPr lang="en-US" dirty="0"/>
          </a:p>
        </p:txBody>
      </p:sp>
    </p:spTree>
    <p:extLst>
      <p:ext uri="{BB962C8B-B14F-4D97-AF65-F5344CB8AC3E}">
        <p14:creationId xmlns:p14="http://schemas.microsoft.com/office/powerpoint/2010/main" val="358276574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png"/><Relationship Id="rId4" Type="http://schemas.openxmlformats.org/officeDocument/2006/relationships/image" Target="../media/image14.jpeg"/><Relationship Id="rId9" Type="http://schemas.openxmlformats.org/officeDocument/2006/relationships/image" Target="../media/image19.jpeg"/></Relationships>
</file>

<file path=ppt/slides/_rels/slide1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96F4257-8A8B-4687-A362-2FB0FD59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FC55FDC-720B-7344-BE86-B76B818434ED}"/>
              </a:ext>
            </a:extLst>
          </p:cNvPr>
          <p:cNvSpPr>
            <a:spLocks noGrp="1"/>
          </p:cNvSpPr>
          <p:nvPr>
            <p:ph type="ctrTitle"/>
          </p:nvPr>
        </p:nvSpPr>
        <p:spPr>
          <a:xfrm>
            <a:off x="1074433" y="1981200"/>
            <a:ext cx="3231633" cy="3162300"/>
          </a:xfrm>
        </p:spPr>
        <p:txBody>
          <a:bodyPr>
            <a:normAutofit fontScale="90000"/>
          </a:bodyPr>
          <a:lstStyle/>
          <a:p>
            <a:r>
              <a:rPr lang="nl-BE" dirty="0"/>
              <a:t>“Wie is het meest kwetsbaar?”</a:t>
            </a:r>
            <a:br>
              <a:rPr lang="nl-BE" b="0" dirty="0"/>
            </a:br>
            <a:br>
              <a:rPr lang="nl-BE" sz="1800" b="0" kern="100" dirty="0">
                <a:effectLst/>
                <a:ea typeface="Aptos" panose="020B0004020202020204" pitchFamily="34" charset="0"/>
                <a:cs typeface="Times New Roman" panose="02020603050405020304" pitchFamily="18" charset="0"/>
              </a:rPr>
            </a:br>
            <a:r>
              <a:rPr lang="nl-NL" sz="2700" b="0" kern="100" dirty="0">
                <a:effectLst/>
                <a:ea typeface="Aptos" panose="020B0004020202020204" pitchFamily="34" charset="0"/>
                <a:cs typeface="Times New Roman" panose="02020603050405020304" pitchFamily="18" charset="0"/>
              </a:rPr>
              <a:t>Een blik op ‘begeleiden bij verontrustend ouderschap’ vanuit de zorgethiek.</a:t>
            </a:r>
            <a:br>
              <a:rPr lang="nl-BE" sz="1800" b="0" kern="100" dirty="0">
                <a:effectLst/>
                <a:ea typeface="Aptos" panose="020B0004020202020204" pitchFamily="34" charset="0"/>
                <a:cs typeface="Times New Roman" panose="02020603050405020304" pitchFamily="18" charset="0"/>
              </a:rPr>
            </a:br>
            <a:br>
              <a:rPr lang="nl-BE" b="0" dirty="0"/>
            </a:br>
            <a:endParaRPr lang="nl-BE" b="0" dirty="0"/>
          </a:p>
        </p:txBody>
      </p:sp>
      <p:sp>
        <p:nvSpPr>
          <p:cNvPr id="3" name="Ondertitel 2">
            <a:extLst>
              <a:ext uri="{FF2B5EF4-FFF2-40B4-BE49-F238E27FC236}">
                <a16:creationId xmlns:a16="http://schemas.microsoft.com/office/drawing/2014/main" id="{1708F0AB-90BF-BB4C-B86E-FD8D82F97D72}"/>
              </a:ext>
            </a:extLst>
          </p:cNvPr>
          <p:cNvSpPr>
            <a:spLocks noGrp="1"/>
          </p:cNvSpPr>
          <p:nvPr>
            <p:ph type="subTitle" idx="1"/>
          </p:nvPr>
        </p:nvSpPr>
        <p:spPr>
          <a:xfrm>
            <a:off x="1084728" y="4902489"/>
            <a:ext cx="3231633" cy="985075"/>
          </a:xfrm>
        </p:spPr>
        <p:txBody>
          <a:bodyPr>
            <a:normAutofit fontScale="85000" lnSpcReduction="10000"/>
          </a:bodyPr>
          <a:lstStyle/>
          <a:p>
            <a:r>
              <a:rPr lang="nl-BE" dirty="0"/>
              <a:t>Katrien Ruytjens</a:t>
            </a:r>
          </a:p>
          <a:p>
            <a:r>
              <a:rPr lang="nl-BE" dirty="0"/>
              <a:t>Ethiekondersteuner &amp; intervisor</a:t>
            </a:r>
          </a:p>
        </p:txBody>
      </p:sp>
      <p:sp>
        <p:nvSpPr>
          <p:cNvPr id="11" name="Rectangle 10">
            <a:extLst>
              <a:ext uri="{FF2B5EF4-FFF2-40B4-BE49-F238E27FC236}">
                <a16:creationId xmlns:a16="http://schemas.microsoft.com/office/drawing/2014/main" id="{875B7E46-FCBF-464B-8083-9AF1A059E1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5672" y="-1263"/>
            <a:ext cx="3484819" cy="34302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F79A868-152F-4392-8D0D-C56B1C229B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5672" y="3429000"/>
            <a:ext cx="3483870" cy="3429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34">
            <a:extLst>
              <a:ext uri="{FF2B5EF4-FFF2-40B4-BE49-F238E27FC236}">
                <a16:creationId xmlns:a16="http://schemas.microsoft.com/office/drawing/2014/main" id="{613F7046-4879-4110-98EC-7B7416E55F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243582" y="3407228"/>
            <a:ext cx="3428999" cy="3484818"/>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E14A411-88B5-46A6-AD90-72073BCBB6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9837" y="3431225"/>
            <a:ext cx="3482163" cy="3430264"/>
          </a:xfrm>
          <a:custGeom>
            <a:avLst/>
            <a:gdLst>
              <a:gd name="connsiteX0" fmla="*/ 3478283 w 3482163"/>
              <a:gd name="connsiteY0" fmla="*/ 0 h 3430264"/>
              <a:gd name="connsiteX1" fmla="*/ 3482163 w 3482163"/>
              <a:gd name="connsiteY1" fmla="*/ 0 h 3430264"/>
              <a:gd name="connsiteX2" fmla="*/ 3482163 w 3482163"/>
              <a:gd name="connsiteY2" fmla="*/ 3430264 h 3430264"/>
              <a:gd name="connsiteX3" fmla="*/ 0 w 3482163"/>
              <a:gd name="connsiteY3" fmla="*/ 3430264 h 3430264"/>
              <a:gd name="connsiteX4" fmla="*/ 0 w 3482163"/>
              <a:gd name="connsiteY4" fmla="*/ 3426283 h 3430264"/>
              <a:gd name="connsiteX5" fmla="*/ 335407 w 3482163"/>
              <a:gd name="connsiteY5" fmla="*/ 3410137 h 3430264"/>
              <a:gd name="connsiteX6" fmla="*/ 3473897 w 3482163"/>
              <a:gd name="connsiteY6" fmla="*/ 170675 h 3430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2163" h="3430264">
                <a:moveTo>
                  <a:pt x="3478283" y="0"/>
                </a:moveTo>
                <a:lnTo>
                  <a:pt x="3482163" y="0"/>
                </a:lnTo>
                <a:lnTo>
                  <a:pt x="3482163" y="3430264"/>
                </a:lnTo>
                <a:lnTo>
                  <a:pt x="0" y="3430264"/>
                </a:lnTo>
                <a:lnTo>
                  <a:pt x="0" y="3426283"/>
                </a:lnTo>
                <a:lnTo>
                  <a:pt x="335407" y="3410137"/>
                </a:lnTo>
                <a:cubicBezTo>
                  <a:pt x="2041201" y="3245035"/>
                  <a:pt x="3386298" y="1871077"/>
                  <a:pt x="3473897" y="170675"/>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48847A1E-0E65-285E-9376-18F649540B8E}"/>
              </a:ext>
            </a:extLst>
          </p:cNvPr>
          <p:cNvPicPr>
            <a:picLocks noChangeAspect="1"/>
          </p:cNvPicPr>
          <p:nvPr/>
        </p:nvPicPr>
        <p:blipFill rotWithShape="1">
          <a:blip r:embed="rId3"/>
          <a:srcRect l="34005" r="40533"/>
          <a:stretch/>
        </p:blipFill>
        <p:spPr>
          <a:xfrm>
            <a:off x="8699542" y="2"/>
            <a:ext cx="3492458" cy="6858001"/>
          </a:xfrm>
          <a:custGeom>
            <a:avLst/>
            <a:gdLst/>
            <a:ahLst/>
            <a:cxnLst/>
            <a:rect l="l" t="t" r="r" b="b"/>
            <a:pathLst>
              <a:path w="3492458" h="6858001">
                <a:moveTo>
                  <a:pt x="0" y="0"/>
                </a:moveTo>
                <a:lnTo>
                  <a:pt x="3492458" y="0"/>
                </a:lnTo>
                <a:lnTo>
                  <a:pt x="3492458" y="3430264"/>
                </a:lnTo>
                <a:lnTo>
                  <a:pt x="3488603" y="3430264"/>
                </a:lnTo>
                <a:lnTo>
                  <a:pt x="3484192" y="3601898"/>
                </a:lnTo>
                <a:cubicBezTo>
                  <a:pt x="3390753" y="5415660"/>
                  <a:pt x="1866561" y="6858001"/>
                  <a:pt x="0" y="6858001"/>
                </a:cubicBezTo>
                <a:lnTo>
                  <a:pt x="0" y="3430264"/>
                </a:lnTo>
                <a:lnTo>
                  <a:pt x="0" y="3425249"/>
                </a:lnTo>
                <a:close/>
              </a:path>
            </a:pathLst>
          </a:custGeom>
        </p:spPr>
      </p:pic>
    </p:spTree>
    <p:extLst>
      <p:ext uri="{BB962C8B-B14F-4D97-AF65-F5344CB8AC3E}">
        <p14:creationId xmlns:p14="http://schemas.microsoft.com/office/powerpoint/2010/main" val="685027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612F838-9E15-400D-ADAA-BC5595009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20E0F83-D0A0-FF4E-8D64-96ACE8C0E9EB}"/>
              </a:ext>
            </a:extLst>
          </p:cNvPr>
          <p:cNvSpPr>
            <a:spLocks noGrp="1"/>
          </p:cNvSpPr>
          <p:nvPr>
            <p:ph type="title"/>
          </p:nvPr>
        </p:nvSpPr>
        <p:spPr>
          <a:xfrm>
            <a:off x="2431" y="460942"/>
            <a:ext cx="5221103" cy="2285999"/>
          </a:xfrm>
        </p:spPr>
        <p:txBody>
          <a:bodyPr>
            <a:normAutofit/>
          </a:bodyPr>
          <a:lstStyle/>
          <a:p>
            <a:pPr algn="ctr">
              <a:lnSpc>
                <a:spcPct val="100000"/>
              </a:lnSpc>
            </a:pPr>
            <a:r>
              <a:rPr lang="nl-BE" sz="4000" dirty="0"/>
              <a:t>Morele veerkracht</a:t>
            </a:r>
            <a:br>
              <a:rPr lang="nl-BE" sz="4000" dirty="0"/>
            </a:br>
            <a:endParaRPr lang="nl-BE" sz="4000" dirty="0"/>
          </a:p>
        </p:txBody>
      </p:sp>
      <p:sp>
        <p:nvSpPr>
          <p:cNvPr id="3" name="Tijdelijke aanduiding voor inhoud 2">
            <a:extLst>
              <a:ext uri="{FF2B5EF4-FFF2-40B4-BE49-F238E27FC236}">
                <a16:creationId xmlns:a16="http://schemas.microsoft.com/office/drawing/2014/main" id="{9364A8E6-AA97-6041-8430-28C74AF82239}"/>
              </a:ext>
            </a:extLst>
          </p:cNvPr>
          <p:cNvSpPr>
            <a:spLocks noGrp="1"/>
          </p:cNvSpPr>
          <p:nvPr>
            <p:ph idx="1"/>
          </p:nvPr>
        </p:nvSpPr>
        <p:spPr>
          <a:xfrm>
            <a:off x="365760" y="1767840"/>
            <a:ext cx="4494445" cy="5318760"/>
          </a:xfrm>
        </p:spPr>
        <p:txBody>
          <a:bodyPr>
            <a:normAutofit/>
          </a:bodyPr>
          <a:lstStyle/>
          <a:p>
            <a:endParaRPr lang="nl-BE" sz="1600" dirty="0"/>
          </a:p>
          <a:p>
            <a:pPr>
              <a:lnSpc>
                <a:spcPct val="110000"/>
              </a:lnSpc>
            </a:pPr>
            <a:endParaRPr lang="nl-BE" sz="1600" dirty="0"/>
          </a:p>
        </p:txBody>
      </p:sp>
      <p:sp>
        <p:nvSpPr>
          <p:cNvPr id="11" name="Rectangle 10">
            <a:extLst>
              <a:ext uri="{FF2B5EF4-FFF2-40B4-BE49-F238E27FC236}">
                <a16:creationId xmlns:a16="http://schemas.microsoft.com/office/drawing/2014/main" id="{424227C0-1C28-4574-96C0-36D90661A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5965" y="0"/>
            <a:ext cx="3484819" cy="343523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34">
            <a:extLst>
              <a:ext uri="{FF2B5EF4-FFF2-40B4-BE49-F238E27FC236}">
                <a16:creationId xmlns:a16="http://schemas.microsoft.com/office/drawing/2014/main" id="{7B2CA80B-A8CD-4C81-90DC-D43EFD3B3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5965" y="-9993"/>
            <a:ext cx="3479957" cy="3445231"/>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89C4351-E530-4C90-9416-A9B8BD88DC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4697" y="3427736"/>
            <a:ext cx="3484819" cy="3430264"/>
          </a:xfrm>
          <a:custGeom>
            <a:avLst/>
            <a:gdLst>
              <a:gd name="connsiteX0" fmla="*/ 3477175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3429980 h 3430264"/>
              <a:gd name="connsiteX5" fmla="*/ 168101 w 3484819"/>
              <a:gd name="connsiteY5" fmla="*/ 3425798 h 3430264"/>
              <a:gd name="connsiteX6" fmla="*/ 3459291 w 3484819"/>
              <a:gd name="connsiteY6" fmla="*/ 348491 h 3430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4819" h="3430264">
                <a:moveTo>
                  <a:pt x="3477175" y="0"/>
                </a:moveTo>
                <a:lnTo>
                  <a:pt x="3484819" y="0"/>
                </a:lnTo>
                <a:lnTo>
                  <a:pt x="3484819" y="3430264"/>
                </a:lnTo>
                <a:lnTo>
                  <a:pt x="0" y="3430264"/>
                </a:lnTo>
                <a:lnTo>
                  <a:pt x="0" y="3429980"/>
                </a:lnTo>
                <a:lnTo>
                  <a:pt x="168101" y="3425798"/>
                </a:lnTo>
                <a:cubicBezTo>
                  <a:pt x="1892515" y="3339789"/>
                  <a:pt x="3286588" y="2021777"/>
                  <a:pt x="3459291" y="348491"/>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Rectangle 16">
            <a:extLst>
              <a:ext uri="{FF2B5EF4-FFF2-40B4-BE49-F238E27FC236}">
                <a16:creationId xmlns:a16="http://schemas.microsoft.com/office/drawing/2014/main" id="{22F70C1E-70A9-4389-843B-5784E2A9E7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0784" y="-9991"/>
            <a:ext cx="3483870" cy="344523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a:extLst>
              <a:ext uri="{FF2B5EF4-FFF2-40B4-BE49-F238E27FC236}">
                <a16:creationId xmlns:a16="http://schemas.microsoft.com/office/drawing/2014/main" id="{C7C315FA-61C2-DBB6-69D2-858212366076}"/>
              </a:ext>
            </a:extLst>
          </p:cNvPr>
          <p:cNvPicPr>
            <a:picLocks noChangeAspect="1"/>
          </p:cNvPicPr>
          <p:nvPr/>
        </p:nvPicPr>
        <p:blipFill rotWithShape="1">
          <a:blip r:embed="rId3"/>
          <a:srcRect t="10282" r="1" b="23976"/>
          <a:stretch/>
        </p:blipFill>
        <p:spPr>
          <a:xfrm>
            <a:off x="5225965" y="3435239"/>
            <a:ext cx="6970895" cy="3432752"/>
          </a:xfrm>
          <a:custGeom>
            <a:avLst/>
            <a:gdLst/>
            <a:ahLst/>
            <a:cxnLst/>
            <a:rect l="l" t="t" r="r" b="b"/>
            <a:pathLst>
              <a:path w="6970895" h="3432752">
                <a:moveTo>
                  <a:pt x="0" y="0"/>
                </a:moveTo>
                <a:lnTo>
                  <a:pt x="3482163" y="0"/>
                </a:lnTo>
                <a:lnTo>
                  <a:pt x="6970895" y="0"/>
                </a:lnTo>
                <a:cubicBezTo>
                  <a:pt x="6970895" y="1895856"/>
                  <a:pt x="5408935" y="3432752"/>
                  <a:pt x="3482163" y="3432752"/>
                </a:cubicBezTo>
                <a:lnTo>
                  <a:pt x="3482163" y="3430264"/>
                </a:lnTo>
                <a:lnTo>
                  <a:pt x="0" y="3430264"/>
                </a:lnTo>
                <a:close/>
              </a:path>
            </a:pathLst>
          </a:custGeom>
        </p:spPr>
      </p:pic>
      <p:sp>
        <p:nvSpPr>
          <p:cNvPr id="5" name="Tekstvak 4">
            <a:extLst>
              <a:ext uri="{FF2B5EF4-FFF2-40B4-BE49-F238E27FC236}">
                <a16:creationId xmlns:a16="http://schemas.microsoft.com/office/drawing/2014/main" id="{D228CBD2-F6AA-AD80-AB3B-AD4013405441}"/>
              </a:ext>
            </a:extLst>
          </p:cNvPr>
          <p:cNvSpPr txBox="1"/>
          <p:nvPr/>
        </p:nvSpPr>
        <p:spPr>
          <a:xfrm>
            <a:off x="5586862" y="1066800"/>
            <a:ext cx="6239378" cy="1292085"/>
          </a:xfrm>
          <a:prstGeom prst="rect">
            <a:avLst/>
          </a:prstGeom>
          <a:noFill/>
        </p:spPr>
        <p:txBody>
          <a:bodyPr wrap="square" rtlCol="0">
            <a:spAutoFit/>
          </a:bodyPr>
          <a:lstStyle/>
          <a:p>
            <a:pPr algn="ctr">
              <a:lnSpc>
                <a:spcPct val="110000"/>
              </a:lnSpc>
            </a:pPr>
            <a:r>
              <a:rPr lang="nl-BE" sz="1800" b="1" dirty="0">
                <a:solidFill>
                  <a:schemeClr val="accent4">
                    <a:lumMod val="50000"/>
                  </a:schemeClr>
                </a:solidFill>
              </a:rPr>
              <a:t>“Het vermogen (van een individu) om de eigen integriteit te behouden en te herstellen als antwoord op moreel ongemak, morele stress of moreel trauma”</a:t>
            </a:r>
          </a:p>
          <a:p>
            <a:pPr algn="ctr">
              <a:lnSpc>
                <a:spcPct val="110000"/>
              </a:lnSpc>
            </a:pPr>
            <a:r>
              <a:rPr lang="nl-BE" b="1" dirty="0">
                <a:solidFill>
                  <a:schemeClr val="accent4">
                    <a:lumMod val="50000"/>
                  </a:schemeClr>
                </a:solidFill>
              </a:rPr>
              <a:t>Cynda Hylton  Rushton</a:t>
            </a:r>
            <a:endParaRPr lang="nl-BE" sz="1800" b="1" dirty="0">
              <a:solidFill>
                <a:schemeClr val="accent4">
                  <a:lumMod val="50000"/>
                </a:schemeClr>
              </a:solidFill>
            </a:endParaRPr>
          </a:p>
        </p:txBody>
      </p:sp>
      <p:pic>
        <p:nvPicPr>
          <p:cNvPr id="2050" name="Picture 2" descr="Moral Resilience (ebook) | 9780190619299 | Boeken | bol.com">
            <a:extLst>
              <a:ext uri="{FF2B5EF4-FFF2-40B4-BE49-F238E27FC236}">
                <a16:creationId xmlns:a16="http://schemas.microsoft.com/office/drawing/2014/main" id="{86686D41-4F0A-9173-6600-7863E281AC8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8257" y="3030033"/>
            <a:ext cx="2363250" cy="3544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345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Freeform: Shape 1030">
            <a:extLst>
              <a:ext uri="{FF2B5EF4-FFF2-40B4-BE49-F238E27FC236}">
                <a16:creationId xmlns:a16="http://schemas.microsoft.com/office/drawing/2014/main" id="{AE192E3E-68A9-4F36-936C-1C8D0B9EF1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033" name="Rectangle 1032">
            <a:extLst>
              <a:ext uri="{FF2B5EF4-FFF2-40B4-BE49-F238E27FC236}">
                <a16:creationId xmlns:a16="http://schemas.microsoft.com/office/drawing/2014/main" id="{4A4FF77E-8951-4B91-9543-56BC622DA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kstvak 1">
            <a:extLst>
              <a:ext uri="{FF2B5EF4-FFF2-40B4-BE49-F238E27FC236}">
                <a16:creationId xmlns:a16="http://schemas.microsoft.com/office/drawing/2014/main" id="{5357C90D-6D32-CE40-E81B-35B1222149DF}"/>
              </a:ext>
            </a:extLst>
          </p:cNvPr>
          <p:cNvSpPr txBox="1"/>
          <p:nvPr/>
        </p:nvSpPr>
        <p:spPr>
          <a:xfrm>
            <a:off x="161366" y="161365"/>
            <a:ext cx="4076406" cy="4598896"/>
          </a:xfrm>
          <a:prstGeom prst="rect">
            <a:avLst/>
          </a:prstGeom>
        </p:spPr>
        <p:txBody>
          <a:bodyPr vert="horz" lIns="91440" tIns="45720" rIns="91440" bIns="45720" rtlCol="0" anchor="b">
            <a:normAutofit/>
          </a:bodyPr>
          <a:lstStyle/>
          <a:p>
            <a:pPr>
              <a:lnSpc>
                <a:spcPct val="110000"/>
              </a:lnSpc>
              <a:spcBef>
                <a:spcPct val="0"/>
              </a:spcBef>
              <a:spcAft>
                <a:spcPts val="600"/>
              </a:spcAft>
            </a:pPr>
            <a:r>
              <a:rPr lang="en-US" sz="3200" b="1" kern="1200" dirty="0">
                <a:solidFill>
                  <a:schemeClr val="tx1"/>
                </a:solidFill>
                <a:effectLst/>
                <a:latin typeface="+mj-lt"/>
                <a:ea typeface="+mj-ea"/>
                <a:cs typeface="+mj-cs"/>
              </a:rPr>
              <a:t>2. Model </a:t>
            </a:r>
          </a:p>
          <a:p>
            <a:pPr>
              <a:lnSpc>
                <a:spcPct val="110000"/>
              </a:lnSpc>
              <a:spcBef>
                <a:spcPct val="0"/>
              </a:spcBef>
              <a:spcAft>
                <a:spcPts val="600"/>
              </a:spcAft>
            </a:pPr>
            <a:r>
              <a:rPr lang="en-US" sz="3200" b="1" dirty="0">
                <a:latin typeface="+mj-lt"/>
                <a:ea typeface="+mj-ea"/>
                <a:cs typeface="+mj-cs"/>
              </a:rPr>
              <a:t>“</a:t>
            </a:r>
            <a:r>
              <a:rPr lang="en-US" sz="3200" b="1" kern="1200" dirty="0" err="1">
                <a:solidFill>
                  <a:schemeClr val="tx1"/>
                </a:solidFill>
                <a:effectLst/>
                <a:latin typeface="+mj-lt"/>
                <a:ea typeface="+mj-ea"/>
                <a:cs typeface="+mj-cs"/>
              </a:rPr>
              <a:t>goede</a:t>
            </a:r>
            <a:r>
              <a:rPr lang="en-US" sz="3200" b="1" kern="1200" dirty="0">
                <a:solidFill>
                  <a:schemeClr val="tx1"/>
                </a:solidFill>
                <a:effectLst/>
                <a:latin typeface="+mj-lt"/>
                <a:ea typeface="+mj-ea"/>
                <a:cs typeface="+mj-cs"/>
              </a:rPr>
              <a:t> </a:t>
            </a:r>
            <a:r>
              <a:rPr lang="en-US" sz="3200" b="1" kern="1200" dirty="0" err="1">
                <a:solidFill>
                  <a:schemeClr val="tx1"/>
                </a:solidFill>
                <a:effectLst/>
                <a:latin typeface="+mj-lt"/>
                <a:ea typeface="+mj-ea"/>
                <a:cs typeface="+mj-cs"/>
              </a:rPr>
              <a:t>zorg</a:t>
            </a:r>
            <a:r>
              <a:rPr lang="en-US" sz="3200" b="1" dirty="0">
                <a:latin typeface="+mj-lt"/>
                <a:ea typeface="+mj-ea"/>
                <a:cs typeface="+mj-cs"/>
              </a:rPr>
              <a:t>"</a:t>
            </a:r>
            <a:endParaRPr lang="en-US" sz="3200" b="1" kern="1200" dirty="0">
              <a:solidFill>
                <a:schemeClr val="tx1"/>
              </a:solidFill>
              <a:effectLst/>
              <a:latin typeface="+mj-lt"/>
              <a:ea typeface="+mj-ea"/>
              <a:cs typeface="+mj-cs"/>
            </a:endParaRPr>
          </a:p>
          <a:p>
            <a:pPr>
              <a:lnSpc>
                <a:spcPct val="110000"/>
              </a:lnSpc>
              <a:spcBef>
                <a:spcPct val="0"/>
              </a:spcBef>
              <a:spcAft>
                <a:spcPts val="600"/>
              </a:spcAft>
            </a:pPr>
            <a:r>
              <a:rPr lang="en-US" sz="3200" b="1" dirty="0">
                <a:latin typeface="+mj-lt"/>
                <a:ea typeface="+mj-ea"/>
                <a:cs typeface="+mj-cs"/>
              </a:rPr>
              <a:t>van </a:t>
            </a:r>
            <a:r>
              <a:rPr lang="en-US" sz="3200" b="1" kern="1200" dirty="0">
                <a:solidFill>
                  <a:schemeClr val="tx1"/>
                </a:solidFill>
                <a:effectLst/>
                <a:latin typeface="+mj-lt"/>
                <a:ea typeface="+mj-ea"/>
                <a:cs typeface="+mj-cs"/>
              </a:rPr>
              <a:t>Joan </a:t>
            </a:r>
            <a:r>
              <a:rPr lang="en-US" sz="3200" b="1" kern="1200" dirty="0" err="1">
                <a:solidFill>
                  <a:schemeClr val="tx1"/>
                </a:solidFill>
                <a:effectLst/>
                <a:latin typeface="+mj-lt"/>
                <a:ea typeface="+mj-ea"/>
                <a:cs typeface="+mj-cs"/>
              </a:rPr>
              <a:t>Tronto</a:t>
            </a:r>
            <a:endParaRPr lang="en-US" sz="3200" b="1" kern="1200" dirty="0">
              <a:solidFill>
                <a:schemeClr val="tx1"/>
              </a:solidFill>
              <a:effectLst/>
              <a:latin typeface="+mj-lt"/>
              <a:ea typeface="+mj-ea"/>
              <a:cs typeface="+mj-cs"/>
            </a:endParaRPr>
          </a:p>
          <a:p>
            <a:pPr>
              <a:lnSpc>
                <a:spcPct val="110000"/>
              </a:lnSpc>
              <a:spcBef>
                <a:spcPct val="0"/>
              </a:spcBef>
              <a:spcAft>
                <a:spcPts val="600"/>
              </a:spcAft>
            </a:pPr>
            <a:endParaRPr lang="en-US" sz="3200" b="1" kern="1200" dirty="0">
              <a:solidFill>
                <a:schemeClr val="tx1"/>
              </a:solidFill>
              <a:effectLst/>
              <a:latin typeface="+mj-lt"/>
              <a:ea typeface="+mj-ea"/>
              <a:cs typeface="+mj-cs"/>
            </a:endParaRPr>
          </a:p>
          <a:p>
            <a:pPr>
              <a:lnSpc>
                <a:spcPct val="110000"/>
              </a:lnSpc>
              <a:spcBef>
                <a:spcPct val="0"/>
              </a:spcBef>
              <a:spcAft>
                <a:spcPts val="600"/>
              </a:spcAft>
            </a:pPr>
            <a:r>
              <a:rPr lang="en-US" sz="3200" kern="1200" dirty="0" err="1">
                <a:solidFill>
                  <a:schemeClr val="tx1"/>
                </a:solidFill>
                <a:effectLst/>
                <a:latin typeface="+mj-lt"/>
                <a:ea typeface="+mj-ea"/>
                <a:cs typeface="+mj-cs"/>
              </a:rPr>
              <a:t>Boegbeeld</a:t>
            </a:r>
            <a:r>
              <a:rPr lang="en-US" sz="3200" kern="1200" dirty="0">
                <a:solidFill>
                  <a:schemeClr val="tx1"/>
                </a:solidFill>
                <a:effectLst/>
                <a:latin typeface="+mj-lt"/>
                <a:ea typeface="+mj-ea"/>
                <a:cs typeface="+mj-cs"/>
              </a:rPr>
              <a:t> van de </a:t>
            </a:r>
            <a:r>
              <a:rPr lang="en-US" sz="3200" kern="1200" dirty="0" err="1">
                <a:solidFill>
                  <a:schemeClr val="tx1"/>
                </a:solidFill>
                <a:effectLst/>
                <a:latin typeface="+mj-lt"/>
                <a:ea typeface="+mj-ea"/>
                <a:cs typeface="+mj-cs"/>
              </a:rPr>
              <a:t>zorgethiek</a:t>
            </a:r>
            <a:endParaRPr lang="en-US" sz="3200" kern="1200" dirty="0">
              <a:solidFill>
                <a:schemeClr val="tx1"/>
              </a:solidFill>
              <a:effectLst/>
              <a:latin typeface="+mj-lt"/>
              <a:ea typeface="+mj-ea"/>
              <a:cs typeface="+mj-cs"/>
            </a:endParaRPr>
          </a:p>
        </p:txBody>
      </p:sp>
      <p:sp>
        <p:nvSpPr>
          <p:cNvPr id="1035" name="Freeform: Shape 1034">
            <a:extLst>
              <a:ext uri="{FF2B5EF4-FFF2-40B4-BE49-F238E27FC236}">
                <a16:creationId xmlns:a16="http://schemas.microsoft.com/office/drawing/2014/main" id="{0DC54ECD-DD7C-4B44-997C-483D88FE11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8040" y="-2529"/>
            <a:ext cx="3482163" cy="3426894"/>
          </a:xfrm>
          <a:custGeom>
            <a:avLst/>
            <a:gdLst>
              <a:gd name="connsiteX0" fmla="*/ 0 w 3482163"/>
              <a:gd name="connsiteY0" fmla="*/ 0 h 3426894"/>
              <a:gd name="connsiteX1" fmla="*/ 3482163 w 3482163"/>
              <a:gd name="connsiteY1" fmla="*/ 0 h 3426894"/>
              <a:gd name="connsiteX2" fmla="*/ 3482163 w 3482163"/>
              <a:gd name="connsiteY2" fmla="*/ 2529 h 3426894"/>
              <a:gd name="connsiteX3" fmla="*/ 3418142 w 3482163"/>
              <a:gd name="connsiteY3" fmla="*/ 2529 h 3426894"/>
              <a:gd name="connsiteX4" fmla="*/ 0 w 3482163"/>
              <a:gd name="connsiteY4" fmla="*/ 3426894 h 3426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2163" h="3426894">
                <a:moveTo>
                  <a:pt x="0" y="0"/>
                </a:moveTo>
                <a:lnTo>
                  <a:pt x="3482163" y="0"/>
                </a:lnTo>
                <a:lnTo>
                  <a:pt x="3482163" y="2529"/>
                </a:lnTo>
                <a:lnTo>
                  <a:pt x="3418142" y="2529"/>
                </a:lnTo>
                <a:lnTo>
                  <a:pt x="0" y="3426894"/>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7" name="Rectangle 1036">
            <a:extLst>
              <a:ext uri="{FF2B5EF4-FFF2-40B4-BE49-F238E27FC236}">
                <a16:creationId xmlns:a16="http://schemas.microsoft.com/office/drawing/2014/main" id="{AF79A868-152F-4392-8D0D-C56B1C229B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8040" y="3427486"/>
            <a:ext cx="3483870" cy="34328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Professor Emerita Joan Tronto Receives Benjamin E. Lippincott Award From  APSA | Political Science | College of Liberal Arts">
            <a:extLst>
              <a:ext uri="{FF2B5EF4-FFF2-40B4-BE49-F238E27FC236}">
                <a16:creationId xmlns:a16="http://schemas.microsoft.com/office/drawing/2014/main" id="{EED52654-76A6-D886-66E7-F2294267468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097" b="23955"/>
          <a:stretch/>
        </p:blipFill>
        <p:spPr bwMode="auto">
          <a:xfrm>
            <a:off x="5211216" y="10"/>
            <a:ext cx="6980887" cy="3435230"/>
          </a:xfrm>
          <a:custGeom>
            <a:avLst/>
            <a:gdLst/>
            <a:ahLst/>
            <a:cxnLst/>
            <a:rect l="l" t="t" r="r" b="b"/>
            <a:pathLst>
              <a:path w="6980887" h="3435240">
                <a:moveTo>
                  <a:pt x="3425069" y="0"/>
                </a:moveTo>
                <a:lnTo>
                  <a:pt x="6980887" y="0"/>
                </a:lnTo>
                <a:lnTo>
                  <a:pt x="6980887" y="3435240"/>
                </a:lnTo>
                <a:lnTo>
                  <a:pt x="0" y="3435240"/>
                </a:lnTo>
                <a:lnTo>
                  <a:pt x="0" y="3431304"/>
                </a:lnTo>
                <a:close/>
              </a:path>
            </a:pathLst>
          </a:custGeom>
          <a:noFill/>
          <a:extLst>
            <a:ext uri="{909E8E84-426E-40DD-AFC4-6F175D3DCCD1}">
              <a14:hiddenFill xmlns:a14="http://schemas.microsoft.com/office/drawing/2010/main">
                <a:solidFill>
                  <a:srgbClr val="FFFFFF"/>
                </a:solidFill>
              </a14:hiddenFill>
            </a:ext>
          </a:extLst>
        </p:spPr>
      </p:pic>
      <p:sp>
        <p:nvSpPr>
          <p:cNvPr id="1039" name="Rectangle 1038">
            <a:extLst>
              <a:ext uri="{FF2B5EF4-FFF2-40B4-BE49-F238E27FC236}">
                <a16:creationId xmlns:a16="http://schemas.microsoft.com/office/drawing/2014/main" id="{DDE0C15E-B6BE-4D7A-86FE-9076B268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9837" y="3431305"/>
            <a:ext cx="3482163" cy="3430264"/>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1" name="Freeform: Shape 1040">
            <a:extLst>
              <a:ext uri="{FF2B5EF4-FFF2-40B4-BE49-F238E27FC236}">
                <a16:creationId xmlns:a16="http://schemas.microsoft.com/office/drawing/2014/main" id="{13063C24-C163-4A04-8D0B-40A52400D6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8731258" y="3396388"/>
            <a:ext cx="3432752" cy="350258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Tekstvak 2">
            <a:extLst>
              <a:ext uri="{FF2B5EF4-FFF2-40B4-BE49-F238E27FC236}">
                <a16:creationId xmlns:a16="http://schemas.microsoft.com/office/drawing/2014/main" id="{53E8AE06-B0AF-11EC-CAAE-6B771E346D68}"/>
              </a:ext>
            </a:extLst>
          </p:cNvPr>
          <p:cNvSpPr txBox="1"/>
          <p:nvPr/>
        </p:nvSpPr>
        <p:spPr>
          <a:xfrm>
            <a:off x="5356412" y="4283207"/>
            <a:ext cx="11421035" cy="954107"/>
          </a:xfrm>
          <a:prstGeom prst="rect">
            <a:avLst/>
          </a:prstGeom>
          <a:noFill/>
        </p:spPr>
        <p:txBody>
          <a:bodyPr wrap="square" rtlCol="0">
            <a:spAutoFit/>
          </a:bodyPr>
          <a:lstStyle/>
          <a:p>
            <a:r>
              <a:rPr lang="nl-BE" sz="2800" dirty="0"/>
              <a:t>WAT IS ZORG ?</a:t>
            </a:r>
          </a:p>
          <a:p>
            <a:r>
              <a:rPr lang="nl-BE" sz="2800" dirty="0"/>
              <a:t>WAT IS GOEDE ZORG ?</a:t>
            </a:r>
          </a:p>
        </p:txBody>
      </p:sp>
    </p:spTree>
    <p:extLst>
      <p:ext uri="{BB962C8B-B14F-4D97-AF65-F5344CB8AC3E}">
        <p14:creationId xmlns:p14="http://schemas.microsoft.com/office/powerpoint/2010/main" val="2765229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7D46A0-7DBB-6662-8EE9-9CB321D1C9F4}"/>
              </a:ext>
            </a:extLst>
          </p:cNvPr>
          <p:cNvSpPr>
            <a:spLocks noGrp="1"/>
          </p:cNvSpPr>
          <p:nvPr>
            <p:ph type="title"/>
          </p:nvPr>
        </p:nvSpPr>
        <p:spPr>
          <a:xfrm>
            <a:off x="201062" y="-119119"/>
            <a:ext cx="9950103" cy="936892"/>
          </a:xfrm>
        </p:spPr>
        <p:txBody>
          <a:bodyPr/>
          <a:lstStyle/>
          <a:p>
            <a:r>
              <a:rPr lang="nl-BE" dirty="0"/>
              <a:t> Principiële benadering (versus zorgethiek)</a:t>
            </a:r>
          </a:p>
        </p:txBody>
      </p:sp>
      <p:pic>
        <p:nvPicPr>
          <p:cNvPr id="9" name="Afbeelding 8" descr="Afbeelding met Lettertype, tekst, typografie, ontwerp&#10;&#10;Automatisch gegenereerde beschrijving">
            <a:extLst>
              <a:ext uri="{FF2B5EF4-FFF2-40B4-BE49-F238E27FC236}">
                <a16:creationId xmlns:a16="http://schemas.microsoft.com/office/drawing/2014/main" id="{0CB49A3D-9A3E-F0A6-1FE9-149F0BB0F26E}"/>
              </a:ext>
            </a:extLst>
          </p:cNvPr>
          <p:cNvPicPr>
            <a:picLocks noChangeAspect="1"/>
          </p:cNvPicPr>
          <p:nvPr/>
        </p:nvPicPr>
        <p:blipFill>
          <a:blip r:embed="rId2"/>
          <a:stretch>
            <a:fillRect/>
          </a:stretch>
        </p:blipFill>
        <p:spPr>
          <a:xfrm>
            <a:off x="0" y="2004703"/>
            <a:ext cx="5067300" cy="927100"/>
          </a:xfrm>
          <a:prstGeom prst="rect">
            <a:avLst/>
          </a:prstGeom>
        </p:spPr>
      </p:pic>
      <p:pic>
        <p:nvPicPr>
          <p:cNvPr id="11" name="Afbeelding 10" descr="Afbeelding met Lettertype, schermopname, tekst, wit&#10;&#10;Automatisch gegenereerde beschrijving">
            <a:extLst>
              <a:ext uri="{FF2B5EF4-FFF2-40B4-BE49-F238E27FC236}">
                <a16:creationId xmlns:a16="http://schemas.microsoft.com/office/drawing/2014/main" id="{B01E0AFE-3F66-3B37-C42F-8202EBD13ABD}"/>
              </a:ext>
            </a:extLst>
          </p:cNvPr>
          <p:cNvPicPr>
            <a:picLocks noChangeAspect="1"/>
          </p:cNvPicPr>
          <p:nvPr/>
        </p:nvPicPr>
        <p:blipFill>
          <a:blip r:embed="rId3"/>
          <a:stretch>
            <a:fillRect/>
          </a:stretch>
        </p:blipFill>
        <p:spPr>
          <a:xfrm>
            <a:off x="450850" y="4436063"/>
            <a:ext cx="7772400" cy="1238173"/>
          </a:xfrm>
          <a:prstGeom prst="rect">
            <a:avLst/>
          </a:prstGeom>
        </p:spPr>
      </p:pic>
      <p:pic>
        <p:nvPicPr>
          <p:cNvPr id="12" name="Afbeelding 11">
            <a:extLst>
              <a:ext uri="{FF2B5EF4-FFF2-40B4-BE49-F238E27FC236}">
                <a16:creationId xmlns:a16="http://schemas.microsoft.com/office/drawing/2014/main" id="{8CD50338-58E0-3A6B-1EAA-319AF4522573}"/>
              </a:ext>
            </a:extLst>
          </p:cNvPr>
          <p:cNvPicPr>
            <a:picLocks noChangeAspect="1"/>
          </p:cNvPicPr>
          <p:nvPr/>
        </p:nvPicPr>
        <p:blipFill>
          <a:blip r:embed="rId4"/>
          <a:stretch>
            <a:fillRect/>
          </a:stretch>
        </p:blipFill>
        <p:spPr>
          <a:xfrm>
            <a:off x="4743450" y="1494836"/>
            <a:ext cx="7772400" cy="2941227"/>
          </a:xfrm>
          <a:prstGeom prst="rect">
            <a:avLst/>
          </a:prstGeom>
        </p:spPr>
      </p:pic>
      <p:sp>
        <p:nvSpPr>
          <p:cNvPr id="3" name="Tekstvak 2">
            <a:extLst>
              <a:ext uri="{FF2B5EF4-FFF2-40B4-BE49-F238E27FC236}">
                <a16:creationId xmlns:a16="http://schemas.microsoft.com/office/drawing/2014/main" id="{74F51CFB-742A-3480-7CFB-D2A5F8084D9E}"/>
              </a:ext>
            </a:extLst>
          </p:cNvPr>
          <p:cNvSpPr txBox="1"/>
          <p:nvPr/>
        </p:nvSpPr>
        <p:spPr>
          <a:xfrm>
            <a:off x="450850" y="1494836"/>
            <a:ext cx="11093450" cy="347787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endParaRPr lang="nl-BE" sz="4000" dirty="0">
              <a:ln w="0"/>
              <a:solidFill>
                <a:schemeClr val="tx2">
                  <a:lumMod val="90000"/>
                  <a:lumOff val="10000"/>
                </a:schemeClr>
              </a:solidFill>
              <a:effectLst>
                <a:outerShdw blurRad="38100" dist="19050" dir="2700000" algn="tl" rotWithShape="0">
                  <a:schemeClr val="dk1">
                    <a:alpha val="40000"/>
                  </a:schemeClr>
                </a:outerShdw>
              </a:effectLst>
              <a:latin typeface="Avenir Next Condensed" panose="020B0506020202020204" pitchFamily="34" charset="0"/>
            </a:endParaRPr>
          </a:p>
          <a:p>
            <a:endParaRPr lang="nl-BE" sz="4000" dirty="0">
              <a:ln w="0"/>
              <a:solidFill>
                <a:schemeClr val="tx2">
                  <a:lumMod val="90000"/>
                  <a:lumOff val="10000"/>
                </a:schemeClr>
              </a:solidFill>
              <a:effectLst>
                <a:outerShdw blurRad="38100" dist="19050" dir="2700000" algn="tl" rotWithShape="0">
                  <a:schemeClr val="dk1">
                    <a:alpha val="40000"/>
                  </a:schemeClr>
                </a:outerShdw>
              </a:effectLst>
              <a:latin typeface="Avenir Next Condensed" panose="020B0506020202020204" pitchFamily="34" charset="0"/>
            </a:endParaRPr>
          </a:p>
          <a:p>
            <a:pPr algn="ctr"/>
            <a:r>
              <a:rPr lang="nl-BE" sz="6000" dirty="0">
                <a:ln w="0"/>
                <a:solidFill>
                  <a:schemeClr val="tx2">
                    <a:lumMod val="90000"/>
                    <a:lumOff val="10000"/>
                  </a:schemeClr>
                </a:solidFill>
                <a:effectLst>
                  <a:outerShdw blurRad="38100" dist="19050" dir="2700000" algn="tl" rotWithShape="0">
                    <a:schemeClr val="dk1">
                      <a:alpha val="40000"/>
                    </a:schemeClr>
                  </a:outerShdw>
                </a:effectLst>
                <a:latin typeface="Avenir Next Condensed" panose="020B0506020202020204" pitchFamily="34" charset="0"/>
              </a:rPr>
              <a:t>“WIE IS DE MEEST KWETSBARE?”</a:t>
            </a:r>
          </a:p>
          <a:p>
            <a:endParaRPr lang="nl-BE" sz="4000" dirty="0">
              <a:ln w="0"/>
              <a:solidFill>
                <a:schemeClr val="tx2">
                  <a:lumMod val="90000"/>
                  <a:lumOff val="10000"/>
                </a:schemeClr>
              </a:solidFill>
              <a:effectLst>
                <a:outerShdw blurRad="38100" dist="19050" dir="2700000" algn="tl" rotWithShape="0">
                  <a:schemeClr val="dk1">
                    <a:alpha val="40000"/>
                  </a:schemeClr>
                </a:outerShdw>
              </a:effectLst>
              <a:latin typeface="Avenir Next Condensed" panose="020B0506020202020204" pitchFamily="34" charset="0"/>
            </a:endParaRPr>
          </a:p>
          <a:p>
            <a:endParaRPr lang="nl-BE" sz="4000" dirty="0">
              <a:ln w="0"/>
              <a:solidFill>
                <a:schemeClr val="tx2">
                  <a:lumMod val="90000"/>
                  <a:lumOff val="10000"/>
                </a:schemeClr>
              </a:solidFill>
              <a:effectLst>
                <a:outerShdw blurRad="38100" dist="19050" dir="2700000" algn="tl" rotWithShape="0">
                  <a:schemeClr val="dk1">
                    <a:alpha val="40000"/>
                  </a:schemeClr>
                </a:outerShdw>
              </a:effectLst>
              <a:latin typeface="Avenir Next Condensed" panose="020B0506020202020204" pitchFamily="34" charset="0"/>
            </a:endParaRPr>
          </a:p>
        </p:txBody>
      </p:sp>
    </p:spTree>
    <p:extLst>
      <p:ext uri="{BB962C8B-B14F-4D97-AF65-F5344CB8AC3E}">
        <p14:creationId xmlns:p14="http://schemas.microsoft.com/office/powerpoint/2010/main" val="3950960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32D36037-656E-D24E-B80D-C0468680C3B5}"/>
              </a:ext>
            </a:extLst>
          </p:cNvPr>
          <p:cNvSpPr txBox="1"/>
          <p:nvPr/>
        </p:nvSpPr>
        <p:spPr>
          <a:xfrm>
            <a:off x="943535" y="1249720"/>
            <a:ext cx="10112188" cy="3693319"/>
          </a:xfrm>
          <a:prstGeom prst="rect">
            <a:avLst/>
          </a:prstGeom>
          <a:noFill/>
        </p:spPr>
        <p:txBody>
          <a:bodyPr wrap="square" rtlCol="0">
            <a:spAutoFit/>
          </a:bodyPr>
          <a:lstStyle/>
          <a:p>
            <a:r>
              <a:rPr lang="nl-BE" dirty="0"/>
              <a:t>CARING ABOUT</a:t>
            </a:r>
          </a:p>
          <a:p>
            <a:endParaRPr lang="nl-BE" dirty="0"/>
          </a:p>
          <a:p>
            <a:endParaRPr lang="nl-BE" dirty="0"/>
          </a:p>
          <a:p>
            <a:r>
              <a:rPr lang="nl-BE" dirty="0"/>
              <a:t>TAKING CARE OF</a:t>
            </a:r>
          </a:p>
          <a:p>
            <a:endParaRPr lang="nl-BE" dirty="0"/>
          </a:p>
          <a:p>
            <a:endParaRPr lang="nl-BE" dirty="0"/>
          </a:p>
          <a:p>
            <a:r>
              <a:rPr lang="nl-BE" dirty="0"/>
              <a:t>GIVING CARE</a:t>
            </a:r>
          </a:p>
          <a:p>
            <a:endParaRPr lang="nl-BE" dirty="0"/>
          </a:p>
          <a:p>
            <a:endParaRPr lang="nl-BE" dirty="0"/>
          </a:p>
          <a:p>
            <a:r>
              <a:rPr lang="nl-BE" dirty="0"/>
              <a:t>RECEIVING CARE</a:t>
            </a:r>
          </a:p>
          <a:p>
            <a:endParaRPr lang="nl-BE" dirty="0"/>
          </a:p>
          <a:p>
            <a:endParaRPr lang="nl-BE" dirty="0"/>
          </a:p>
          <a:p>
            <a:r>
              <a:rPr lang="nl-BE" dirty="0"/>
              <a:t>CARING WITH	</a:t>
            </a:r>
          </a:p>
        </p:txBody>
      </p:sp>
      <p:graphicFrame>
        <p:nvGraphicFramePr>
          <p:cNvPr id="3" name="Diagram 2">
            <a:extLst>
              <a:ext uri="{FF2B5EF4-FFF2-40B4-BE49-F238E27FC236}">
                <a16:creationId xmlns:a16="http://schemas.microsoft.com/office/drawing/2014/main" id="{98F961BE-B796-58B6-F9D0-EDDCB48AB769}"/>
              </a:ext>
            </a:extLst>
          </p:cNvPr>
          <p:cNvGraphicFramePr/>
          <p:nvPr>
            <p:extLst>
              <p:ext uri="{D42A27DB-BD31-4B8C-83A1-F6EECF244321}">
                <p14:modId xmlns:p14="http://schemas.microsoft.com/office/powerpoint/2010/main" val="3315077928"/>
              </p:ext>
            </p:extLst>
          </p:nvPr>
        </p:nvGraphicFramePr>
        <p:xfrm>
          <a:off x="4326965" y="845172"/>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kstvak 3">
            <a:extLst>
              <a:ext uri="{FF2B5EF4-FFF2-40B4-BE49-F238E27FC236}">
                <a16:creationId xmlns:a16="http://schemas.microsoft.com/office/drawing/2014/main" id="{FFFA9B9E-837D-400C-1AC1-C2DDC4BB7C5B}"/>
              </a:ext>
            </a:extLst>
          </p:cNvPr>
          <p:cNvSpPr txBox="1"/>
          <p:nvPr/>
        </p:nvSpPr>
        <p:spPr>
          <a:xfrm>
            <a:off x="101600" y="5760899"/>
            <a:ext cx="4521200" cy="523220"/>
          </a:xfrm>
          <a:prstGeom prst="rect">
            <a:avLst/>
          </a:prstGeom>
          <a:noFill/>
        </p:spPr>
        <p:txBody>
          <a:bodyPr wrap="square" rtlCol="0">
            <a:spAutoFit/>
          </a:bodyPr>
          <a:lstStyle/>
          <a:p>
            <a:r>
              <a:rPr lang="nl-BE" sz="2800" b="1" dirty="0"/>
              <a:t>Joan Tronto (1993) (2003)</a:t>
            </a:r>
          </a:p>
        </p:txBody>
      </p:sp>
    </p:spTree>
    <p:extLst>
      <p:ext uri="{BB962C8B-B14F-4D97-AF65-F5344CB8AC3E}">
        <p14:creationId xmlns:p14="http://schemas.microsoft.com/office/powerpoint/2010/main" val="296393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n gesprek over goede zorg tweedehands kopen - €14,01 | Books in Belgium">
            <a:extLst>
              <a:ext uri="{FF2B5EF4-FFF2-40B4-BE49-F238E27FC236}">
                <a16:creationId xmlns:a16="http://schemas.microsoft.com/office/drawing/2014/main" id="{A01561EA-29E5-42E1-F0D8-DC05EBD1C2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650" y="419100"/>
            <a:ext cx="2273300" cy="3568700"/>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2D93EC65-2440-D80C-C987-FFDB8BFD924E}"/>
              </a:ext>
            </a:extLst>
          </p:cNvPr>
          <p:cNvSpPr txBox="1"/>
          <p:nvPr/>
        </p:nvSpPr>
        <p:spPr>
          <a:xfrm>
            <a:off x="3346450" y="139700"/>
            <a:ext cx="8845550" cy="5940088"/>
          </a:xfrm>
          <a:prstGeom prst="rect">
            <a:avLst/>
          </a:prstGeom>
          <a:noFill/>
        </p:spPr>
        <p:txBody>
          <a:bodyPr wrap="square" rtlCol="0">
            <a:spAutoFit/>
          </a:bodyPr>
          <a:lstStyle/>
          <a:p>
            <a:r>
              <a:rPr lang="nl-BE" sz="2000" dirty="0">
                <a:latin typeface="+mj-lt"/>
              </a:rPr>
              <a:t>AANDACHT</a:t>
            </a:r>
          </a:p>
          <a:p>
            <a:pPr marL="285750" indent="-285750">
              <a:buFontTx/>
              <a:buChar char="-"/>
            </a:pPr>
            <a:r>
              <a:rPr lang="nl-BE" sz="2000" dirty="0"/>
              <a:t>Wat raakt je?</a:t>
            </a:r>
          </a:p>
          <a:p>
            <a:pPr marL="285750" indent="-285750">
              <a:buFontTx/>
              <a:buChar char="-"/>
            </a:pPr>
            <a:r>
              <a:rPr lang="nl-BE" sz="2000" dirty="0"/>
              <a:t>Welke gevoelens heb je? Welk gevoel overheerst? Maak het groot?</a:t>
            </a:r>
          </a:p>
          <a:p>
            <a:pPr marL="285750" indent="-285750">
              <a:buFontTx/>
              <a:buChar char="-"/>
            </a:pPr>
            <a:r>
              <a:rPr lang="nl-BE" sz="2000" dirty="0"/>
              <a:t>Welke stoom wil je aflaten? Waar gaat je meeste mentale ruimte naar toe, denk je?</a:t>
            </a:r>
          </a:p>
          <a:p>
            <a:pPr marL="285750" indent="-285750">
              <a:buFontTx/>
              <a:buChar char="-"/>
            </a:pPr>
            <a:endParaRPr lang="nl-BE" sz="2000" dirty="0"/>
          </a:p>
          <a:p>
            <a:r>
              <a:rPr lang="nl-BE" sz="2000" dirty="0">
                <a:latin typeface="+mj-lt"/>
              </a:rPr>
              <a:t>VERANTWOORDELIJKHEID</a:t>
            </a:r>
          </a:p>
          <a:p>
            <a:pPr marL="285750" indent="-285750">
              <a:buFontTx/>
              <a:buChar char="-"/>
            </a:pPr>
            <a:r>
              <a:rPr lang="nl-BE" sz="2000" dirty="0"/>
              <a:t>Wat is onze verantwoordelijkheid? Proces of outcome?</a:t>
            </a:r>
          </a:p>
          <a:p>
            <a:pPr marL="285750" indent="-285750">
              <a:buFontTx/>
              <a:buChar char="-"/>
            </a:pPr>
            <a:r>
              <a:rPr lang="nl-BE" sz="2000" dirty="0"/>
              <a:t>Zijn we het daarover eens?</a:t>
            </a:r>
          </a:p>
          <a:p>
            <a:pPr marL="285750" indent="-285750">
              <a:buFontTx/>
              <a:buChar char="-"/>
            </a:pPr>
            <a:r>
              <a:rPr lang="nl-BE" sz="2000" dirty="0"/>
              <a:t>Mogen we daarover verschillende meningen hebben?</a:t>
            </a:r>
          </a:p>
          <a:p>
            <a:pPr marL="285750" indent="-285750">
              <a:buFontTx/>
              <a:buChar char="-"/>
            </a:pPr>
            <a:r>
              <a:rPr lang="nl-BE" sz="2000" dirty="0"/>
              <a:t>Hoe delen we de verantwoordelijkheid? Wie neemt wat (niet) op?</a:t>
            </a:r>
          </a:p>
          <a:p>
            <a:pPr marL="285750" indent="-285750">
              <a:buFontTx/>
              <a:buChar char="-"/>
            </a:pPr>
            <a:r>
              <a:rPr lang="nl-BE" sz="2000" dirty="0"/>
              <a:t>En hoe verdelen we de loyauteiten?</a:t>
            </a:r>
          </a:p>
          <a:p>
            <a:pPr marL="285750" indent="-285750">
              <a:buFontTx/>
              <a:buChar char="-"/>
            </a:pPr>
            <a:endParaRPr lang="nl-BE" sz="2000" dirty="0"/>
          </a:p>
          <a:p>
            <a:r>
              <a:rPr lang="nl-BE" sz="2000" dirty="0">
                <a:latin typeface="+mj-lt"/>
              </a:rPr>
              <a:t>DESKUNDIGHEID</a:t>
            </a:r>
          </a:p>
          <a:p>
            <a:pPr marL="285750" indent="-285750">
              <a:buFontTx/>
              <a:buChar char="-"/>
            </a:pPr>
            <a:r>
              <a:rPr lang="nl-BE" sz="2000" dirty="0"/>
              <a:t>Wat doen we goed? Waarin zijn we goed?</a:t>
            </a:r>
          </a:p>
          <a:p>
            <a:pPr marL="285750" indent="-285750">
              <a:buFontTx/>
              <a:buChar char="-"/>
            </a:pPr>
            <a:r>
              <a:rPr lang="nl-BE" sz="2000" dirty="0"/>
              <a:t>Wat maakt deze specifieke situatie inhoudelijk anders?</a:t>
            </a:r>
          </a:p>
          <a:p>
            <a:pPr marL="285750" indent="-285750">
              <a:buFontTx/>
              <a:buChar char="-"/>
            </a:pPr>
            <a:r>
              <a:rPr lang="nl-BE" sz="2000" dirty="0"/>
              <a:t>Welke deskundigheid hebben we nog nodig?</a:t>
            </a:r>
          </a:p>
          <a:p>
            <a:pPr marL="285750" indent="-285750">
              <a:buFontTx/>
              <a:buChar char="-"/>
            </a:pPr>
            <a:r>
              <a:rPr lang="nl-BE" sz="2000" dirty="0"/>
              <a:t>Hoe blijven we een </a:t>
            </a:r>
            <a:r>
              <a:rPr lang="nl-BE" sz="2000" i="1" dirty="0"/>
              <a:t>skilled companion</a:t>
            </a:r>
            <a:r>
              <a:rPr lang="nl-BE" sz="2000" dirty="0"/>
              <a:t>?</a:t>
            </a:r>
          </a:p>
          <a:p>
            <a:pPr marL="285750" indent="-285750">
              <a:buFontTx/>
              <a:buChar char="-"/>
            </a:pPr>
            <a:r>
              <a:rPr lang="nl-BE" sz="2000" dirty="0"/>
              <a:t>Wie mag/kan mij een spiegel voorhouden in mijn functioneren?</a:t>
            </a:r>
          </a:p>
        </p:txBody>
      </p:sp>
      <p:sp>
        <p:nvSpPr>
          <p:cNvPr id="3" name="Tekstvak 2">
            <a:extLst>
              <a:ext uri="{FF2B5EF4-FFF2-40B4-BE49-F238E27FC236}">
                <a16:creationId xmlns:a16="http://schemas.microsoft.com/office/drawing/2014/main" id="{C335C23A-2D90-D4EE-CDD2-155F0FB14812}"/>
              </a:ext>
            </a:extLst>
          </p:cNvPr>
          <p:cNvSpPr txBox="1"/>
          <p:nvPr/>
        </p:nvSpPr>
        <p:spPr>
          <a:xfrm>
            <a:off x="444500" y="4254500"/>
            <a:ext cx="2197100" cy="646331"/>
          </a:xfrm>
          <a:prstGeom prst="rect">
            <a:avLst/>
          </a:prstGeom>
          <a:noFill/>
        </p:spPr>
        <p:txBody>
          <a:bodyPr wrap="square" rtlCol="0">
            <a:spAutoFit/>
          </a:bodyPr>
          <a:lstStyle/>
          <a:p>
            <a:r>
              <a:rPr lang="nl-BE" b="1" dirty="0"/>
              <a:t>Zorgethische intervisie methode</a:t>
            </a:r>
          </a:p>
        </p:txBody>
      </p:sp>
    </p:spTree>
    <p:extLst>
      <p:ext uri="{BB962C8B-B14F-4D97-AF65-F5344CB8AC3E}">
        <p14:creationId xmlns:p14="http://schemas.microsoft.com/office/powerpoint/2010/main" val="3730504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n gesprek over goede zorg tweedehands kopen - €14,01 | Books in Belgium">
            <a:extLst>
              <a:ext uri="{FF2B5EF4-FFF2-40B4-BE49-F238E27FC236}">
                <a16:creationId xmlns:a16="http://schemas.microsoft.com/office/drawing/2014/main" id="{A01561EA-29E5-42E1-F0D8-DC05EBD1C2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650" y="419100"/>
            <a:ext cx="2273300" cy="3568700"/>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2D93EC65-2440-D80C-C987-FFDB8BFD924E}"/>
              </a:ext>
            </a:extLst>
          </p:cNvPr>
          <p:cNvSpPr txBox="1"/>
          <p:nvPr/>
        </p:nvSpPr>
        <p:spPr>
          <a:xfrm>
            <a:off x="3187700" y="419100"/>
            <a:ext cx="7683500" cy="4985980"/>
          </a:xfrm>
          <a:prstGeom prst="rect">
            <a:avLst/>
          </a:prstGeom>
          <a:noFill/>
        </p:spPr>
        <p:txBody>
          <a:bodyPr wrap="square" rtlCol="0">
            <a:spAutoFit/>
          </a:bodyPr>
          <a:lstStyle/>
          <a:p>
            <a:r>
              <a:rPr lang="nl-BE" sz="2000" dirty="0">
                <a:latin typeface="+mj-lt"/>
              </a:rPr>
              <a:t>WEDERKERIGHEID</a:t>
            </a:r>
          </a:p>
          <a:p>
            <a:pPr marL="285750" indent="-285750">
              <a:buFontTx/>
              <a:buChar char="-"/>
            </a:pPr>
            <a:r>
              <a:rPr lang="nl-BE" sz="2000" dirty="0"/>
              <a:t>Hoe blijven we in relatie staan?</a:t>
            </a:r>
          </a:p>
          <a:p>
            <a:pPr marL="285750" indent="-285750">
              <a:buFontTx/>
              <a:buChar char="-"/>
            </a:pPr>
            <a:r>
              <a:rPr lang="nl-BE" sz="2000" dirty="0"/>
              <a:t>Wat met de situaties waarover we niets meer weten? Houdt me dat nog bezig?</a:t>
            </a:r>
          </a:p>
          <a:p>
            <a:pPr marL="285750" indent="-285750">
              <a:buFontTx/>
              <a:buChar char="-"/>
            </a:pPr>
            <a:endParaRPr lang="nl-BE" sz="2000" dirty="0"/>
          </a:p>
          <a:p>
            <a:endParaRPr lang="nl-BE" sz="2000" dirty="0"/>
          </a:p>
          <a:p>
            <a:endParaRPr lang="nl-BE" sz="2000" dirty="0"/>
          </a:p>
          <a:p>
            <a:endParaRPr lang="nl-BE" sz="2000" dirty="0"/>
          </a:p>
          <a:p>
            <a:r>
              <a:rPr lang="nl-BE" sz="2000" dirty="0">
                <a:latin typeface="+mj-lt"/>
              </a:rPr>
              <a:t>SOLIDARITEIT</a:t>
            </a:r>
          </a:p>
          <a:p>
            <a:r>
              <a:rPr lang="nl-BE" sz="2000" dirty="0"/>
              <a:t>WAT VAN DIT ALLES WILLEN WE OP EEN ANDERE TAFEL LEGGEN?</a:t>
            </a:r>
          </a:p>
          <a:p>
            <a:pPr marL="285750" indent="-285750">
              <a:buFontTx/>
              <a:buChar char="-"/>
            </a:pPr>
            <a:r>
              <a:rPr lang="nl-BE" sz="2000" dirty="0"/>
              <a:t>Beleid</a:t>
            </a:r>
          </a:p>
          <a:p>
            <a:pPr marL="285750" indent="-285750">
              <a:buFontTx/>
              <a:buChar char="-"/>
            </a:pPr>
            <a:r>
              <a:rPr lang="nl-BE" sz="2000" dirty="0"/>
              <a:t>Visie</a:t>
            </a:r>
          </a:p>
          <a:p>
            <a:pPr marL="285750" indent="-285750">
              <a:buFontTx/>
              <a:buChar char="-"/>
            </a:pPr>
            <a:r>
              <a:rPr lang="nl-BE" sz="2000" dirty="0"/>
              <a:t>Creatievere samenwerkingen met andere diensten</a:t>
            </a:r>
          </a:p>
          <a:p>
            <a:pPr marL="285750" indent="-285750">
              <a:buFontTx/>
              <a:buChar char="-"/>
            </a:pPr>
            <a:r>
              <a:rPr lang="nl-BE" sz="2000" dirty="0"/>
              <a:t>Opleiding,…</a:t>
            </a:r>
          </a:p>
          <a:p>
            <a:pPr marL="285750" indent="-285750">
              <a:buFontTx/>
              <a:buChar char="-"/>
            </a:pPr>
            <a:endParaRPr lang="nl-BE" sz="2000" dirty="0"/>
          </a:p>
        </p:txBody>
      </p:sp>
      <p:sp>
        <p:nvSpPr>
          <p:cNvPr id="3" name="Tekstvak 2">
            <a:extLst>
              <a:ext uri="{FF2B5EF4-FFF2-40B4-BE49-F238E27FC236}">
                <a16:creationId xmlns:a16="http://schemas.microsoft.com/office/drawing/2014/main" id="{C335C23A-2D90-D4EE-CDD2-155F0FB14812}"/>
              </a:ext>
            </a:extLst>
          </p:cNvPr>
          <p:cNvSpPr txBox="1"/>
          <p:nvPr/>
        </p:nvSpPr>
        <p:spPr>
          <a:xfrm>
            <a:off x="444500" y="4254500"/>
            <a:ext cx="2197100" cy="646331"/>
          </a:xfrm>
          <a:prstGeom prst="rect">
            <a:avLst/>
          </a:prstGeom>
          <a:noFill/>
        </p:spPr>
        <p:txBody>
          <a:bodyPr wrap="square" rtlCol="0">
            <a:spAutoFit/>
          </a:bodyPr>
          <a:lstStyle/>
          <a:p>
            <a:r>
              <a:rPr lang="nl-BE" b="1" dirty="0"/>
              <a:t>Zorgethische intervisie methode</a:t>
            </a:r>
          </a:p>
        </p:txBody>
      </p:sp>
    </p:spTree>
    <p:extLst>
      <p:ext uri="{BB962C8B-B14F-4D97-AF65-F5344CB8AC3E}">
        <p14:creationId xmlns:p14="http://schemas.microsoft.com/office/powerpoint/2010/main" val="1582023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Zorg voor zorgenden? Ook een zorg van de pastor! - Elisabeth -  Pastoralezorg.be">
            <a:extLst>
              <a:ext uri="{FF2B5EF4-FFF2-40B4-BE49-F238E27FC236}">
                <a16:creationId xmlns:a16="http://schemas.microsoft.com/office/drawing/2014/main" id="{34F53014-338D-554D-615A-3D5BD7D122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060" y="128616"/>
            <a:ext cx="3479800" cy="22987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Welkom - Morele Stress">
            <a:extLst>
              <a:ext uri="{FF2B5EF4-FFF2-40B4-BE49-F238E27FC236}">
                <a16:creationId xmlns:a16="http://schemas.microsoft.com/office/drawing/2014/main" id="{F7BC2A92-EBBA-E5E1-06CB-09D3A43BA6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060" y="2427316"/>
            <a:ext cx="19558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Morele stress is kanarie in de koolmijn' - Actualiteit - AK-Hospitals">
            <a:extLst>
              <a:ext uri="{FF2B5EF4-FFF2-40B4-BE49-F238E27FC236}">
                <a16:creationId xmlns:a16="http://schemas.microsoft.com/office/drawing/2014/main" id="{A8A64357-AF95-5043-1281-726D3D10755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560" y="3580337"/>
            <a:ext cx="1955800" cy="2729023"/>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Gekkenwerk - Herziene editie | Linus Vanlaere, Roger Burggraeve | Ethiek &amp;  Moraalfilosofie | 9789401451826 | Standaard Boekhandel">
            <a:extLst>
              <a:ext uri="{FF2B5EF4-FFF2-40B4-BE49-F238E27FC236}">
                <a16:creationId xmlns:a16="http://schemas.microsoft.com/office/drawing/2014/main" id="{7ECEE23E-B082-F05E-462D-1C2D4E82A45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78780" y="128616"/>
            <a:ext cx="1781810" cy="278892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Zorgen zonder je hart te verliezen | Uitgeverij Lannoo">
            <a:extLst>
              <a:ext uri="{FF2B5EF4-FFF2-40B4-BE49-F238E27FC236}">
                <a16:creationId xmlns:a16="http://schemas.microsoft.com/office/drawing/2014/main" id="{80CF3719-718A-F916-E391-1F792842CBB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28590" y="3179160"/>
            <a:ext cx="2208530" cy="3130200"/>
          </a:xfrm>
          <a:prstGeom prst="rect">
            <a:avLst/>
          </a:prstGeom>
          <a:noFill/>
          <a:extLst>
            <a:ext uri="{909E8E84-426E-40DD-AFC4-6F175D3DCCD1}">
              <a14:hiddenFill xmlns:a14="http://schemas.microsoft.com/office/drawing/2010/main">
                <a:solidFill>
                  <a:srgbClr val="FFFFFF"/>
                </a:solidFill>
              </a14:hiddenFill>
            </a:ext>
          </a:extLst>
        </p:spPr>
      </p:pic>
      <p:pic>
        <p:nvPicPr>
          <p:cNvPr id="5" name="Afbeelding 4">
            <a:extLst>
              <a:ext uri="{FF2B5EF4-FFF2-40B4-BE49-F238E27FC236}">
                <a16:creationId xmlns:a16="http://schemas.microsoft.com/office/drawing/2014/main" id="{DD53C696-8066-FB42-6E15-7E126D22EF87}"/>
              </a:ext>
            </a:extLst>
          </p:cNvPr>
          <p:cNvPicPr>
            <a:picLocks noChangeAspect="1"/>
          </p:cNvPicPr>
          <p:nvPr/>
        </p:nvPicPr>
        <p:blipFill>
          <a:blip r:embed="rId8"/>
          <a:stretch>
            <a:fillRect/>
          </a:stretch>
        </p:blipFill>
        <p:spPr>
          <a:xfrm>
            <a:off x="9439910" y="128616"/>
            <a:ext cx="1955800" cy="2767249"/>
          </a:xfrm>
          <a:prstGeom prst="rect">
            <a:avLst/>
          </a:prstGeom>
        </p:spPr>
      </p:pic>
      <p:pic>
        <p:nvPicPr>
          <p:cNvPr id="7170" name="Picture 2">
            <a:extLst>
              <a:ext uri="{FF2B5EF4-FFF2-40B4-BE49-F238E27FC236}">
                <a16:creationId xmlns:a16="http://schemas.microsoft.com/office/drawing/2014/main" id="{9955557F-4917-E9B4-95FB-0C73FFE2940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378347" y="2960716"/>
            <a:ext cx="2211005" cy="31234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2155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4" name="Rectangle 3078">
            <a:extLst>
              <a:ext uri="{FF2B5EF4-FFF2-40B4-BE49-F238E27FC236}">
                <a16:creationId xmlns:a16="http://schemas.microsoft.com/office/drawing/2014/main" id="{1C852C25-4464-4613-94DA-7412FF756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92533F4-CFEC-AC4C-17CE-6D53C1DF559C}"/>
              </a:ext>
            </a:extLst>
          </p:cNvPr>
          <p:cNvSpPr>
            <a:spLocks noGrp="1"/>
          </p:cNvSpPr>
          <p:nvPr>
            <p:ph type="title"/>
          </p:nvPr>
        </p:nvSpPr>
        <p:spPr>
          <a:xfrm>
            <a:off x="1077362" y="720436"/>
            <a:ext cx="3288161" cy="3013364"/>
          </a:xfrm>
        </p:spPr>
        <p:txBody>
          <a:bodyPr>
            <a:normAutofit/>
          </a:bodyPr>
          <a:lstStyle/>
          <a:p>
            <a:pPr>
              <a:lnSpc>
                <a:spcPct val="100000"/>
              </a:lnSpc>
            </a:pPr>
            <a:r>
              <a:rPr lang="nl-BE" sz="1800" dirty="0"/>
              <a:t>Wie is het meest kwetsbaar?</a:t>
            </a:r>
            <a:br>
              <a:rPr lang="nl-BE" sz="1800" dirty="0"/>
            </a:br>
            <a:r>
              <a:rPr lang="nl-BE" sz="1800" dirty="0"/>
              <a:t>Slotreflecties van een buitenstaander</a:t>
            </a:r>
          </a:p>
        </p:txBody>
      </p:sp>
      <p:sp>
        <p:nvSpPr>
          <p:cNvPr id="3086" name="Rectangle 3080">
            <a:extLst>
              <a:ext uri="{FF2B5EF4-FFF2-40B4-BE49-F238E27FC236}">
                <a16:creationId xmlns:a16="http://schemas.microsoft.com/office/drawing/2014/main" id="{424227C0-1C28-4574-96C0-36D90661A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5965" y="17853"/>
            <a:ext cx="3484819" cy="34302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3" name="Rectangle 34">
            <a:extLst>
              <a:ext uri="{FF2B5EF4-FFF2-40B4-BE49-F238E27FC236}">
                <a16:creationId xmlns:a16="http://schemas.microsoft.com/office/drawing/2014/main" id="{7B2CA80B-A8CD-4C81-90DC-D43EFD3B3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5965" y="-1081"/>
            <a:ext cx="3484819" cy="3441610"/>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5" name="Rectangle 3084">
            <a:extLst>
              <a:ext uri="{FF2B5EF4-FFF2-40B4-BE49-F238E27FC236}">
                <a16:creationId xmlns:a16="http://schemas.microsoft.com/office/drawing/2014/main" id="{22F70C1E-70A9-4389-843B-5784E2A9E7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5965" y="3441793"/>
            <a:ext cx="3483870"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7" name="Freeform: Shape 3086">
            <a:extLst>
              <a:ext uri="{FF2B5EF4-FFF2-40B4-BE49-F238E27FC236}">
                <a16:creationId xmlns:a16="http://schemas.microsoft.com/office/drawing/2014/main" id="{A64B72EE-05D8-415A-BBB0-B6781D8659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9077" y="3440529"/>
            <a:ext cx="3482163" cy="3430264"/>
          </a:xfrm>
          <a:custGeom>
            <a:avLst/>
            <a:gdLst>
              <a:gd name="connsiteX0" fmla="*/ 3481704 w 3482163"/>
              <a:gd name="connsiteY0" fmla="*/ 0 h 3430264"/>
              <a:gd name="connsiteX1" fmla="*/ 3482163 w 3482163"/>
              <a:gd name="connsiteY1" fmla="*/ 0 h 3430264"/>
              <a:gd name="connsiteX2" fmla="*/ 3482163 w 3482163"/>
              <a:gd name="connsiteY2" fmla="*/ 3430264 h 3430264"/>
              <a:gd name="connsiteX3" fmla="*/ 0 w 3482163"/>
              <a:gd name="connsiteY3" fmla="*/ 3430264 h 3430264"/>
              <a:gd name="connsiteX4" fmla="*/ 0 w 3482163"/>
              <a:gd name="connsiteY4" fmla="*/ 3430219 h 3430264"/>
              <a:gd name="connsiteX5" fmla="*/ 344173 w 3482163"/>
              <a:gd name="connsiteY5" fmla="*/ 3413599 h 3430264"/>
              <a:gd name="connsiteX6" fmla="*/ 3477365 w 3482163"/>
              <a:gd name="connsiteY6" fmla="*/ 169358 h 3430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2163" h="3430264">
                <a:moveTo>
                  <a:pt x="3481704" y="0"/>
                </a:moveTo>
                <a:lnTo>
                  <a:pt x="3482163" y="0"/>
                </a:lnTo>
                <a:lnTo>
                  <a:pt x="3482163" y="3430264"/>
                </a:lnTo>
                <a:lnTo>
                  <a:pt x="0" y="3430264"/>
                </a:lnTo>
                <a:lnTo>
                  <a:pt x="0" y="3430219"/>
                </a:lnTo>
                <a:lnTo>
                  <a:pt x="344173" y="3413599"/>
                </a:lnTo>
                <a:cubicBezTo>
                  <a:pt x="2047087" y="3248253"/>
                  <a:pt x="3389914" y="1872269"/>
                  <a:pt x="3477365" y="169358"/>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074" name="Picture 2" descr="Gommaar Gilliams - De Buck Gallery : De Buck Gallery">
            <a:extLst>
              <a:ext uri="{FF2B5EF4-FFF2-40B4-BE49-F238E27FC236}">
                <a16:creationId xmlns:a16="http://schemas.microsoft.com/office/drawing/2014/main" id="{E7F990B8-92A1-5C3C-BE3E-CBDBCF6CA80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2666" r="21452" b="-1"/>
          <a:stretch/>
        </p:blipFill>
        <p:spPr bwMode="auto">
          <a:xfrm>
            <a:off x="8709077" y="-1081"/>
            <a:ext cx="3483870" cy="6871874"/>
          </a:xfrm>
          <a:custGeom>
            <a:avLst/>
            <a:gdLst/>
            <a:ahLst/>
            <a:cxnLst/>
            <a:rect l="l" t="t" r="r" b="b"/>
            <a:pathLst>
              <a:path w="3483870" h="6861752">
                <a:moveTo>
                  <a:pt x="0" y="0"/>
                </a:moveTo>
                <a:lnTo>
                  <a:pt x="3483870" y="0"/>
                </a:lnTo>
                <a:lnTo>
                  <a:pt x="3483870" y="3429000"/>
                </a:lnTo>
                <a:lnTo>
                  <a:pt x="3482844" y="3429000"/>
                </a:lnTo>
                <a:lnTo>
                  <a:pt x="3478312" y="3605649"/>
                </a:lnTo>
                <a:cubicBezTo>
                  <a:pt x="3385031" y="5419411"/>
                  <a:pt x="1863411" y="6861752"/>
                  <a:pt x="1" y="6861752"/>
                </a:cubicBezTo>
                <a:lnTo>
                  <a:pt x="1" y="3429000"/>
                </a:lnTo>
                <a:lnTo>
                  <a:pt x="0" y="3429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6264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020299-74F8-4439-9A59-0015ACA52A8F}"/>
              </a:ext>
            </a:extLst>
          </p:cNvPr>
          <p:cNvSpPr>
            <a:spLocks noGrp="1"/>
          </p:cNvSpPr>
          <p:nvPr>
            <p:ph type="title"/>
          </p:nvPr>
        </p:nvSpPr>
        <p:spPr>
          <a:xfrm>
            <a:off x="145032" y="163482"/>
            <a:ext cx="9950103" cy="1507376"/>
          </a:xfrm>
        </p:spPr>
        <p:txBody>
          <a:bodyPr/>
          <a:lstStyle/>
          <a:p>
            <a:r>
              <a:rPr lang="nl-BE" dirty="0"/>
              <a:t>In mijn team aan de slag?</a:t>
            </a:r>
            <a:br>
              <a:rPr lang="nl-BE" dirty="0"/>
            </a:br>
            <a:endParaRPr lang="nl-BE" dirty="0"/>
          </a:p>
        </p:txBody>
      </p:sp>
      <p:sp>
        <p:nvSpPr>
          <p:cNvPr id="3" name="Tijdelijke aanduiding voor inhoud 2">
            <a:extLst>
              <a:ext uri="{FF2B5EF4-FFF2-40B4-BE49-F238E27FC236}">
                <a16:creationId xmlns:a16="http://schemas.microsoft.com/office/drawing/2014/main" id="{BB1A50F7-F7AD-00E8-B505-4C99341E10E4}"/>
              </a:ext>
            </a:extLst>
          </p:cNvPr>
          <p:cNvSpPr>
            <a:spLocks noGrp="1"/>
          </p:cNvSpPr>
          <p:nvPr>
            <p:ph idx="1"/>
          </p:nvPr>
        </p:nvSpPr>
        <p:spPr>
          <a:xfrm>
            <a:off x="145032" y="3084997"/>
            <a:ext cx="11901936" cy="2921515"/>
          </a:xfrm>
        </p:spPr>
        <p:txBody>
          <a:bodyPr>
            <a:normAutofit/>
          </a:bodyPr>
          <a:lstStyle/>
          <a:p>
            <a:pPr marL="342900" indent="-342900">
              <a:buAutoNum type="arabicPeriod"/>
            </a:pPr>
            <a:r>
              <a:rPr lang="nl-BE" sz="2800" dirty="0"/>
              <a:t>   Intervisie is er niet om oplossingen te krijgen</a:t>
            </a:r>
          </a:p>
          <a:p>
            <a:pPr marL="342900" indent="-342900">
              <a:buFont typeface="Arial" panose="020B0604020202020204" pitchFamily="34" charset="0"/>
              <a:buAutoNum type="arabicPeriod"/>
            </a:pPr>
            <a:r>
              <a:rPr lang="nl-BE" sz="2800" dirty="0"/>
              <a:t>   Denk vanuit </a:t>
            </a:r>
            <a:r>
              <a:rPr lang="nl-BE" sz="2800" i="1" dirty="0"/>
              <a:t>Deep Democracy; ga actief op zoek naar verschillen</a:t>
            </a:r>
          </a:p>
          <a:p>
            <a:pPr marL="342900" indent="-342900">
              <a:buAutoNum type="arabicPeriod"/>
            </a:pPr>
            <a:r>
              <a:rPr lang="nl-BE" sz="2800" dirty="0"/>
              <a:t>   Wees alert voor morele stress, morele rest, morele onzekerheid…</a:t>
            </a:r>
          </a:p>
          <a:p>
            <a:pPr marL="342900" indent="-342900">
              <a:buAutoNum type="arabicPeriod"/>
            </a:pPr>
            <a:r>
              <a:rPr lang="nl-BE" sz="2800" dirty="0"/>
              <a:t>   Ga zingevingsvragen niet uit de weg!</a:t>
            </a:r>
          </a:p>
        </p:txBody>
      </p:sp>
      <p:pic>
        <p:nvPicPr>
          <p:cNvPr id="4" name="Picture 2" descr="Image preview">
            <a:extLst>
              <a:ext uri="{FF2B5EF4-FFF2-40B4-BE49-F238E27FC236}">
                <a16:creationId xmlns:a16="http://schemas.microsoft.com/office/drawing/2014/main" id="{EA7969A0-AD99-18D3-97E1-73BBD91E987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0278"/>
          <a:stretch/>
        </p:blipFill>
        <p:spPr bwMode="auto">
          <a:xfrm>
            <a:off x="7856747" y="163482"/>
            <a:ext cx="4190221" cy="2921515"/>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a:extLst>
              <a:ext uri="{FF2B5EF4-FFF2-40B4-BE49-F238E27FC236}">
                <a16:creationId xmlns:a16="http://schemas.microsoft.com/office/drawing/2014/main" id="{22155D73-B816-5593-6784-92085EFFFE5F}"/>
              </a:ext>
            </a:extLst>
          </p:cNvPr>
          <p:cNvSpPr txBox="1"/>
          <p:nvPr/>
        </p:nvSpPr>
        <p:spPr>
          <a:xfrm>
            <a:off x="7087721" y="6220775"/>
            <a:ext cx="5448300" cy="369332"/>
          </a:xfrm>
          <a:prstGeom prst="rect">
            <a:avLst/>
          </a:prstGeom>
          <a:noFill/>
        </p:spPr>
        <p:txBody>
          <a:bodyPr wrap="square" rtlCol="0">
            <a:spAutoFit/>
          </a:bodyPr>
          <a:lstStyle/>
          <a:p>
            <a:r>
              <a:rPr lang="nl-BE" dirty="0"/>
              <a:t>Zingeving op de kaart.nl (Beatrijs Hofland)</a:t>
            </a:r>
          </a:p>
        </p:txBody>
      </p:sp>
    </p:spTree>
    <p:extLst>
      <p:ext uri="{BB962C8B-B14F-4D97-AF65-F5344CB8AC3E}">
        <p14:creationId xmlns:p14="http://schemas.microsoft.com/office/powerpoint/2010/main" val="382594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6B87C3-FCA2-C24B-B779-D349E3A1167D}"/>
              </a:ext>
            </a:extLst>
          </p:cNvPr>
          <p:cNvSpPr>
            <a:spLocks noGrp="1"/>
          </p:cNvSpPr>
          <p:nvPr>
            <p:ph type="title"/>
          </p:nvPr>
        </p:nvSpPr>
        <p:spPr>
          <a:xfrm>
            <a:off x="643467" y="516835"/>
            <a:ext cx="2994815" cy="1666501"/>
          </a:xfrm>
        </p:spPr>
        <p:txBody>
          <a:bodyPr>
            <a:normAutofit fontScale="90000"/>
          </a:bodyPr>
          <a:lstStyle/>
          <a:p>
            <a:r>
              <a:rPr lang="nl-BE" sz="3700">
                <a:solidFill>
                  <a:schemeClr val="tx1"/>
                </a:solidFill>
              </a:rPr>
              <a:t>Wat heeft de ethicus bij te dragen?</a:t>
            </a:r>
          </a:p>
        </p:txBody>
      </p:sp>
      <p:pic>
        <p:nvPicPr>
          <p:cNvPr id="2052" name="Picture 4" descr="Accoucher à la maison - Posts | Facebook">
            <a:extLst>
              <a:ext uri="{FF2B5EF4-FFF2-40B4-BE49-F238E27FC236}">
                <a16:creationId xmlns:a16="http://schemas.microsoft.com/office/drawing/2014/main" id="{0EC1A592-68AB-E749-981B-5A29222DDB2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1001" r="1" b="1"/>
          <a:stretch/>
        </p:blipFill>
        <p:spPr bwMode="auto">
          <a:xfrm>
            <a:off x="8175592" y="-1"/>
            <a:ext cx="4016408" cy="3428994"/>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orzels | Besmetting met horzellarven kan problemen geven bij paarden">
            <a:extLst>
              <a:ext uri="{FF2B5EF4-FFF2-40B4-BE49-F238E27FC236}">
                <a16:creationId xmlns:a16="http://schemas.microsoft.com/office/drawing/2014/main" id="{06F519DA-CBC0-604D-ABDD-412B0859CA2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0506" r="-1" b="-1"/>
          <a:stretch/>
        </p:blipFill>
        <p:spPr bwMode="auto">
          <a:xfrm>
            <a:off x="4895973" y="3428999"/>
            <a:ext cx="3274455" cy="3313172"/>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Loket drie jaar na sluiting weer bemand | Zaventem | hln.be">
            <a:extLst>
              <a:ext uri="{FF2B5EF4-FFF2-40B4-BE49-F238E27FC236}">
                <a16:creationId xmlns:a16="http://schemas.microsoft.com/office/drawing/2014/main" id="{22A5D093-DFB8-BB4A-89E4-B938D3672B33}"/>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5914" r="14987" b="1"/>
          <a:stretch/>
        </p:blipFill>
        <p:spPr bwMode="auto">
          <a:xfrm>
            <a:off x="8175592" y="3428999"/>
            <a:ext cx="4021571" cy="3313172"/>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Filosofie - Wikipedia">
            <a:extLst>
              <a:ext uri="{FF2B5EF4-FFF2-40B4-BE49-F238E27FC236}">
                <a16:creationId xmlns:a16="http://schemas.microsoft.com/office/drawing/2014/main" id="{1272B94D-6D67-5948-A676-42069C179C14}"/>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b="9200"/>
          <a:stretch/>
        </p:blipFill>
        <p:spPr bwMode="auto">
          <a:xfrm>
            <a:off x="4895974" y="-2"/>
            <a:ext cx="3274455" cy="3428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6550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7612F838-9E15-400D-ADAA-BC5595009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D2F0489-075C-ED48-BCF9-9BB9A39DA7CA}"/>
              </a:ext>
            </a:extLst>
          </p:cNvPr>
          <p:cNvSpPr>
            <a:spLocks noGrp="1"/>
          </p:cNvSpPr>
          <p:nvPr>
            <p:ph type="title"/>
          </p:nvPr>
        </p:nvSpPr>
        <p:spPr>
          <a:xfrm>
            <a:off x="1077362" y="720435"/>
            <a:ext cx="3348588" cy="1507375"/>
          </a:xfrm>
        </p:spPr>
        <p:txBody>
          <a:bodyPr>
            <a:normAutofit/>
          </a:bodyPr>
          <a:lstStyle/>
          <a:p>
            <a:r>
              <a:rPr lang="nl-BE" dirty="0"/>
              <a:t>Wat mag u verwachten? </a:t>
            </a:r>
          </a:p>
        </p:txBody>
      </p:sp>
      <p:sp>
        <p:nvSpPr>
          <p:cNvPr id="3" name="Tijdelijke aanduiding voor inhoud 2">
            <a:extLst>
              <a:ext uri="{FF2B5EF4-FFF2-40B4-BE49-F238E27FC236}">
                <a16:creationId xmlns:a16="http://schemas.microsoft.com/office/drawing/2014/main" id="{6B2C9575-BDFB-7742-94DE-6211E361511A}"/>
              </a:ext>
            </a:extLst>
          </p:cNvPr>
          <p:cNvSpPr>
            <a:spLocks noGrp="1"/>
          </p:cNvSpPr>
          <p:nvPr>
            <p:ph idx="1"/>
          </p:nvPr>
        </p:nvSpPr>
        <p:spPr>
          <a:xfrm>
            <a:off x="868618" y="2237801"/>
            <a:ext cx="3484818" cy="3513514"/>
          </a:xfrm>
        </p:spPr>
        <p:txBody>
          <a:bodyPr>
            <a:normAutofit/>
          </a:bodyPr>
          <a:lstStyle/>
          <a:p>
            <a:pPr marL="342900" indent="-342900">
              <a:lnSpc>
                <a:spcPct val="110000"/>
              </a:lnSpc>
              <a:buFont typeface="+mj-lt"/>
              <a:buAutoNum type="arabicPeriod"/>
            </a:pPr>
            <a:r>
              <a:rPr lang="nl-BE" dirty="0"/>
              <a:t>Wat is de kwestie?</a:t>
            </a:r>
          </a:p>
          <a:p>
            <a:pPr marL="342900" indent="-342900">
              <a:lnSpc>
                <a:spcPct val="110000"/>
              </a:lnSpc>
              <a:buFont typeface="+mj-lt"/>
              <a:buAutoNum type="arabicPeriod"/>
            </a:pPr>
            <a:r>
              <a:rPr lang="nl-BE" dirty="0"/>
              <a:t>Model voor goede zorg van Joan Tronto</a:t>
            </a:r>
          </a:p>
          <a:p>
            <a:pPr marL="342900" indent="-342900">
              <a:lnSpc>
                <a:spcPct val="110000"/>
              </a:lnSpc>
              <a:buFont typeface="+mj-lt"/>
              <a:buAutoNum type="arabicPeriod"/>
            </a:pPr>
            <a:r>
              <a:rPr lang="nl-BE" dirty="0"/>
              <a:t>Slotreflecties</a:t>
            </a:r>
          </a:p>
          <a:p>
            <a:pPr marL="342900" indent="-342900">
              <a:lnSpc>
                <a:spcPct val="110000"/>
              </a:lnSpc>
              <a:buFont typeface="+mj-lt"/>
              <a:buAutoNum type="arabicPeriod"/>
            </a:pPr>
            <a:endParaRPr lang="nl-BE" dirty="0"/>
          </a:p>
          <a:p>
            <a:pPr marL="0" indent="0">
              <a:lnSpc>
                <a:spcPct val="110000"/>
              </a:lnSpc>
              <a:buNone/>
            </a:pPr>
            <a:r>
              <a:rPr lang="nl-BE" dirty="0"/>
              <a:t>Tussendoor: </a:t>
            </a:r>
            <a:r>
              <a:rPr lang="nl-BE" sz="2000" dirty="0"/>
              <a:t>Oefeningen</a:t>
            </a:r>
            <a:r>
              <a:rPr lang="nl-BE" dirty="0"/>
              <a:t> in gevoelige verbinding</a:t>
            </a:r>
          </a:p>
        </p:txBody>
      </p:sp>
      <p:sp>
        <p:nvSpPr>
          <p:cNvPr id="1033" name="Rectangle 1032">
            <a:extLst>
              <a:ext uri="{FF2B5EF4-FFF2-40B4-BE49-F238E27FC236}">
                <a16:creationId xmlns:a16="http://schemas.microsoft.com/office/drawing/2014/main" id="{424227C0-1C28-4574-96C0-36D90661A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5965" y="0"/>
            <a:ext cx="3484819" cy="343523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34">
            <a:extLst>
              <a:ext uri="{FF2B5EF4-FFF2-40B4-BE49-F238E27FC236}">
                <a16:creationId xmlns:a16="http://schemas.microsoft.com/office/drawing/2014/main" id="{7B2CA80B-A8CD-4C81-90DC-D43EFD3B3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5965" y="-9993"/>
            <a:ext cx="3479957" cy="3445231"/>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Freeform: Shape 1036">
            <a:extLst>
              <a:ext uri="{FF2B5EF4-FFF2-40B4-BE49-F238E27FC236}">
                <a16:creationId xmlns:a16="http://schemas.microsoft.com/office/drawing/2014/main" id="{F89C4351-E530-4C90-9416-A9B8BD88DC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4697" y="3427736"/>
            <a:ext cx="3484819" cy="3430264"/>
          </a:xfrm>
          <a:custGeom>
            <a:avLst/>
            <a:gdLst>
              <a:gd name="connsiteX0" fmla="*/ 3477175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3429980 h 3430264"/>
              <a:gd name="connsiteX5" fmla="*/ 168101 w 3484819"/>
              <a:gd name="connsiteY5" fmla="*/ 3425798 h 3430264"/>
              <a:gd name="connsiteX6" fmla="*/ 3459291 w 3484819"/>
              <a:gd name="connsiteY6" fmla="*/ 348491 h 3430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4819" h="3430264">
                <a:moveTo>
                  <a:pt x="3477175" y="0"/>
                </a:moveTo>
                <a:lnTo>
                  <a:pt x="3484819" y="0"/>
                </a:lnTo>
                <a:lnTo>
                  <a:pt x="3484819" y="3430264"/>
                </a:lnTo>
                <a:lnTo>
                  <a:pt x="0" y="3430264"/>
                </a:lnTo>
                <a:lnTo>
                  <a:pt x="0" y="3429980"/>
                </a:lnTo>
                <a:lnTo>
                  <a:pt x="168101" y="3425798"/>
                </a:lnTo>
                <a:cubicBezTo>
                  <a:pt x="1892515" y="3339789"/>
                  <a:pt x="3286588" y="2021777"/>
                  <a:pt x="3459291" y="348491"/>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9" name="Rectangle 1038">
            <a:extLst>
              <a:ext uri="{FF2B5EF4-FFF2-40B4-BE49-F238E27FC236}">
                <a16:creationId xmlns:a16="http://schemas.microsoft.com/office/drawing/2014/main" id="{22F70C1E-70A9-4389-843B-5784E2A9E7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0784" y="-9991"/>
            <a:ext cx="3483870" cy="344523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Hoe maak je contact met je publiek? - Great Communicators">
            <a:extLst>
              <a:ext uri="{FF2B5EF4-FFF2-40B4-BE49-F238E27FC236}">
                <a16:creationId xmlns:a16="http://schemas.microsoft.com/office/drawing/2014/main" id="{D4D91889-35F1-77C5-36BC-EFEEB5312E3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681" b="2"/>
          <a:stretch/>
        </p:blipFill>
        <p:spPr bwMode="auto">
          <a:xfrm>
            <a:off x="5225965" y="3435239"/>
            <a:ext cx="6970895" cy="3432752"/>
          </a:xfrm>
          <a:custGeom>
            <a:avLst/>
            <a:gdLst/>
            <a:ahLst/>
            <a:cxnLst/>
            <a:rect l="l" t="t" r="r" b="b"/>
            <a:pathLst>
              <a:path w="6970895" h="3432752">
                <a:moveTo>
                  <a:pt x="0" y="0"/>
                </a:moveTo>
                <a:lnTo>
                  <a:pt x="3482163" y="0"/>
                </a:lnTo>
                <a:lnTo>
                  <a:pt x="6970895" y="0"/>
                </a:lnTo>
                <a:cubicBezTo>
                  <a:pt x="6970895" y="1895856"/>
                  <a:pt x="5408935" y="3432752"/>
                  <a:pt x="3482163" y="3432752"/>
                </a:cubicBezTo>
                <a:lnTo>
                  <a:pt x="3482163" y="3430264"/>
                </a:lnTo>
                <a:lnTo>
                  <a:pt x="0" y="3430264"/>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2954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A949B65A-2F37-456E-CBE3-99F362F93C43}"/>
              </a:ext>
            </a:extLst>
          </p:cNvPr>
          <p:cNvSpPr>
            <a:spLocks noGrp="1"/>
          </p:cNvSpPr>
          <p:nvPr>
            <p:ph idx="1"/>
          </p:nvPr>
        </p:nvSpPr>
        <p:spPr>
          <a:xfrm>
            <a:off x="1077362" y="324091"/>
            <a:ext cx="9950103" cy="5616739"/>
          </a:xfrm>
        </p:spPr>
        <p:txBody>
          <a:bodyPr>
            <a:normAutofit/>
          </a:bodyPr>
          <a:lstStyle/>
          <a:p>
            <a:pPr marL="0" indent="0">
              <a:buNone/>
            </a:pPr>
            <a:r>
              <a:rPr lang="nl-BE" dirty="0"/>
              <a:t>Met dank </a:t>
            </a:r>
          </a:p>
          <a:p>
            <a:pPr marL="0" indent="0">
              <a:buNone/>
            </a:pPr>
            <a:r>
              <a:rPr lang="nl-BE" dirty="0"/>
              <a:t>Voor de jarenlange of recente inspiratie:</a:t>
            </a:r>
          </a:p>
          <a:p>
            <a:pPr marL="0" indent="0">
              <a:buNone/>
            </a:pPr>
            <a:endParaRPr lang="nl-BE" dirty="0"/>
          </a:p>
          <a:p>
            <a:pPr marL="0" indent="0">
              <a:buNone/>
            </a:pPr>
            <a:r>
              <a:rPr lang="nl-BE" dirty="0"/>
              <a:t>Het team van Fara, om zo moedig dit thema aan te pakken</a:t>
            </a:r>
          </a:p>
          <a:p>
            <a:pPr marL="0" indent="0">
              <a:buNone/>
            </a:pPr>
            <a:r>
              <a:rPr lang="nl-BE" dirty="0"/>
              <a:t>Het team thuisbegeleiding van Tevona (nu Covida)</a:t>
            </a:r>
          </a:p>
          <a:p>
            <a:pPr marL="0" indent="0">
              <a:buNone/>
            </a:pPr>
            <a:r>
              <a:rPr lang="nl-BE" dirty="0"/>
              <a:t>Het team 1gezin1plan</a:t>
            </a:r>
          </a:p>
          <a:p>
            <a:pPr marL="0" indent="0">
              <a:buNone/>
            </a:pPr>
            <a:r>
              <a:rPr lang="nl-BE" dirty="0"/>
              <a:t>Sylvia De Ryck, vroedvrouw van het parel project in UZLeuven, en referent ethiek</a:t>
            </a:r>
          </a:p>
          <a:p>
            <a:pPr marL="0" indent="0">
              <a:buNone/>
            </a:pPr>
            <a:r>
              <a:rPr lang="nl-BE" dirty="0"/>
              <a:t>Christel, pedagoog mobiel team Klavier</a:t>
            </a:r>
          </a:p>
          <a:p>
            <a:pPr marL="0" indent="0">
              <a:buNone/>
            </a:pPr>
            <a:r>
              <a:rPr lang="nl-BE" dirty="0"/>
              <a:t>Nadine, seksuologe Psychiatrsch ziekenhuis Bethanië</a:t>
            </a:r>
          </a:p>
          <a:p>
            <a:pPr marL="0" indent="0">
              <a:buNone/>
            </a:pPr>
            <a:r>
              <a:rPr lang="nl-BE"/>
              <a:t>De Commissie ethiek van OPZCRekem</a:t>
            </a:r>
          </a:p>
          <a:p>
            <a:pPr marL="0" indent="0">
              <a:buNone/>
            </a:pPr>
            <a:endParaRPr lang="nl-BE" dirty="0"/>
          </a:p>
          <a:p>
            <a:pPr marL="0" indent="0">
              <a:buNone/>
            </a:pPr>
            <a:endParaRPr lang="nl-BE" dirty="0"/>
          </a:p>
          <a:p>
            <a:pPr marL="0" indent="0">
              <a:buNone/>
            </a:pPr>
            <a:endParaRPr lang="nl-BE" dirty="0"/>
          </a:p>
          <a:p>
            <a:pPr marL="0" indent="0">
              <a:buNone/>
            </a:pPr>
            <a:endParaRPr lang="nl-BE" dirty="0"/>
          </a:p>
        </p:txBody>
      </p:sp>
    </p:spTree>
    <p:extLst>
      <p:ext uri="{BB962C8B-B14F-4D97-AF65-F5344CB8AC3E}">
        <p14:creationId xmlns:p14="http://schemas.microsoft.com/office/powerpoint/2010/main" val="1394533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456A13C-3D42-58F7-59CA-3BEA4527CC6D}"/>
              </a:ext>
            </a:extLst>
          </p:cNvPr>
          <p:cNvSpPr>
            <a:spLocks noGrp="1"/>
          </p:cNvSpPr>
          <p:nvPr>
            <p:ph type="title"/>
          </p:nvPr>
        </p:nvSpPr>
        <p:spPr>
          <a:xfrm>
            <a:off x="1077362" y="720435"/>
            <a:ext cx="6608086" cy="1507375"/>
          </a:xfrm>
        </p:spPr>
        <p:txBody>
          <a:bodyPr>
            <a:normAutofit/>
          </a:bodyPr>
          <a:lstStyle/>
          <a:p>
            <a:r>
              <a:rPr lang="nl-BE" dirty="0"/>
              <a:t>1. Wat is de kwestie?</a:t>
            </a:r>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kstvak 5">
            <a:extLst>
              <a:ext uri="{FF2B5EF4-FFF2-40B4-BE49-F238E27FC236}">
                <a16:creationId xmlns:a16="http://schemas.microsoft.com/office/drawing/2014/main" id="{BC1FABF9-8643-1057-ED41-016BCE8DB717}"/>
              </a:ext>
            </a:extLst>
          </p:cNvPr>
          <p:cNvSpPr txBox="1"/>
          <p:nvPr/>
        </p:nvSpPr>
        <p:spPr>
          <a:xfrm>
            <a:off x="774700" y="2400300"/>
            <a:ext cx="7670800" cy="3733651"/>
          </a:xfrm>
          <a:prstGeom prst="rect">
            <a:avLst/>
          </a:prstGeom>
          <a:noFill/>
        </p:spPr>
        <p:txBody>
          <a:bodyPr wrap="square" rtlCol="0">
            <a:spAutoFit/>
          </a:bodyPr>
          <a:lstStyle/>
          <a:p>
            <a:pPr marL="285750" indent="-285750">
              <a:lnSpc>
                <a:spcPct val="150000"/>
              </a:lnSpc>
              <a:buFontTx/>
              <a:buChar char="-"/>
            </a:pPr>
            <a:r>
              <a:rPr lang="nl-BE" sz="2000" dirty="0"/>
              <a:t>Begeleiding vergelijkbaar met Intensieve Zorg</a:t>
            </a:r>
          </a:p>
          <a:p>
            <a:pPr marL="285750" indent="-285750">
              <a:lnSpc>
                <a:spcPct val="150000"/>
              </a:lnSpc>
              <a:buFontTx/>
              <a:buChar char="-"/>
            </a:pPr>
            <a:r>
              <a:rPr lang="nl-BE" sz="2000" dirty="0"/>
              <a:t>Stretch op mogelijkheden van ondersteunende diensten</a:t>
            </a:r>
          </a:p>
          <a:p>
            <a:pPr marL="285750" indent="-285750">
              <a:lnSpc>
                <a:spcPct val="150000"/>
              </a:lnSpc>
              <a:buFontTx/>
              <a:buChar char="-"/>
            </a:pPr>
            <a:r>
              <a:rPr lang="nl-BE" sz="2000" dirty="0"/>
              <a:t>Niet op zoek naar ‘het goede’, vaak naar het ‘meest menselijk haalbare’</a:t>
            </a:r>
          </a:p>
          <a:p>
            <a:pPr marL="285750" indent="-285750">
              <a:lnSpc>
                <a:spcPct val="150000"/>
              </a:lnSpc>
              <a:buFontTx/>
              <a:buChar char="-"/>
            </a:pPr>
            <a:r>
              <a:rPr lang="nl-BE" sz="2000" dirty="0"/>
              <a:t>Ook is er sprake van morele ‘stress’ of morele ‘rest’</a:t>
            </a:r>
          </a:p>
          <a:p>
            <a:pPr marL="285750" indent="-285750">
              <a:lnSpc>
                <a:spcPct val="150000"/>
              </a:lnSpc>
              <a:buFontTx/>
              <a:buChar char="-"/>
            </a:pPr>
            <a:r>
              <a:rPr lang="nl-BE" sz="2000" dirty="0"/>
              <a:t>Worsteling met ‘neutraliteit’ of professionaliteit’ als hulpverlener</a:t>
            </a:r>
          </a:p>
          <a:p>
            <a:pPr marL="285750" indent="-285750">
              <a:lnSpc>
                <a:spcPct val="150000"/>
              </a:lnSpc>
              <a:buFontTx/>
              <a:buChar char="-"/>
            </a:pPr>
            <a:endParaRPr lang="nl-BE" sz="2000" dirty="0"/>
          </a:p>
        </p:txBody>
      </p:sp>
      <p:sp>
        <p:nvSpPr>
          <p:cNvPr id="7" name="Titel 3">
            <a:extLst>
              <a:ext uri="{FF2B5EF4-FFF2-40B4-BE49-F238E27FC236}">
                <a16:creationId xmlns:a16="http://schemas.microsoft.com/office/drawing/2014/main" id="{1AFBFF60-A5F0-933B-AF02-A158A786E290}"/>
              </a:ext>
            </a:extLst>
          </p:cNvPr>
          <p:cNvSpPr txBox="1">
            <a:spLocks/>
          </p:cNvSpPr>
          <p:nvPr/>
        </p:nvSpPr>
        <p:spPr>
          <a:xfrm>
            <a:off x="9220200" y="571500"/>
            <a:ext cx="2197100" cy="4118433"/>
          </a:xfrm>
          <a:prstGeom prst="rect">
            <a:avLst/>
          </a:prstGeom>
        </p:spPr>
        <p:txBody>
          <a:bodyPr vert="horz" lIns="91440" tIns="45720" rIns="91440" bIns="45720" rtlCol="0" anchor="b">
            <a:normAutofit/>
          </a:bodyPr>
          <a:lst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a:lstStyle>
          <a:p>
            <a:r>
              <a:rPr lang="en-US" sz="4000" dirty="0"/>
              <a:t>”Wat is </a:t>
            </a:r>
            <a:r>
              <a:rPr lang="en-US" sz="4000" dirty="0" err="1"/>
              <a:t>hier</a:t>
            </a:r>
            <a:r>
              <a:rPr lang="en-US" sz="4000" dirty="0"/>
              <a:t> </a:t>
            </a:r>
            <a:r>
              <a:rPr lang="en-US" sz="4000" dirty="0" err="1">
                <a:solidFill>
                  <a:schemeClr val="accent2"/>
                </a:solidFill>
              </a:rPr>
              <a:t>goede</a:t>
            </a:r>
            <a:r>
              <a:rPr lang="en-US" sz="4000" dirty="0"/>
              <a:t> </a:t>
            </a:r>
            <a:r>
              <a:rPr lang="en-US" sz="4000" dirty="0" err="1"/>
              <a:t>zorg</a:t>
            </a:r>
            <a:r>
              <a:rPr lang="en-US" sz="4000" dirty="0"/>
              <a:t>?”</a:t>
            </a:r>
          </a:p>
        </p:txBody>
      </p:sp>
    </p:spTree>
    <p:extLst>
      <p:ext uri="{BB962C8B-B14F-4D97-AF65-F5344CB8AC3E}">
        <p14:creationId xmlns:p14="http://schemas.microsoft.com/office/powerpoint/2010/main" val="2611305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A0DEAAC-CBCA-8472-A912-0656DCA46934}"/>
              </a:ext>
            </a:extLst>
          </p:cNvPr>
          <p:cNvSpPr>
            <a:spLocks noGrp="1"/>
          </p:cNvSpPr>
          <p:nvPr>
            <p:ph idx="1"/>
          </p:nvPr>
        </p:nvSpPr>
        <p:spPr>
          <a:xfrm>
            <a:off x="457547" y="484216"/>
            <a:ext cx="6959253" cy="3909984"/>
          </a:xfrm>
        </p:spPr>
        <p:txBody>
          <a:bodyPr>
            <a:noAutofit/>
          </a:bodyPr>
          <a:lstStyle/>
          <a:p>
            <a:pPr marL="0" indent="0">
              <a:buNone/>
            </a:pPr>
            <a:r>
              <a:rPr lang="nl-BE" sz="2000" b="1" dirty="0">
                <a:solidFill>
                  <a:schemeClr val="tx2">
                    <a:lumMod val="90000"/>
                    <a:lumOff val="10000"/>
                  </a:schemeClr>
                </a:solidFill>
              </a:rPr>
              <a:t>2 minuten stille tijd:</a:t>
            </a:r>
          </a:p>
          <a:p>
            <a:pPr marL="0" indent="0">
              <a:buNone/>
            </a:pPr>
            <a:endParaRPr lang="nl-BE" sz="2000" b="1" dirty="0"/>
          </a:p>
          <a:p>
            <a:pPr marL="0" indent="0">
              <a:buNone/>
            </a:pPr>
            <a:r>
              <a:rPr lang="nl-BE" sz="2000" b="1" dirty="0"/>
              <a:t>Denk terug aan een situatie, een begeleiding, een interventie, een huisbezoek, … waarbij jij het gevoel had </a:t>
            </a:r>
          </a:p>
          <a:p>
            <a:pPr marL="0" indent="0" algn="ctr">
              <a:buNone/>
            </a:pPr>
            <a:r>
              <a:rPr lang="nl-BE" sz="2000" b="1" dirty="0"/>
              <a:t>“DIT IS </a:t>
            </a:r>
            <a:r>
              <a:rPr lang="nl-BE" sz="2000" b="1" dirty="0">
                <a:latin typeface="+mj-lt"/>
              </a:rPr>
              <a:t>GOEDE</a:t>
            </a:r>
            <a:r>
              <a:rPr lang="nl-BE" sz="2000" b="1" dirty="0"/>
              <a:t> ZORG”</a:t>
            </a:r>
          </a:p>
          <a:p>
            <a:pPr marL="0" indent="0">
              <a:buNone/>
            </a:pPr>
            <a:r>
              <a:rPr lang="nl-BE" sz="2000" b="1" dirty="0"/>
              <a:t>Maak het heel concreet: </a:t>
            </a:r>
          </a:p>
          <a:p>
            <a:pPr marL="0" indent="0">
              <a:buNone/>
            </a:pPr>
            <a:r>
              <a:rPr lang="nl-BE" sz="2000" b="1" dirty="0"/>
              <a:t>over wie ging het?</a:t>
            </a:r>
          </a:p>
          <a:p>
            <a:pPr marL="0" indent="0">
              <a:buNone/>
            </a:pPr>
            <a:r>
              <a:rPr lang="nl-BE" sz="2000" b="1" dirty="0"/>
              <a:t>wat gebeurde er op dat moment? </a:t>
            </a:r>
          </a:p>
          <a:p>
            <a:pPr marL="0" indent="0">
              <a:buNone/>
            </a:pPr>
            <a:r>
              <a:rPr lang="nl-BE" sz="2000" b="1" dirty="0"/>
              <a:t>wie was erbij?</a:t>
            </a:r>
          </a:p>
        </p:txBody>
      </p:sp>
      <p:pic>
        <p:nvPicPr>
          <p:cNvPr id="1026" name="Picture 2" descr="Superman logo - Wikipedia">
            <a:extLst>
              <a:ext uri="{FF2B5EF4-FFF2-40B4-BE49-F238E27FC236}">
                <a16:creationId xmlns:a16="http://schemas.microsoft.com/office/drawing/2014/main" id="{EC508D50-807A-8DBB-A30E-A8FCD6D151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5153" y="724708"/>
            <a:ext cx="3289300" cy="24638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a:extLst>
              <a:ext uri="{FF2B5EF4-FFF2-40B4-BE49-F238E27FC236}">
                <a16:creationId xmlns:a16="http://schemas.microsoft.com/office/drawing/2014/main" id="{4C6D1EC5-FE01-BAD8-82EB-99C892F92E92}"/>
              </a:ext>
            </a:extLst>
          </p:cNvPr>
          <p:cNvSpPr txBox="1"/>
          <p:nvPr/>
        </p:nvSpPr>
        <p:spPr>
          <a:xfrm>
            <a:off x="5346700" y="3429000"/>
            <a:ext cx="6273800" cy="1631216"/>
          </a:xfrm>
          <a:prstGeom prst="rect">
            <a:avLst/>
          </a:prstGeom>
          <a:solidFill>
            <a:schemeClr val="accent2">
              <a:lumMod val="40000"/>
              <a:lumOff val="60000"/>
            </a:schemeClr>
          </a:solidFill>
        </p:spPr>
        <p:txBody>
          <a:bodyPr wrap="square" rtlCol="0">
            <a:spAutoFit/>
          </a:bodyPr>
          <a:lstStyle/>
          <a:p>
            <a:r>
              <a:rPr lang="nl-BE" sz="2000" b="1" dirty="0">
                <a:solidFill>
                  <a:schemeClr val="tx2">
                    <a:lumMod val="90000"/>
                    <a:lumOff val="10000"/>
                  </a:schemeClr>
                </a:solidFill>
              </a:rPr>
              <a:t>Kijk nu naar jezelf in die situatie:</a:t>
            </a:r>
          </a:p>
          <a:p>
            <a:endParaRPr lang="nl-BE" sz="2000" b="1" dirty="0">
              <a:solidFill>
                <a:schemeClr val="tx2">
                  <a:lumMod val="90000"/>
                  <a:lumOff val="10000"/>
                </a:schemeClr>
              </a:solidFill>
            </a:endParaRPr>
          </a:p>
          <a:p>
            <a:r>
              <a:rPr lang="nl-BE" sz="2000" b="1" dirty="0">
                <a:solidFill>
                  <a:schemeClr val="tx2">
                    <a:lumMod val="90000"/>
                    <a:lumOff val="10000"/>
                  </a:schemeClr>
                </a:solidFill>
              </a:rPr>
              <a:t>Welk talent heb jij ingezet?</a:t>
            </a:r>
          </a:p>
          <a:p>
            <a:r>
              <a:rPr lang="nl-BE" sz="2000" b="1" dirty="0">
                <a:solidFill>
                  <a:schemeClr val="tx2">
                    <a:lumMod val="90000"/>
                    <a:lumOff val="10000"/>
                  </a:schemeClr>
                </a:solidFill>
              </a:rPr>
              <a:t>Welke waarde van jou werd gerealiseerd?</a:t>
            </a:r>
          </a:p>
          <a:p>
            <a:r>
              <a:rPr lang="nl-BE" sz="2000" b="1" dirty="0">
                <a:solidFill>
                  <a:schemeClr val="tx2">
                    <a:lumMod val="90000"/>
                    <a:lumOff val="10000"/>
                  </a:schemeClr>
                </a:solidFill>
              </a:rPr>
              <a:t>Wat was/is jouw gevoel</a:t>
            </a:r>
          </a:p>
        </p:txBody>
      </p:sp>
    </p:spTree>
    <p:extLst>
      <p:ext uri="{BB962C8B-B14F-4D97-AF65-F5344CB8AC3E}">
        <p14:creationId xmlns:p14="http://schemas.microsoft.com/office/powerpoint/2010/main" val="2917475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A0DEAAC-CBCA-8472-A912-0656DCA46934}"/>
              </a:ext>
            </a:extLst>
          </p:cNvPr>
          <p:cNvSpPr>
            <a:spLocks noGrp="1"/>
          </p:cNvSpPr>
          <p:nvPr>
            <p:ph idx="1"/>
          </p:nvPr>
        </p:nvSpPr>
        <p:spPr>
          <a:xfrm>
            <a:off x="457547" y="484216"/>
            <a:ext cx="6959253" cy="1611284"/>
          </a:xfrm>
          <a:solidFill>
            <a:schemeClr val="accent2">
              <a:lumMod val="40000"/>
              <a:lumOff val="60000"/>
            </a:schemeClr>
          </a:solidFill>
        </p:spPr>
        <p:txBody>
          <a:bodyPr>
            <a:noAutofit/>
          </a:bodyPr>
          <a:lstStyle/>
          <a:p>
            <a:pPr marL="0" indent="0">
              <a:buNone/>
            </a:pPr>
            <a:r>
              <a:rPr lang="nl-BE" sz="2000" b="1" dirty="0">
                <a:solidFill>
                  <a:schemeClr val="tx2">
                    <a:lumMod val="90000"/>
                    <a:lumOff val="10000"/>
                  </a:schemeClr>
                </a:solidFill>
              </a:rPr>
              <a:t>Noteer die </a:t>
            </a:r>
          </a:p>
          <a:p>
            <a:pPr marL="0" indent="0">
              <a:buNone/>
            </a:pPr>
            <a:r>
              <a:rPr lang="nl-BE" sz="2800" b="1" dirty="0">
                <a:solidFill>
                  <a:schemeClr val="tx2">
                    <a:lumMod val="90000"/>
                    <a:lumOff val="10000"/>
                  </a:schemeClr>
                </a:solidFill>
              </a:rPr>
              <a:t>talenten, waarden, gevoelens </a:t>
            </a:r>
          </a:p>
          <a:p>
            <a:pPr marL="0" indent="0">
              <a:buNone/>
            </a:pPr>
            <a:r>
              <a:rPr lang="nl-BE" sz="2000" b="1" dirty="0">
                <a:solidFill>
                  <a:schemeClr val="tx2">
                    <a:lumMod val="90000"/>
                    <a:lumOff val="10000"/>
                  </a:schemeClr>
                </a:solidFill>
              </a:rPr>
              <a:t>willekeurig op het blad met het superman logo.</a:t>
            </a:r>
          </a:p>
        </p:txBody>
      </p:sp>
      <p:pic>
        <p:nvPicPr>
          <p:cNvPr id="1026" name="Picture 2" descr="Superman logo - Wikipedia">
            <a:extLst>
              <a:ext uri="{FF2B5EF4-FFF2-40B4-BE49-F238E27FC236}">
                <a16:creationId xmlns:a16="http://schemas.microsoft.com/office/drawing/2014/main" id="{EC508D50-807A-8DBB-A30E-A8FCD6D151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0353" y="484216"/>
            <a:ext cx="3289300" cy="2463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el 1">
            <a:extLst>
              <a:ext uri="{FF2B5EF4-FFF2-40B4-BE49-F238E27FC236}">
                <a16:creationId xmlns:a16="http://schemas.microsoft.com/office/drawing/2014/main" id="{4DC65DA9-0A04-0282-948C-179755963B4A}"/>
              </a:ext>
            </a:extLst>
          </p:cNvPr>
          <p:cNvGraphicFramePr>
            <a:graphicFrameLocks noGrp="1"/>
          </p:cNvGraphicFramePr>
          <p:nvPr>
            <p:extLst>
              <p:ext uri="{D42A27DB-BD31-4B8C-83A1-F6EECF244321}">
                <p14:modId xmlns:p14="http://schemas.microsoft.com/office/powerpoint/2010/main" val="1851747926"/>
              </p:ext>
            </p:extLst>
          </p:nvPr>
        </p:nvGraphicFramePr>
        <p:xfrm>
          <a:off x="527223" y="2968336"/>
          <a:ext cx="11137554" cy="2834640"/>
        </p:xfrm>
        <a:graphic>
          <a:graphicData uri="http://schemas.openxmlformats.org/drawingml/2006/table">
            <a:tbl>
              <a:tblPr firstRow="1" bandRow="1">
                <a:tableStyleId>{7DF18680-E054-41AD-8BC1-D1AEF772440D}</a:tableStyleId>
              </a:tblPr>
              <a:tblGrid>
                <a:gridCol w="3712518">
                  <a:extLst>
                    <a:ext uri="{9D8B030D-6E8A-4147-A177-3AD203B41FA5}">
                      <a16:colId xmlns:a16="http://schemas.microsoft.com/office/drawing/2014/main" val="320765225"/>
                    </a:ext>
                  </a:extLst>
                </a:gridCol>
                <a:gridCol w="3712518">
                  <a:extLst>
                    <a:ext uri="{9D8B030D-6E8A-4147-A177-3AD203B41FA5}">
                      <a16:colId xmlns:a16="http://schemas.microsoft.com/office/drawing/2014/main" val="4287994471"/>
                    </a:ext>
                  </a:extLst>
                </a:gridCol>
                <a:gridCol w="3712518">
                  <a:extLst>
                    <a:ext uri="{9D8B030D-6E8A-4147-A177-3AD203B41FA5}">
                      <a16:colId xmlns:a16="http://schemas.microsoft.com/office/drawing/2014/main" val="559482797"/>
                    </a:ext>
                  </a:extLst>
                </a:gridCol>
              </a:tblGrid>
              <a:tr h="363220">
                <a:tc>
                  <a:txBody>
                    <a:bodyPr/>
                    <a:lstStyle/>
                    <a:p>
                      <a:r>
                        <a:rPr lang="nl-BE" dirty="0"/>
                        <a:t>Empathisch</a:t>
                      </a:r>
                    </a:p>
                    <a:p>
                      <a:r>
                        <a:rPr lang="nl-BE" dirty="0"/>
                        <a:t>Mild</a:t>
                      </a:r>
                    </a:p>
                    <a:p>
                      <a:r>
                        <a:rPr lang="nl-BE" dirty="0"/>
                        <a:t>Creatief</a:t>
                      </a:r>
                    </a:p>
                    <a:p>
                      <a:r>
                        <a:rPr lang="nl-BE" dirty="0"/>
                        <a:t>Oplossingsgericht</a:t>
                      </a:r>
                    </a:p>
                    <a:p>
                      <a:r>
                        <a:rPr lang="nl-BE" dirty="0"/>
                        <a:t>Niet-oplossingsgericht</a:t>
                      </a:r>
                    </a:p>
                    <a:p>
                      <a:r>
                        <a:rPr lang="nl-BE" dirty="0"/>
                        <a:t>Collegiaal</a:t>
                      </a:r>
                    </a:p>
                    <a:p>
                      <a:r>
                        <a:rPr lang="nl-BE" dirty="0"/>
                        <a:t>Besluitvaardig</a:t>
                      </a:r>
                    </a:p>
                    <a:p>
                      <a:r>
                        <a:rPr lang="nl-BE" dirty="0"/>
                        <a:t>Verbindend</a:t>
                      </a:r>
                    </a:p>
                    <a:p>
                      <a:r>
                        <a:rPr lang="nl-BE" dirty="0"/>
                        <a:t>Volhardend</a:t>
                      </a:r>
                    </a:p>
                    <a:p>
                      <a:r>
                        <a:rPr lang="nl-BE" dirty="0"/>
                        <a:t>…</a:t>
                      </a:r>
                    </a:p>
                  </a:txBody>
                  <a:tcPr/>
                </a:tc>
                <a:tc>
                  <a:txBody>
                    <a:bodyPr/>
                    <a:lstStyle/>
                    <a:p>
                      <a:r>
                        <a:rPr lang="nl-BE" dirty="0"/>
                        <a:t>Rechtvaardigheid</a:t>
                      </a:r>
                    </a:p>
                    <a:p>
                      <a:r>
                        <a:rPr lang="nl-BE" dirty="0"/>
                        <a:t>Discretie</a:t>
                      </a:r>
                    </a:p>
                    <a:p>
                      <a:r>
                        <a:rPr lang="nl-BE" dirty="0"/>
                        <a:t>Solidariteit</a:t>
                      </a:r>
                    </a:p>
                    <a:p>
                      <a:r>
                        <a:rPr lang="nl-BE" dirty="0"/>
                        <a:t>Autonomie</a:t>
                      </a:r>
                    </a:p>
                    <a:p>
                      <a:r>
                        <a:rPr lang="nl-BE" dirty="0"/>
                        <a:t>Bescherming</a:t>
                      </a:r>
                    </a:p>
                    <a:p>
                      <a:r>
                        <a:rPr lang="nl-BE" dirty="0"/>
                        <a:t>Eigenwaarde</a:t>
                      </a:r>
                    </a:p>
                    <a:p>
                      <a:r>
                        <a:rPr lang="nl-BE" dirty="0"/>
                        <a:t>Vertrouwen</a:t>
                      </a:r>
                    </a:p>
                    <a:p>
                      <a:r>
                        <a:rPr lang="nl-BE" dirty="0"/>
                        <a:t>Verantwoordelijkheid</a:t>
                      </a:r>
                    </a:p>
                    <a:p>
                      <a:r>
                        <a:rPr lang="nl-BE" dirty="0"/>
                        <a:t>Deskundigheid</a:t>
                      </a:r>
                    </a:p>
                    <a:p>
                      <a:r>
                        <a:rPr lang="nl-BE" dirty="0"/>
                        <a:t>…</a:t>
                      </a:r>
                    </a:p>
                  </a:txBody>
                  <a:tcPr/>
                </a:tc>
                <a:tc>
                  <a:txBody>
                    <a:bodyPr/>
                    <a:lstStyle/>
                    <a:p>
                      <a:r>
                        <a:rPr lang="nl-BE" dirty="0"/>
                        <a:t>Dankbaar</a:t>
                      </a:r>
                    </a:p>
                    <a:p>
                      <a:r>
                        <a:rPr lang="nl-BE" dirty="0"/>
                        <a:t>Voldaan</a:t>
                      </a:r>
                    </a:p>
                    <a:p>
                      <a:r>
                        <a:rPr lang="nl-BE" dirty="0"/>
                        <a:t>Gelukkig</a:t>
                      </a:r>
                    </a:p>
                    <a:p>
                      <a:r>
                        <a:rPr lang="nl-BE" dirty="0"/>
                        <a:t>Blij</a:t>
                      </a:r>
                    </a:p>
                    <a:p>
                      <a:r>
                        <a:rPr lang="nl-BE" dirty="0"/>
                        <a:t>Opgelucht</a:t>
                      </a:r>
                    </a:p>
                    <a:p>
                      <a:r>
                        <a:rPr lang="nl-BE" dirty="0"/>
                        <a:t>Trots</a:t>
                      </a:r>
                    </a:p>
                    <a:p>
                      <a:endParaRPr lang="nl-BE" dirty="0"/>
                    </a:p>
                    <a:p>
                      <a:r>
                        <a:rPr lang="nl-BE" dirty="0"/>
                        <a:t>…</a:t>
                      </a:r>
                    </a:p>
                  </a:txBody>
                  <a:tcPr/>
                </a:tc>
                <a:extLst>
                  <a:ext uri="{0D108BD9-81ED-4DB2-BD59-A6C34878D82A}">
                    <a16:rowId xmlns:a16="http://schemas.microsoft.com/office/drawing/2014/main" val="4242894118"/>
                  </a:ext>
                </a:extLst>
              </a:tr>
            </a:tbl>
          </a:graphicData>
        </a:graphic>
      </p:graphicFrame>
    </p:spTree>
    <p:extLst>
      <p:ext uri="{BB962C8B-B14F-4D97-AF65-F5344CB8AC3E}">
        <p14:creationId xmlns:p14="http://schemas.microsoft.com/office/powerpoint/2010/main" val="3187423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9" name="Freeform: Shape 3078">
            <a:extLst>
              <a:ext uri="{FF2B5EF4-FFF2-40B4-BE49-F238E27FC236}">
                <a16:creationId xmlns:a16="http://schemas.microsoft.com/office/drawing/2014/main" id="{AE192E3E-68A9-4F36-936C-1C8D0B9EF1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3081" name="Rectangle 3080">
            <a:extLst>
              <a:ext uri="{FF2B5EF4-FFF2-40B4-BE49-F238E27FC236}">
                <a16:creationId xmlns:a16="http://schemas.microsoft.com/office/drawing/2014/main" id="{6362EDFF-7BE1-4149-A745-FFD7211E6C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a:extLst>
              <a:ext uri="{FF2B5EF4-FFF2-40B4-BE49-F238E27FC236}">
                <a16:creationId xmlns:a16="http://schemas.microsoft.com/office/drawing/2014/main" id="{2FF08B1F-BBAD-9913-2D36-081398B07E6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t="11100" b="10227"/>
          <a:stretch/>
        </p:blipFill>
        <p:spPr bwMode="auto">
          <a:xfrm>
            <a:off x="20" y="10"/>
            <a:ext cx="8717118" cy="6857990"/>
          </a:xfrm>
          <a:prstGeom prst="rect">
            <a:avLst/>
          </a:prstGeom>
          <a:noFill/>
          <a:extLst>
            <a:ext uri="{909E8E84-426E-40DD-AFC4-6F175D3DCCD1}">
              <a14:hiddenFill xmlns:a14="http://schemas.microsoft.com/office/drawing/2010/main">
                <a:solidFill>
                  <a:srgbClr val="FFFFFF"/>
                </a:solidFill>
              </a14:hiddenFill>
            </a:ext>
          </a:extLst>
        </p:spPr>
      </p:pic>
      <p:sp>
        <p:nvSpPr>
          <p:cNvPr id="3083" name="Rectangle 3082">
            <a:extLst>
              <a:ext uri="{FF2B5EF4-FFF2-40B4-BE49-F238E27FC236}">
                <a16:creationId xmlns:a16="http://schemas.microsoft.com/office/drawing/2014/main" id="{FA0BC16E-C8B9-4092-9BF6-E07982629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334" y="-794"/>
            <a:ext cx="3484665" cy="34631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85" name="Rectangle 34">
            <a:extLst>
              <a:ext uri="{FF2B5EF4-FFF2-40B4-BE49-F238E27FC236}">
                <a16:creationId xmlns:a16="http://schemas.microsoft.com/office/drawing/2014/main" id="{FC5FDC87-D548-46CE-8B5E-B3FA0D731F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20737" y="-6381"/>
            <a:ext cx="3463109" cy="3474281"/>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87" name="Rectangle 3086">
            <a:extLst>
              <a:ext uri="{FF2B5EF4-FFF2-40B4-BE49-F238E27FC236}">
                <a16:creationId xmlns:a16="http://schemas.microsoft.com/office/drawing/2014/main" id="{7D92C553-87D5-4616-AA1F-453EFC39F4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335" y="3462314"/>
            <a:ext cx="3484663" cy="340085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89" name="Oval 3088">
            <a:extLst>
              <a:ext uri="{FF2B5EF4-FFF2-40B4-BE49-F238E27FC236}">
                <a16:creationId xmlns:a16="http://schemas.microsoft.com/office/drawing/2014/main" id="{8D5EA5CC-E298-4D87-8F90-828525D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4439" y="3627515"/>
            <a:ext cx="3070455" cy="30704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1978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1C852C25-4464-4613-94DA-7412FF756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9CE676C-06E1-6D19-FC3E-96491B9709A7}"/>
              </a:ext>
            </a:extLst>
          </p:cNvPr>
          <p:cNvSpPr>
            <a:spLocks noGrp="1"/>
          </p:cNvSpPr>
          <p:nvPr>
            <p:ph type="title"/>
          </p:nvPr>
        </p:nvSpPr>
        <p:spPr>
          <a:xfrm>
            <a:off x="1077362" y="720435"/>
            <a:ext cx="3288161" cy="1507375"/>
          </a:xfrm>
        </p:spPr>
        <p:txBody>
          <a:bodyPr>
            <a:normAutofit/>
          </a:bodyPr>
          <a:lstStyle/>
          <a:p>
            <a:r>
              <a:rPr lang="nl-BE" dirty="0"/>
              <a:t>Stiltegesprek</a:t>
            </a:r>
          </a:p>
        </p:txBody>
      </p:sp>
      <p:sp>
        <p:nvSpPr>
          <p:cNvPr id="3" name="Tijdelijke aanduiding voor inhoud 2">
            <a:extLst>
              <a:ext uri="{FF2B5EF4-FFF2-40B4-BE49-F238E27FC236}">
                <a16:creationId xmlns:a16="http://schemas.microsoft.com/office/drawing/2014/main" id="{C2EFF501-E158-7884-A628-8FE0F166563B}"/>
              </a:ext>
            </a:extLst>
          </p:cNvPr>
          <p:cNvSpPr>
            <a:spLocks noGrp="1"/>
          </p:cNvSpPr>
          <p:nvPr>
            <p:ph idx="1"/>
          </p:nvPr>
        </p:nvSpPr>
        <p:spPr>
          <a:xfrm>
            <a:off x="1077362" y="2434974"/>
            <a:ext cx="3288161" cy="3505855"/>
          </a:xfrm>
        </p:spPr>
        <p:txBody>
          <a:bodyPr>
            <a:normAutofit/>
          </a:bodyPr>
          <a:lstStyle/>
          <a:p>
            <a:pPr marL="0" indent="0">
              <a:buNone/>
            </a:pPr>
            <a:r>
              <a:rPr lang="nl-BE" dirty="0"/>
              <a:t>Wie herkent de volgende uitspraken?</a:t>
            </a:r>
          </a:p>
          <a:p>
            <a:pPr marL="0" indent="0">
              <a:buNone/>
            </a:pPr>
            <a:endParaRPr lang="nl-BE" dirty="0"/>
          </a:p>
          <a:p>
            <a:pPr marL="0" indent="0">
              <a:buNone/>
            </a:pPr>
            <a:endParaRPr lang="nl-BE" dirty="0"/>
          </a:p>
          <a:p>
            <a:pPr marL="0" indent="0">
              <a:buNone/>
            </a:pPr>
            <a:endParaRPr lang="nl-BE" dirty="0"/>
          </a:p>
          <a:p>
            <a:pPr marL="0" indent="0">
              <a:buNone/>
            </a:pPr>
            <a:endParaRPr lang="nl-BE" dirty="0"/>
          </a:p>
          <a:p>
            <a:pPr marL="0" indent="0">
              <a:buNone/>
            </a:pPr>
            <a:r>
              <a:rPr lang="nl-BE" dirty="0"/>
              <a:t>Alternatief voor Gesprek op Voeten van Deepdemocracy</a:t>
            </a:r>
          </a:p>
        </p:txBody>
      </p:sp>
      <p:sp>
        <p:nvSpPr>
          <p:cNvPr id="4105" name="Rectangle 4104">
            <a:extLst>
              <a:ext uri="{FF2B5EF4-FFF2-40B4-BE49-F238E27FC236}">
                <a16:creationId xmlns:a16="http://schemas.microsoft.com/office/drawing/2014/main" id="{424227C0-1C28-4574-96C0-36D90661A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5965" y="17853"/>
            <a:ext cx="3484819" cy="34302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7" name="Rectangle 34">
            <a:extLst>
              <a:ext uri="{FF2B5EF4-FFF2-40B4-BE49-F238E27FC236}">
                <a16:creationId xmlns:a16="http://schemas.microsoft.com/office/drawing/2014/main" id="{7B2CA80B-A8CD-4C81-90DC-D43EFD3B3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5965" y="-1081"/>
            <a:ext cx="3484819" cy="3441610"/>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9" name="Rectangle 4108">
            <a:extLst>
              <a:ext uri="{FF2B5EF4-FFF2-40B4-BE49-F238E27FC236}">
                <a16:creationId xmlns:a16="http://schemas.microsoft.com/office/drawing/2014/main" id="{22F70C1E-70A9-4389-843B-5784E2A9E7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5965" y="3441793"/>
            <a:ext cx="3483870" cy="342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11" name="Freeform: Shape 4110">
            <a:extLst>
              <a:ext uri="{FF2B5EF4-FFF2-40B4-BE49-F238E27FC236}">
                <a16:creationId xmlns:a16="http://schemas.microsoft.com/office/drawing/2014/main" id="{A64B72EE-05D8-415A-BBB0-B6781D8659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9077" y="3440529"/>
            <a:ext cx="3482163" cy="3430264"/>
          </a:xfrm>
          <a:custGeom>
            <a:avLst/>
            <a:gdLst>
              <a:gd name="connsiteX0" fmla="*/ 3481704 w 3482163"/>
              <a:gd name="connsiteY0" fmla="*/ 0 h 3430264"/>
              <a:gd name="connsiteX1" fmla="*/ 3482163 w 3482163"/>
              <a:gd name="connsiteY1" fmla="*/ 0 h 3430264"/>
              <a:gd name="connsiteX2" fmla="*/ 3482163 w 3482163"/>
              <a:gd name="connsiteY2" fmla="*/ 3430264 h 3430264"/>
              <a:gd name="connsiteX3" fmla="*/ 0 w 3482163"/>
              <a:gd name="connsiteY3" fmla="*/ 3430264 h 3430264"/>
              <a:gd name="connsiteX4" fmla="*/ 0 w 3482163"/>
              <a:gd name="connsiteY4" fmla="*/ 3430219 h 3430264"/>
              <a:gd name="connsiteX5" fmla="*/ 344173 w 3482163"/>
              <a:gd name="connsiteY5" fmla="*/ 3413599 h 3430264"/>
              <a:gd name="connsiteX6" fmla="*/ 3477365 w 3482163"/>
              <a:gd name="connsiteY6" fmla="*/ 169358 h 3430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2163" h="3430264">
                <a:moveTo>
                  <a:pt x="3481704" y="0"/>
                </a:moveTo>
                <a:lnTo>
                  <a:pt x="3482163" y="0"/>
                </a:lnTo>
                <a:lnTo>
                  <a:pt x="3482163" y="3430264"/>
                </a:lnTo>
                <a:lnTo>
                  <a:pt x="0" y="3430264"/>
                </a:lnTo>
                <a:lnTo>
                  <a:pt x="0" y="3430219"/>
                </a:lnTo>
                <a:lnTo>
                  <a:pt x="344173" y="3413599"/>
                </a:lnTo>
                <a:cubicBezTo>
                  <a:pt x="2047087" y="3248253"/>
                  <a:pt x="3389914" y="1872269"/>
                  <a:pt x="3477365" y="169358"/>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098" name="Picture 2" descr="Het gesprek op voeten - Sandra Bouckaert Deep Democracy">
            <a:extLst>
              <a:ext uri="{FF2B5EF4-FFF2-40B4-BE49-F238E27FC236}">
                <a16:creationId xmlns:a16="http://schemas.microsoft.com/office/drawing/2014/main" id="{1AC087B2-D908-FD78-A6AE-489295377A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7566" r="14749" b="-1"/>
          <a:stretch/>
        </p:blipFill>
        <p:spPr bwMode="auto">
          <a:xfrm>
            <a:off x="8709077" y="-1081"/>
            <a:ext cx="3483870" cy="6871874"/>
          </a:xfrm>
          <a:custGeom>
            <a:avLst/>
            <a:gdLst/>
            <a:ahLst/>
            <a:cxnLst/>
            <a:rect l="l" t="t" r="r" b="b"/>
            <a:pathLst>
              <a:path w="3483870" h="6861752">
                <a:moveTo>
                  <a:pt x="0" y="0"/>
                </a:moveTo>
                <a:lnTo>
                  <a:pt x="3483870" y="0"/>
                </a:lnTo>
                <a:lnTo>
                  <a:pt x="3483870" y="3429000"/>
                </a:lnTo>
                <a:lnTo>
                  <a:pt x="3482844" y="3429000"/>
                </a:lnTo>
                <a:lnTo>
                  <a:pt x="3478312" y="3605649"/>
                </a:lnTo>
                <a:cubicBezTo>
                  <a:pt x="3385031" y="5419411"/>
                  <a:pt x="1863411" y="6861752"/>
                  <a:pt x="1" y="6861752"/>
                </a:cubicBezTo>
                <a:lnTo>
                  <a:pt x="1" y="3429000"/>
                </a:lnTo>
                <a:lnTo>
                  <a:pt x="0" y="3429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0466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E192E3E-68A9-4F36-936C-1C8D0B9EF1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612E369B-5272-4644-973E-2039918BD6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80220E3-B484-45C4-87BC-D7A63CE3FD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650435"/>
            <a:ext cx="12191999" cy="4207565"/>
          </a:xfrm>
          <a:prstGeom prst="rect">
            <a:avLst/>
          </a:prstGeom>
          <a:gradFill flip="none" rotWithShape="1">
            <a:gsLst>
              <a:gs pos="0">
                <a:srgbClr val="000000">
                  <a:alpha val="35000"/>
                </a:srgbClr>
              </a:gs>
              <a:gs pos="100000">
                <a:srgbClr val="000000">
                  <a:alpha val="0"/>
                </a:srgbClr>
              </a:gs>
              <a:gs pos="37000">
                <a:srgbClr val="000000">
                  <a:alpha val="20000"/>
                </a:srgb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Tijdelijke aanduiding voor inhoud 2">
            <a:extLst>
              <a:ext uri="{FF2B5EF4-FFF2-40B4-BE49-F238E27FC236}">
                <a16:creationId xmlns:a16="http://schemas.microsoft.com/office/drawing/2014/main" id="{5707965F-FE15-374B-A5D5-5F96E1A4FF33}"/>
              </a:ext>
            </a:extLst>
          </p:cNvPr>
          <p:cNvSpPr>
            <a:spLocks noGrp="1"/>
          </p:cNvSpPr>
          <p:nvPr>
            <p:ph idx="1"/>
          </p:nvPr>
        </p:nvSpPr>
        <p:spPr>
          <a:xfrm>
            <a:off x="2225084" y="5423600"/>
            <a:ext cx="7688825" cy="647820"/>
          </a:xfrm>
        </p:spPr>
        <p:txBody>
          <a:bodyPr vert="horz" lIns="91440" tIns="45720" rIns="91440" bIns="45720" rtlCol="0">
            <a:normAutofit/>
          </a:bodyPr>
          <a:lstStyle/>
          <a:p>
            <a:pPr marL="0" indent="0" algn="ctr">
              <a:buNone/>
            </a:pPr>
            <a:r>
              <a:rPr lang="en-US" kern="1200">
                <a:solidFill>
                  <a:srgbClr val="FFFFFF"/>
                </a:solidFill>
                <a:latin typeface="+mn-lt"/>
                <a:ea typeface="+mn-ea"/>
                <a:cs typeface="+mn-cs"/>
              </a:rPr>
              <a:t>Distress</a:t>
            </a:r>
          </a:p>
          <a:p>
            <a:pPr marL="0" indent="0" algn="ctr">
              <a:buNone/>
            </a:pPr>
            <a:endParaRPr lang="en-US" kern="1200">
              <a:solidFill>
                <a:srgbClr val="FFFFFF"/>
              </a:solidFill>
              <a:latin typeface="+mn-lt"/>
              <a:ea typeface="+mn-ea"/>
              <a:cs typeface="+mn-cs"/>
            </a:endParaRPr>
          </a:p>
          <a:p>
            <a:pPr marL="0" indent="0" algn="ctr">
              <a:buNone/>
            </a:pPr>
            <a:endParaRPr lang="en-US" kern="1200">
              <a:solidFill>
                <a:srgbClr val="FFFFFF"/>
              </a:solidFill>
              <a:latin typeface="+mn-lt"/>
              <a:ea typeface="+mn-ea"/>
              <a:cs typeface="+mn-cs"/>
            </a:endParaRPr>
          </a:p>
        </p:txBody>
      </p:sp>
      <p:sp>
        <p:nvSpPr>
          <p:cNvPr id="5" name="Tekstvak 4">
            <a:extLst>
              <a:ext uri="{FF2B5EF4-FFF2-40B4-BE49-F238E27FC236}">
                <a16:creationId xmlns:a16="http://schemas.microsoft.com/office/drawing/2014/main" id="{8CB25A04-D4F9-214A-AD6B-BC21EF191D3B}"/>
              </a:ext>
            </a:extLst>
          </p:cNvPr>
          <p:cNvSpPr txBox="1"/>
          <p:nvPr/>
        </p:nvSpPr>
        <p:spPr>
          <a:xfrm>
            <a:off x="1473200" y="5423600"/>
            <a:ext cx="9690100" cy="1708160"/>
          </a:xfrm>
          <a:prstGeom prst="rect">
            <a:avLst/>
          </a:prstGeom>
          <a:noFill/>
        </p:spPr>
        <p:txBody>
          <a:bodyPr wrap="square" rtlCol="0">
            <a:spAutoFit/>
          </a:bodyPr>
          <a:lstStyle/>
          <a:p>
            <a:pPr>
              <a:spcAft>
                <a:spcPts val="600"/>
              </a:spcAft>
            </a:pPr>
            <a:endParaRPr lang="nl-BE" dirty="0"/>
          </a:p>
          <a:p>
            <a:pPr>
              <a:spcAft>
                <a:spcPts val="600"/>
              </a:spcAft>
            </a:pPr>
            <a:r>
              <a:rPr lang="nl-BE" dirty="0"/>
              <a:t>“It is like an invisible wound to our soul, or to our spirituality, dismanteling our moral integrity en posing the question “Who am I?””</a:t>
            </a:r>
          </a:p>
          <a:p>
            <a:pPr>
              <a:spcAft>
                <a:spcPts val="600"/>
              </a:spcAft>
            </a:pPr>
            <a:r>
              <a:rPr lang="nl-BE" dirty="0"/>
              <a:t>Cynda Hylton Rushton</a:t>
            </a:r>
          </a:p>
          <a:p>
            <a:pPr>
              <a:spcAft>
                <a:spcPts val="600"/>
              </a:spcAft>
            </a:pPr>
            <a:endParaRPr lang="nl-BE" dirty="0"/>
          </a:p>
        </p:txBody>
      </p:sp>
      <p:graphicFrame>
        <p:nvGraphicFramePr>
          <p:cNvPr id="2" name="Diagram 1">
            <a:extLst>
              <a:ext uri="{FF2B5EF4-FFF2-40B4-BE49-F238E27FC236}">
                <a16:creationId xmlns:a16="http://schemas.microsoft.com/office/drawing/2014/main" id="{D7581EAE-6EF1-41B5-7CFB-8726907510E6}"/>
              </a:ext>
            </a:extLst>
          </p:cNvPr>
          <p:cNvGraphicFramePr/>
          <p:nvPr>
            <p:extLst>
              <p:ext uri="{D42A27DB-BD31-4B8C-83A1-F6EECF244321}">
                <p14:modId xmlns:p14="http://schemas.microsoft.com/office/powerpoint/2010/main" val="4270456351"/>
              </p:ext>
            </p:extLst>
          </p:nvPr>
        </p:nvGraphicFramePr>
        <p:xfrm>
          <a:off x="428006" y="42655"/>
          <a:ext cx="11459194" cy="51503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13008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E9B2B03-8BFE-FD4C-56C6-8E0E928B1571}"/>
              </a:ext>
            </a:extLst>
          </p:cNvPr>
          <p:cNvSpPr>
            <a:spLocks noGrp="1"/>
          </p:cNvSpPr>
          <p:nvPr>
            <p:ph type="title"/>
          </p:nvPr>
        </p:nvSpPr>
        <p:spPr>
          <a:xfrm>
            <a:off x="652981" y="3429000"/>
            <a:ext cx="10886038" cy="3028606"/>
          </a:xfrm>
        </p:spPr>
        <p:txBody>
          <a:bodyPr>
            <a:normAutofit fontScale="90000"/>
          </a:bodyPr>
          <a:lstStyle/>
          <a:p>
            <a:r>
              <a:rPr lang="nl-BE" dirty="0"/>
              <a:t>gaat ook over:</a:t>
            </a:r>
            <a:br>
              <a:rPr lang="nl-BE" dirty="0"/>
            </a:br>
            <a:br>
              <a:rPr lang="nl-BE" dirty="0"/>
            </a:br>
            <a:r>
              <a:rPr lang="nl-BE" b="0" dirty="0"/>
              <a:t>morele onzekerheid</a:t>
            </a:r>
            <a:br>
              <a:rPr lang="nl-BE" b="0" dirty="0"/>
            </a:br>
            <a:r>
              <a:rPr lang="nl-BE" b="0" dirty="0"/>
              <a:t>emotionele geraaktheid</a:t>
            </a:r>
            <a:br>
              <a:rPr lang="nl-BE" b="0" dirty="0"/>
            </a:br>
            <a:r>
              <a:rPr lang="nl-BE" b="0" dirty="0"/>
              <a:t>paradoxale gevoelens en ideeën</a:t>
            </a:r>
            <a:br>
              <a:rPr lang="nl-BE" b="0" dirty="0"/>
            </a:br>
            <a:r>
              <a:rPr lang="nl-BE" b="0" dirty="0"/>
              <a:t>behoefte om existentiële lading te kunnen delen</a:t>
            </a:r>
            <a:br>
              <a:rPr lang="nl-BE" b="0" dirty="0"/>
            </a:br>
            <a:r>
              <a:rPr lang="nl-BE" b="0" dirty="0"/>
              <a:t>zoeken naar woorden</a:t>
            </a:r>
            <a:br>
              <a:rPr lang="nl-BE" b="0" dirty="0"/>
            </a:br>
            <a:r>
              <a:rPr lang="nl-BE" b="0" dirty="0"/>
              <a:t>zoeken naar gedeelde visie</a:t>
            </a:r>
            <a:endParaRPr lang="nl-BE" dirty="0"/>
          </a:p>
        </p:txBody>
      </p:sp>
      <p:sp>
        <p:nvSpPr>
          <p:cNvPr id="5" name="Tijdelijke aanduiding voor inhoud 2">
            <a:extLst>
              <a:ext uri="{FF2B5EF4-FFF2-40B4-BE49-F238E27FC236}">
                <a16:creationId xmlns:a16="http://schemas.microsoft.com/office/drawing/2014/main" id="{31DE62AA-23C1-8F89-A93A-1C64F1C07382}"/>
              </a:ext>
            </a:extLst>
          </p:cNvPr>
          <p:cNvSpPr txBox="1">
            <a:spLocks/>
          </p:cNvSpPr>
          <p:nvPr/>
        </p:nvSpPr>
        <p:spPr>
          <a:xfrm>
            <a:off x="3564059" y="377673"/>
            <a:ext cx="8490782" cy="1487861"/>
          </a:xfrm>
          <a:prstGeom prst="rect">
            <a:avLst/>
          </a:prstGeom>
        </p:spPr>
        <p:txBody>
          <a:bodyPr>
            <a:normAutofit fontScale="85000" lnSpcReduction="10000"/>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nl-BE" sz="2000" b="1" dirty="0">
                <a:solidFill>
                  <a:schemeClr val="accent4">
                    <a:lumMod val="50000"/>
                  </a:schemeClr>
                </a:solidFill>
              </a:rPr>
              <a:t>“Het is de wrange ervaring waarbij zorgverleners weten wat goede zorg is, </a:t>
            </a:r>
          </a:p>
          <a:p>
            <a:pPr marL="0" indent="0" algn="ctr">
              <a:buFont typeface="Arial" panose="020B0604020202020204" pitchFamily="34" charset="0"/>
              <a:buNone/>
            </a:pPr>
            <a:r>
              <a:rPr lang="nl-BE" sz="2000" b="1" dirty="0">
                <a:solidFill>
                  <a:schemeClr val="accent4">
                    <a:lumMod val="50000"/>
                  </a:schemeClr>
                </a:solidFill>
              </a:rPr>
              <a:t>maar door allerlei factoren er niet in slagen </a:t>
            </a:r>
          </a:p>
          <a:p>
            <a:pPr marL="0" indent="0" algn="ctr">
              <a:buFont typeface="Arial" panose="020B0604020202020204" pitchFamily="34" charset="0"/>
              <a:buNone/>
            </a:pPr>
            <a:r>
              <a:rPr lang="nl-BE" sz="2000" b="1" dirty="0">
                <a:solidFill>
                  <a:schemeClr val="accent4">
                    <a:lumMod val="50000"/>
                  </a:schemeClr>
                </a:solidFill>
              </a:rPr>
              <a:t>om die goede zorg te realiseren” (Jameton, 1984) </a:t>
            </a:r>
          </a:p>
          <a:p>
            <a:pPr marL="0" indent="0" algn="ctr">
              <a:buFont typeface="Arial" panose="020B0604020202020204" pitchFamily="34" charset="0"/>
              <a:buNone/>
            </a:pPr>
            <a:endParaRPr lang="nl-BE" sz="2000" b="1" dirty="0">
              <a:solidFill>
                <a:schemeClr val="accent4">
                  <a:lumMod val="50000"/>
                </a:schemeClr>
              </a:solidFill>
            </a:endParaRPr>
          </a:p>
        </p:txBody>
      </p:sp>
      <p:sp>
        <p:nvSpPr>
          <p:cNvPr id="6" name="Tekstvak 5">
            <a:extLst>
              <a:ext uri="{FF2B5EF4-FFF2-40B4-BE49-F238E27FC236}">
                <a16:creationId xmlns:a16="http://schemas.microsoft.com/office/drawing/2014/main" id="{6D1C82A6-4098-936D-F705-4A0142C487D5}"/>
              </a:ext>
            </a:extLst>
          </p:cNvPr>
          <p:cNvSpPr txBox="1"/>
          <p:nvPr/>
        </p:nvSpPr>
        <p:spPr>
          <a:xfrm>
            <a:off x="652981" y="548640"/>
            <a:ext cx="3126539" cy="400110"/>
          </a:xfrm>
          <a:prstGeom prst="rect">
            <a:avLst/>
          </a:prstGeom>
          <a:noFill/>
        </p:spPr>
        <p:txBody>
          <a:bodyPr wrap="square" rtlCol="0">
            <a:spAutoFit/>
          </a:bodyPr>
          <a:lstStyle/>
          <a:p>
            <a:r>
              <a:rPr lang="nl-BE" sz="2000" b="1" dirty="0">
                <a:solidFill>
                  <a:schemeClr val="accent4">
                    <a:lumMod val="50000"/>
                  </a:schemeClr>
                </a:solidFill>
              </a:rPr>
              <a:t>Morele stress…</a:t>
            </a:r>
          </a:p>
        </p:txBody>
      </p:sp>
      <p:sp>
        <p:nvSpPr>
          <p:cNvPr id="7" name="Vrije vorm 6">
            <a:extLst>
              <a:ext uri="{FF2B5EF4-FFF2-40B4-BE49-F238E27FC236}">
                <a16:creationId xmlns:a16="http://schemas.microsoft.com/office/drawing/2014/main" id="{9B4977B6-E4BC-26E8-DAF9-7D4499814D9D}"/>
              </a:ext>
            </a:extLst>
          </p:cNvPr>
          <p:cNvSpPr/>
          <p:nvPr/>
        </p:nvSpPr>
        <p:spPr>
          <a:xfrm>
            <a:off x="5791200" y="91440"/>
            <a:ext cx="3017520" cy="2255520"/>
          </a:xfrm>
          <a:custGeom>
            <a:avLst/>
            <a:gdLst>
              <a:gd name="connsiteX0" fmla="*/ 0 w 3017520"/>
              <a:gd name="connsiteY0" fmla="*/ 2255520 h 2255520"/>
              <a:gd name="connsiteX1" fmla="*/ 213360 w 3017520"/>
              <a:gd name="connsiteY1" fmla="*/ 2133600 h 2255520"/>
              <a:gd name="connsiteX2" fmla="*/ 289560 w 3017520"/>
              <a:gd name="connsiteY2" fmla="*/ 2087880 h 2255520"/>
              <a:gd name="connsiteX3" fmla="*/ 518160 w 3017520"/>
              <a:gd name="connsiteY3" fmla="*/ 1905000 h 2255520"/>
              <a:gd name="connsiteX4" fmla="*/ 716280 w 3017520"/>
              <a:gd name="connsiteY4" fmla="*/ 1752600 h 2255520"/>
              <a:gd name="connsiteX5" fmla="*/ 899160 w 3017520"/>
              <a:gd name="connsiteY5" fmla="*/ 1615440 h 2255520"/>
              <a:gd name="connsiteX6" fmla="*/ 1112520 w 3017520"/>
              <a:gd name="connsiteY6" fmla="*/ 1432560 h 2255520"/>
              <a:gd name="connsiteX7" fmla="*/ 1310640 w 3017520"/>
              <a:gd name="connsiteY7" fmla="*/ 1295400 h 2255520"/>
              <a:gd name="connsiteX8" fmla="*/ 1417320 w 3017520"/>
              <a:gd name="connsiteY8" fmla="*/ 1219200 h 2255520"/>
              <a:gd name="connsiteX9" fmla="*/ 1661160 w 3017520"/>
              <a:gd name="connsiteY9" fmla="*/ 1066800 h 2255520"/>
              <a:gd name="connsiteX10" fmla="*/ 1737360 w 3017520"/>
              <a:gd name="connsiteY10" fmla="*/ 1021080 h 2255520"/>
              <a:gd name="connsiteX11" fmla="*/ 1798320 w 3017520"/>
              <a:gd name="connsiteY11" fmla="*/ 975360 h 2255520"/>
              <a:gd name="connsiteX12" fmla="*/ 1859280 w 3017520"/>
              <a:gd name="connsiteY12" fmla="*/ 960120 h 2255520"/>
              <a:gd name="connsiteX13" fmla="*/ 1965960 w 3017520"/>
              <a:gd name="connsiteY13" fmla="*/ 883920 h 2255520"/>
              <a:gd name="connsiteX14" fmla="*/ 2026920 w 3017520"/>
              <a:gd name="connsiteY14" fmla="*/ 868680 h 2255520"/>
              <a:gd name="connsiteX15" fmla="*/ 2103120 w 3017520"/>
              <a:gd name="connsiteY15" fmla="*/ 807720 h 2255520"/>
              <a:gd name="connsiteX16" fmla="*/ 2225040 w 3017520"/>
              <a:gd name="connsiteY16" fmla="*/ 716280 h 2255520"/>
              <a:gd name="connsiteX17" fmla="*/ 2316480 w 3017520"/>
              <a:gd name="connsiteY17" fmla="*/ 640080 h 2255520"/>
              <a:gd name="connsiteX18" fmla="*/ 2392680 w 3017520"/>
              <a:gd name="connsiteY18" fmla="*/ 548640 h 2255520"/>
              <a:gd name="connsiteX19" fmla="*/ 2438400 w 3017520"/>
              <a:gd name="connsiteY19" fmla="*/ 518160 h 2255520"/>
              <a:gd name="connsiteX20" fmla="*/ 2545080 w 3017520"/>
              <a:gd name="connsiteY20" fmla="*/ 396240 h 2255520"/>
              <a:gd name="connsiteX21" fmla="*/ 2667000 w 3017520"/>
              <a:gd name="connsiteY21" fmla="*/ 274320 h 2255520"/>
              <a:gd name="connsiteX22" fmla="*/ 2788920 w 3017520"/>
              <a:gd name="connsiteY22" fmla="*/ 182880 h 2255520"/>
              <a:gd name="connsiteX23" fmla="*/ 2849880 w 3017520"/>
              <a:gd name="connsiteY23" fmla="*/ 121920 h 2255520"/>
              <a:gd name="connsiteX24" fmla="*/ 2910840 w 3017520"/>
              <a:gd name="connsiteY24" fmla="*/ 91440 h 2255520"/>
              <a:gd name="connsiteX25" fmla="*/ 2956560 w 3017520"/>
              <a:gd name="connsiteY25" fmla="*/ 60960 h 2255520"/>
              <a:gd name="connsiteX26" fmla="*/ 3002280 w 3017520"/>
              <a:gd name="connsiteY26" fmla="*/ 15240 h 2255520"/>
              <a:gd name="connsiteX27" fmla="*/ 3017520 w 3017520"/>
              <a:gd name="connsiteY27" fmla="*/ 0 h 2255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17520" h="2255520">
                <a:moveTo>
                  <a:pt x="0" y="2255520"/>
                </a:moveTo>
                <a:cubicBezTo>
                  <a:pt x="294074" y="2108483"/>
                  <a:pt x="53765" y="2239997"/>
                  <a:pt x="213360" y="2133600"/>
                </a:cubicBezTo>
                <a:cubicBezTo>
                  <a:pt x="238006" y="2117169"/>
                  <a:pt x="265863" y="2105653"/>
                  <a:pt x="289560" y="2087880"/>
                </a:cubicBezTo>
                <a:cubicBezTo>
                  <a:pt x="367627" y="2029330"/>
                  <a:pt x="436966" y="1959130"/>
                  <a:pt x="518160" y="1905000"/>
                </a:cubicBezTo>
                <a:cubicBezTo>
                  <a:pt x="706534" y="1779418"/>
                  <a:pt x="507678" y="1917286"/>
                  <a:pt x="716280" y="1752600"/>
                </a:cubicBezTo>
                <a:cubicBezTo>
                  <a:pt x="776088" y="1705383"/>
                  <a:pt x="841305" y="1665030"/>
                  <a:pt x="899160" y="1615440"/>
                </a:cubicBezTo>
                <a:cubicBezTo>
                  <a:pt x="970280" y="1554480"/>
                  <a:pt x="1035505" y="1485878"/>
                  <a:pt x="1112520" y="1432560"/>
                </a:cubicBezTo>
                <a:lnTo>
                  <a:pt x="1310640" y="1295400"/>
                </a:lnTo>
                <a:cubicBezTo>
                  <a:pt x="1346440" y="1270340"/>
                  <a:pt x="1379848" y="1241683"/>
                  <a:pt x="1417320" y="1219200"/>
                </a:cubicBezTo>
                <a:cubicBezTo>
                  <a:pt x="1589474" y="1115908"/>
                  <a:pt x="1380970" y="1241918"/>
                  <a:pt x="1661160" y="1066800"/>
                </a:cubicBezTo>
                <a:cubicBezTo>
                  <a:pt x="1686279" y="1051101"/>
                  <a:pt x="1713663" y="1038853"/>
                  <a:pt x="1737360" y="1021080"/>
                </a:cubicBezTo>
                <a:cubicBezTo>
                  <a:pt x="1757680" y="1005840"/>
                  <a:pt x="1775602" y="986719"/>
                  <a:pt x="1798320" y="975360"/>
                </a:cubicBezTo>
                <a:cubicBezTo>
                  <a:pt x="1817054" y="965993"/>
                  <a:pt x="1838960" y="965200"/>
                  <a:pt x="1859280" y="960120"/>
                </a:cubicBezTo>
                <a:cubicBezTo>
                  <a:pt x="1866219" y="954916"/>
                  <a:pt x="1948627" y="891348"/>
                  <a:pt x="1965960" y="883920"/>
                </a:cubicBezTo>
                <a:cubicBezTo>
                  <a:pt x="1985212" y="875669"/>
                  <a:pt x="2006600" y="873760"/>
                  <a:pt x="2026920" y="868680"/>
                </a:cubicBezTo>
                <a:cubicBezTo>
                  <a:pt x="2052320" y="848360"/>
                  <a:pt x="2077098" y="827237"/>
                  <a:pt x="2103120" y="807720"/>
                </a:cubicBezTo>
                <a:cubicBezTo>
                  <a:pt x="2193851" y="739672"/>
                  <a:pt x="2102666" y="823357"/>
                  <a:pt x="2225040" y="716280"/>
                </a:cubicBezTo>
                <a:cubicBezTo>
                  <a:pt x="2318914" y="634140"/>
                  <a:pt x="2222910" y="702460"/>
                  <a:pt x="2316480" y="640080"/>
                </a:cubicBezTo>
                <a:cubicBezTo>
                  <a:pt x="2346450" y="595125"/>
                  <a:pt x="2348676" y="585310"/>
                  <a:pt x="2392680" y="548640"/>
                </a:cubicBezTo>
                <a:cubicBezTo>
                  <a:pt x="2406751" y="536914"/>
                  <a:pt x="2423160" y="528320"/>
                  <a:pt x="2438400" y="518160"/>
                </a:cubicBezTo>
                <a:cubicBezTo>
                  <a:pt x="2572043" y="317695"/>
                  <a:pt x="2437618" y="493932"/>
                  <a:pt x="2545080" y="396240"/>
                </a:cubicBezTo>
                <a:cubicBezTo>
                  <a:pt x="2587607" y="357579"/>
                  <a:pt x="2621021" y="308804"/>
                  <a:pt x="2667000" y="274320"/>
                </a:cubicBezTo>
                <a:cubicBezTo>
                  <a:pt x="2707640" y="243840"/>
                  <a:pt x="2752999" y="218801"/>
                  <a:pt x="2788920" y="182880"/>
                </a:cubicBezTo>
                <a:cubicBezTo>
                  <a:pt x="2809240" y="162560"/>
                  <a:pt x="2826891" y="139162"/>
                  <a:pt x="2849880" y="121920"/>
                </a:cubicBezTo>
                <a:cubicBezTo>
                  <a:pt x="2868055" y="108289"/>
                  <a:pt x="2891115" y="102712"/>
                  <a:pt x="2910840" y="91440"/>
                </a:cubicBezTo>
                <a:cubicBezTo>
                  <a:pt x="2926743" y="82353"/>
                  <a:pt x="2942489" y="72686"/>
                  <a:pt x="2956560" y="60960"/>
                </a:cubicBezTo>
                <a:cubicBezTo>
                  <a:pt x="2973117" y="47162"/>
                  <a:pt x="2987040" y="30480"/>
                  <a:pt x="3002280" y="15240"/>
                </a:cubicBezTo>
                <a:lnTo>
                  <a:pt x="3017520" y="0"/>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8" name="Vrije vorm 7">
            <a:extLst>
              <a:ext uri="{FF2B5EF4-FFF2-40B4-BE49-F238E27FC236}">
                <a16:creationId xmlns:a16="http://schemas.microsoft.com/office/drawing/2014/main" id="{CD3D0D24-3CB9-3ADB-C13C-50BB41CBC1D5}"/>
              </a:ext>
            </a:extLst>
          </p:cNvPr>
          <p:cNvSpPr/>
          <p:nvPr/>
        </p:nvSpPr>
        <p:spPr>
          <a:xfrm>
            <a:off x="744133" y="293430"/>
            <a:ext cx="1616491" cy="1310640"/>
          </a:xfrm>
          <a:custGeom>
            <a:avLst/>
            <a:gdLst>
              <a:gd name="connsiteX0" fmla="*/ 0 w 3017520"/>
              <a:gd name="connsiteY0" fmla="*/ 2255520 h 2255520"/>
              <a:gd name="connsiteX1" fmla="*/ 213360 w 3017520"/>
              <a:gd name="connsiteY1" fmla="*/ 2133600 h 2255520"/>
              <a:gd name="connsiteX2" fmla="*/ 289560 w 3017520"/>
              <a:gd name="connsiteY2" fmla="*/ 2087880 h 2255520"/>
              <a:gd name="connsiteX3" fmla="*/ 518160 w 3017520"/>
              <a:gd name="connsiteY3" fmla="*/ 1905000 h 2255520"/>
              <a:gd name="connsiteX4" fmla="*/ 716280 w 3017520"/>
              <a:gd name="connsiteY4" fmla="*/ 1752600 h 2255520"/>
              <a:gd name="connsiteX5" fmla="*/ 899160 w 3017520"/>
              <a:gd name="connsiteY5" fmla="*/ 1615440 h 2255520"/>
              <a:gd name="connsiteX6" fmla="*/ 1112520 w 3017520"/>
              <a:gd name="connsiteY6" fmla="*/ 1432560 h 2255520"/>
              <a:gd name="connsiteX7" fmla="*/ 1310640 w 3017520"/>
              <a:gd name="connsiteY7" fmla="*/ 1295400 h 2255520"/>
              <a:gd name="connsiteX8" fmla="*/ 1417320 w 3017520"/>
              <a:gd name="connsiteY8" fmla="*/ 1219200 h 2255520"/>
              <a:gd name="connsiteX9" fmla="*/ 1661160 w 3017520"/>
              <a:gd name="connsiteY9" fmla="*/ 1066800 h 2255520"/>
              <a:gd name="connsiteX10" fmla="*/ 1737360 w 3017520"/>
              <a:gd name="connsiteY10" fmla="*/ 1021080 h 2255520"/>
              <a:gd name="connsiteX11" fmla="*/ 1798320 w 3017520"/>
              <a:gd name="connsiteY11" fmla="*/ 975360 h 2255520"/>
              <a:gd name="connsiteX12" fmla="*/ 1859280 w 3017520"/>
              <a:gd name="connsiteY12" fmla="*/ 960120 h 2255520"/>
              <a:gd name="connsiteX13" fmla="*/ 1965960 w 3017520"/>
              <a:gd name="connsiteY13" fmla="*/ 883920 h 2255520"/>
              <a:gd name="connsiteX14" fmla="*/ 2026920 w 3017520"/>
              <a:gd name="connsiteY14" fmla="*/ 868680 h 2255520"/>
              <a:gd name="connsiteX15" fmla="*/ 2103120 w 3017520"/>
              <a:gd name="connsiteY15" fmla="*/ 807720 h 2255520"/>
              <a:gd name="connsiteX16" fmla="*/ 2225040 w 3017520"/>
              <a:gd name="connsiteY16" fmla="*/ 716280 h 2255520"/>
              <a:gd name="connsiteX17" fmla="*/ 2316480 w 3017520"/>
              <a:gd name="connsiteY17" fmla="*/ 640080 h 2255520"/>
              <a:gd name="connsiteX18" fmla="*/ 2392680 w 3017520"/>
              <a:gd name="connsiteY18" fmla="*/ 548640 h 2255520"/>
              <a:gd name="connsiteX19" fmla="*/ 2438400 w 3017520"/>
              <a:gd name="connsiteY19" fmla="*/ 518160 h 2255520"/>
              <a:gd name="connsiteX20" fmla="*/ 2545080 w 3017520"/>
              <a:gd name="connsiteY20" fmla="*/ 396240 h 2255520"/>
              <a:gd name="connsiteX21" fmla="*/ 2667000 w 3017520"/>
              <a:gd name="connsiteY21" fmla="*/ 274320 h 2255520"/>
              <a:gd name="connsiteX22" fmla="*/ 2788920 w 3017520"/>
              <a:gd name="connsiteY22" fmla="*/ 182880 h 2255520"/>
              <a:gd name="connsiteX23" fmla="*/ 2849880 w 3017520"/>
              <a:gd name="connsiteY23" fmla="*/ 121920 h 2255520"/>
              <a:gd name="connsiteX24" fmla="*/ 2910840 w 3017520"/>
              <a:gd name="connsiteY24" fmla="*/ 91440 h 2255520"/>
              <a:gd name="connsiteX25" fmla="*/ 2956560 w 3017520"/>
              <a:gd name="connsiteY25" fmla="*/ 60960 h 2255520"/>
              <a:gd name="connsiteX26" fmla="*/ 3002280 w 3017520"/>
              <a:gd name="connsiteY26" fmla="*/ 15240 h 2255520"/>
              <a:gd name="connsiteX27" fmla="*/ 3017520 w 3017520"/>
              <a:gd name="connsiteY27" fmla="*/ 0 h 2255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17520" h="2255520">
                <a:moveTo>
                  <a:pt x="0" y="2255520"/>
                </a:moveTo>
                <a:cubicBezTo>
                  <a:pt x="294074" y="2108483"/>
                  <a:pt x="53765" y="2239997"/>
                  <a:pt x="213360" y="2133600"/>
                </a:cubicBezTo>
                <a:cubicBezTo>
                  <a:pt x="238006" y="2117169"/>
                  <a:pt x="265863" y="2105653"/>
                  <a:pt x="289560" y="2087880"/>
                </a:cubicBezTo>
                <a:cubicBezTo>
                  <a:pt x="367627" y="2029330"/>
                  <a:pt x="436966" y="1959130"/>
                  <a:pt x="518160" y="1905000"/>
                </a:cubicBezTo>
                <a:cubicBezTo>
                  <a:pt x="706534" y="1779418"/>
                  <a:pt x="507678" y="1917286"/>
                  <a:pt x="716280" y="1752600"/>
                </a:cubicBezTo>
                <a:cubicBezTo>
                  <a:pt x="776088" y="1705383"/>
                  <a:pt x="841305" y="1665030"/>
                  <a:pt x="899160" y="1615440"/>
                </a:cubicBezTo>
                <a:cubicBezTo>
                  <a:pt x="970280" y="1554480"/>
                  <a:pt x="1035505" y="1485878"/>
                  <a:pt x="1112520" y="1432560"/>
                </a:cubicBezTo>
                <a:lnTo>
                  <a:pt x="1310640" y="1295400"/>
                </a:lnTo>
                <a:cubicBezTo>
                  <a:pt x="1346440" y="1270340"/>
                  <a:pt x="1379848" y="1241683"/>
                  <a:pt x="1417320" y="1219200"/>
                </a:cubicBezTo>
                <a:cubicBezTo>
                  <a:pt x="1589474" y="1115908"/>
                  <a:pt x="1380970" y="1241918"/>
                  <a:pt x="1661160" y="1066800"/>
                </a:cubicBezTo>
                <a:cubicBezTo>
                  <a:pt x="1686279" y="1051101"/>
                  <a:pt x="1713663" y="1038853"/>
                  <a:pt x="1737360" y="1021080"/>
                </a:cubicBezTo>
                <a:cubicBezTo>
                  <a:pt x="1757680" y="1005840"/>
                  <a:pt x="1775602" y="986719"/>
                  <a:pt x="1798320" y="975360"/>
                </a:cubicBezTo>
                <a:cubicBezTo>
                  <a:pt x="1817054" y="965993"/>
                  <a:pt x="1838960" y="965200"/>
                  <a:pt x="1859280" y="960120"/>
                </a:cubicBezTo>
                <a:cubicBezTo>
                  <a:pt x="1866219" y="954916"/>
                  <a:pt x="1948627" y="891348"/>
                  <a:pt x="1965960" y="883920"/>
                </a:cubicBezTo>
                <a:cubicBezTo>
                  <a:pt x="1985212" y="875669"/>
                  <a:pt x="2006600" y="873760"/>
                  <a:pt x="2026920" y="868680"/>
                </a:cubicBezTo>
                <a:cubicBezTo>
                  <a:pt x="2052320" y="848360"/>
                  <a:pt x="2077098" y="827237"/>
                  <a:pt x="2103120" y="807720"/>
                </a:cubicBezTo>
                <a:cubicBezTo>
                  <a:pt x="2193851" y="739672"/>
                  <a:pt x="2102666" y="823357"/>
                  <a:pt x="2225040" y="716280"/>
                </a:cubicBezTo>
                <a:cubicBezTo>
                  <a:pt x="2318914" y="634140"/>
                  <a:pt x="2222910" y="702460"/>
                  <a:pt x="2316480" y="640080"/>
                </a:cubicBezTo>
                <a:cubicBezTo>
                  <a:pt x="2346450" y="595125"/>
                  <a:pt x="2348676" y="585310"/>
                  <a:pt x="2392680" y="548640"/>
                </a:cubicBezTo>
                <a:cubicBezTo>
                  <a:pt x="2406751" y="536914"/>
                  <a:pt x="2423160" y="528320"/>
                  <a:pt x="2438400" y="518160"/>
                </a:cubicBezTo>
                <a:cubicBezTo>
                  <a:pt x="2572043" y="317695"/>
                  <a:pt x="2437618" y="493932"/>
                  <a:pt x="2545080" y="396240"/>
                </a:cubicBezTo>
                <a:cubicBezTo>
                  <a:pt x="2587607" y="357579"/>
                  <a:pt x="2621021" y="308804"/>
                  <a:pt x="2667000" y="274320"/>
                </a:cubicBezTo>
                <a:cubicBezTo>
                  <a:pt x="2707640" y="243840"/>
                  <a:pt x="2752999" y="218801"/>
                  <a:pt x="2788920" y="182880"/>
                </a:cubicBezTo>
                <a:cubicBezTo>
                  <a:pt x="2809240" y="162560"/>
                  <a:pt x="2826891" y="139162"/>
                  <a:pt x="2849880" y="121920"/>
                </a:cubicBezTo>
                <a:cubicBezTo>
                  <a:pt x="2868055" y="108289"/>
                  <a:pt x="2891115" y="102712"/>
                  <a:pt x="2910840" y="91440"/>
                </a:cubicBezTo>
                <a:cubicBezTo>
                  <a:pt x="2926743" y="82353"/>
                  <a:pt x="2942489" y="72686"/>
                  <a:pt x="2956560" y="60960"/>
                </a:cubicBezTo>
                <a:cubicBezTo>
                  <a:pt x="2973117" y="47162"/>
                  <a:pt x="2987040" y="30480"/>
                  <a:pt x="3002280" y="15240"/>
                </a:cubicBezTo>
                <a:lnTo>
                  <a:pt x="3017520" y="0"/>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1832383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theme/theme1.xml><?xml version="1.0" encoding="utf-8"?>
<a:theme xmlns:a="http://schemas.openxmlformats.org/drawingml/2006/main" name="BlocksVTI">
  <a:themeElements>
    <a:clrScheme name="AnalogousFromLightSeed_2SEEDS">
      <a:dk1>
        <a:srgbClr val="000000"/>
      </a:dk1>
      <a:lt1>
        <a:srgbClr val="FFFFFF"/>
      </a:lt1>
      <a:dk2>
        <a:srgbClr val="22363C"/>
      </a:dk2>
      <a:lt2>
        <a:srgbClr val="E2E6E8"/>
      </a:lt2>
      <a:accent1>
        <a:srgbClr val="C18C78"/>
      </a:accent1>
      <a:accent2>
        <a:srgbClr val="CC9099"/>
      </a:accent2>
      <a:accent3>
        <a:srgbClr val="B19F77"/>
      </a:accent3>
      <a:accent4>
        <a:srgbClr val="6DAFA2"/>
      </a:accent4>
      <a:accent5>
        <a:srgbClr val="70ACBC"/>
      </a:accent5>
      <a:accent6>
        <a:srgbClr val="7893C1"/>
      </a:accent6>
      <a:hlink>
        <a:srgbClr val="5E8A9B"/>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1957</TotalTime>
  <Words>1782</Words>
  <Application>Microsoft Macintosh PowerPoint</Application>
  <PresentationFormat>Breedbeeld</PresentationFormat>
  <Paragraphs>257</Paragraphs>
  <Slides>20</Slides>
  <Notes>15</Notes>
  <HiddenSlides>0</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20</vt:i4>
      </vt:variant>
    </vt:vector>
  </HeadingPairs>
  <TitlesOfParts>
    <vt:vector size="30" baseType="lpstr">
      <vt:lpstr>Aptos</vt:lpstr>
      <vt:lpstr>Arial</vt:lpstr>
      <vt:lpstr>Arial Narrow</vt:lpstr>
      <vt:lpstr>Avenir Next Condensed</vt:lpstr>
      <vt:lpstr>Avenir Next LT Pro</vt:lpstr>
      <vt:lpstr>Avenir Next LT Pro Light</vt:lpstr>
      <vt:lpstr>Calibri</vt:lpstr>
      <vt:lpstr>inherit</vt:lpstr>
      <vt:lpstr>Open Sans</vt:lpstr>
      <vt:lpstr>BlocksVTI</vt:lpstr>
      <vt:lpstr>“Wie is het meest kwetsbaar?”  Een blik op ‘begeleiden bij verontrustend ouderschap’ vanuit de zorgethiek.  </vt:lpstr>
      <vt:lpstr>Wat mag u verwachten? </vt:lpstr>
      <vt:lpstr>1. Wat is de kwestie?</vt:lpstr>
      <vt:lpstr>PowerPoint-presentatie</vt:lpstr>
      <vt:lpstr>PowerPoint-presentatie</vt:lpstr>
      <vt:lpstr>PowerPoint-presentatie</vt:lpstr>
      <vt:lpstr>Stiltegesprek</vt:lpstr>
      <vt:lpstr>PowerPoint-presentatie</vt:lpstr>
      <vt:lpstr>gaat ook over:  morele onzekerheid emotionele geraaktheid paradoxale gevoelens en ideeën behoefte om existentiële lading te kunnen delen zoeken naar woorden zoeken naar gedeelde visie</vt:lpstr>
      <vt:lpstr>Morele veerkracht </vt:lpstr>
      <vt:lpstr>PowerPoint-presentatie</vt:lpstr>
      <vt:lpstr> Principiële benadering (versus zorgethiek)</vt:lpstr>
      <vt:lpstr>PowerPoint-presentatie</vt:lpstr>
      <vt:lpstr>PowerPoint-presentatie</vt:lpstr>
      <vt:lpstr>PowerPoint-presentatie</vt:lpstr>
      <vt:lpstr>PowerPoint-presentatie</vt:lpstr>
      <vt:lpstr>Wie is het meest kwetsbaar? Slotreflecties van een buitenstaander</vt:lpstr>
      <vt:lpstr>In mijn team aan de slag? </vt:lpstr>
      <vt:lpstr>Wat heeft de ethicus bij te dragen?</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Morele stress… hoeveel palliatieve zorg kan je als hulpverlener aan?</dc:title>
  <dc:creator>Katrien Ruytjens</dc:creator>
  <cp:lastModifiedBy>Katrien Ruytjens</cp:lastModifiedBy>
  <cp:revision>4</cp:revision>
  <dcterms:created xsi:type="dcterms:W3CDTF">2022-10-05T08:21:57Z</dcterms:created>
  <dcterms:modified xsi:type="dcterms:W3CDTF">2024-10-15T14:34:05Z</dcterms:modified>
</cp:coreProperties>
</file>