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6" r:id="rId5"/>
  </p:sldMasterIdLst>
  <p:sldIdLst>
    <p:sldId id="256" r:id="rId6"/>
    <p:sldId id="257" r:id="rId7"/>
    <p:sldId id="259" r:id="rId8"/>
    <p:sldId id="261" r:id="rId9"/>
    <p:sldId id="265" r:id="rId10"/>
    <p:sldId id="271" r:id="rId11"/>
    <p:sldId id="264" r:id="rId12"/>
    <p:sldId id="272" r:id="rId13"/>
    <p:sldId id="260" r:id="rId14"/>
    <p:sldId id="267" r:id="rId15"/>
    <p:sldId id="268" r:id="rId16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6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3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1014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00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392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91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3527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66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4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52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26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14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2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30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15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05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09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5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19" r:id="rId13"/>
    <p:sldLayoutId id="2147483920" r:id="rId14"/>
    <p:sldLayoutId id="2147483921" r:id="rId15"/>
    <p:sldLayoutId id="2147483922" r:id="rId16"/>
    <p:sldLayoutId id="214748392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69D51-EB09-4A93-B294-51F7AA857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pPr algn="l"/>
            <a:r>
              <a:rPr lang="nl-BE" sz="4800" dirty="0"/>
              <a:t>Lokaal Loket Kinderopvang</a:t>
            </a:r>
            <a:br>
              <a:rPr lang="nl-BE" sz="4800" dirty="0"/>
            </a:br>
            <a:r>
              <a:rPr lang="nl-BE" sz="4800" dirty="0"/>
              <a:t> Lokeren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74D61A1-9592-4136-92F0-240B4BCA7E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tx1"/>
                </a:solidFill>
              </a:rPr>
              <a:t>Inspiratiedagen K&amp;G VVSG 3/12/2020</a:t>
            </a:r>
          </a:p>
        </p:txBody>
      </p:sp>
    </p:spTree>
    <p:extLst>
      <p:ext uri="{BB962C8B-B14F-4D97-AF65-F5344CB8AC3E}">
        <p14:creationId xmlns:p14="http://schemas.microsoft.com/office/powerpoint/2010/main" val="3206023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0B651E-DE9C-495C-B316-C8763356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82" y="539086"/>
            <a:ext cx="8534400" cy="50799"/>
          </a:xfrm>
        </p:spPr>
        <p:txBody>
          <a:bodyPr>
            <a:normAutofit fontScale="90000"/>
          </a:bodyPr>
          <a:lstStyle/>
          <a:p>
            <a:r>
              <a:rPr lang="nl-BE" u="sng" dirty="0"/>
              <a:t>Bedenkingen</a:t>
            </a:r>
            <a:br>
              <a:rPr lang="nl-BE" u="sng" dirty="0"/>
            </a:br>
            <a:br>
              <a:rPr lang="nl-BE" sz="300" u="sng" dirty="0"/>
            </a:br>
            <a:br>
              <a:rPr lang="nl-BE" u="sng" dirty="0"/>
            </a:br>
            <a:r>
              <a:rPr lang="nl-BE" sz="2700" u="sng" dirty="0"/>
              <a:t>Nu</a:t>
            </a:r>
            <a:endParaRPr lang="nl-BE" u="sng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296DDE-9F2D-41FD-A425-1E087F196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652016"/>
            <a:ext cx="8534400" cy="4762432"/>
          </a:xfrm>
        </p:spPr>
        <p:txBody>
          <a:bodyPr>
            <a:normAutofit lnSpcReduction="10000"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geen overzicht van </a:t>
            </a:r>
            <a:r>
              <a:rPr lang="nl-BE" u="sng" dirty="0"/>
              <a:t>alle</a:t>
            </a:r>
            <a:r>
              <a:rPr lang="nl-BE" dirty="0"/>
              <a:t> opvangvragen (wel het tekort)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indien er geen antwoord van ouders is kan het tekort niet worden geregistreerd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Openingsuren v/h loket zijn beperkt (wel mail/tel)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Niet werkbaar voor grotere werkingsgebieden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Onvoldoende subsidie voor een fysiek loket + een softwarepakket </a:t>
            </a:r>
          </a:p>
          <a:p>
            <a:pPr marL="457200" lvl="1" indent="0">
              <a:buNone/>
            </a:pPr>
            <a:r>
              <a:rPr lang="nl-BE" dirty="0"/>
              <a:t>-&gt; bedenkingen bij een sluitende rapportage van opvangtekorten in Vlaanderen</a:t>
            </a:r>
          </a:p>
          <a:p>
            <a:pPr marL="0" indent="0">
              <a:buNone/>
            </a:pPr>
            <a:endParaRPr lang="nl-BE" sz="1600" u="sng" dirty="0">
              <a:solidFill>
                <a:srgbClr val="92D050"/>
              </a:solidFill>
              <a:latin typeface="+mj-lt"/>
            </a:endParaRPr>
          </a:p>
          <a:p>
            <a:pPr marL="0" indent="0">
              <a:buNone/>
            </a:pPr>
            <a:r>
              <a:rPr lang="nl-BE" sz="2400" u="sng" dirty="0">
                <a:solidFill>
                  <a:srgbClr val="92D050"/>
                </a:solidFill>
                <a:latin typeface="+mj-lt"/>
              </a:rPr>
              <a:t>Bijkomend vanaf 2020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dirty="0"/>
              <a:t>Meer info vragen vraagt meer tijd, overleg en opvolging bij de loketten</a:t>
            </a:r>
          </a:p>
          <a:p>
            <a:pPr marL="457200" lvl="1" indent="0">
              <a:buNone/>
            </a:pPr>
            <a:r>
              <a:rPr lang="nl-BE" dirty="0"/>
              <a:t>	en verhoogt de drempel bij kwetsbare ouders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Gebrek aan tools voor bijkomende registratie -&gt; wat biedt K&amp;G aan?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/>
              <a:t>Zal de prioriteit liggen bij voorrangsgroepen, kwetsbare gezinnen, specifieke zorgbehoeften </a:t>
            </a:r>
            <a:r>
              <a:rPr lang="nl-BE" u="sng" dirty="0"/>
              <a:t>OF</a:t>
            </a:r>
            <a:r>
              <a:rPr lang="nl-BE" dirty="0"/>
              <a:t> werkende ouder?</a:t>
            </a:r>
          </a:p>
          <a:p>
            <a:pPr marL="0" indent="0">
              <a:buNone/>
            </a:pPr>
            <a:endParaRPr lang="nl-BE" sz="32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46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18D08-AB4F-4BD5-A5A6-C8BE3F14C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606" y="2346960"/>
            <a:ext cx="8596668" cy="1320800"/>
          </a:xfrm>
        </p:spPr>
        <p:txBody>
          <a:bodyPr>
            <a:normAutofit/>
          </a:bodyPr>
          <a:lstStyle/>
          <a:p>
            <a:r>
              <a:rPr lang="nl-BE" sz="4800" u="sng" dirty="0"/>
              <a:t>Vragen ?</a:t>
            </a:r>
          </a:p>
        </p:txBody>
      </p:sp>
    </p:spTree>
    <p:extLst>
      <p:ext uri="{BB962C8B-B14F-4D97-AF65-F5344CB8AC3E}">
        <p14:creationId xmlns:p14="http://schemas.microsoft.com/office/powerpoint/2010/main" val="2973617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B5E33-D2F6-4AD4-A0D1-B7D8284A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8764587" cy="769620"/>
          </a:xfrm>
        </p:spPr>
        <p:txBody>
          <a:bodyPr/>
          <a:lstStyle/>
          <a:p>
            <a:r>
              <a:rPr lang="nl-BE" u="sng" dirty="0"/>
              <a:t>Lokeren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27A8C4-DA36-47D2-9087-62C5646F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103120"/>
            <a:ext cx="8535987" cy="3891280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+/- 41000 inwoners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Geboortecijfer +/-500/j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+/-1420 kinderen 0-3j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543 VTE opvangplaatsen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16 opvanginitiatieven - 13 onthaalouders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EVA-Vzw Gezinswelzijn door gemeente aangesteld voor organisatie kinderopvang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door link met stad -&gt; vanuit de stadsdiensten doorverwijzing naar de EVA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2010: oprichting Infopunt Kinderopvang Lokeren binnen de EVA</a:t>
            </a:r>
            <a:endParaRPr lang="nl-BE" sz="1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2012: omdoping Infopunt naar Lokaal loket kinderopvang (Decreet)</a:t>
            </a:r>
            <a:r>
              <a:rPr lang="nl-BE" sz="1800" dirty="0">
                <a:solidFill>
                  <a:schemeClr val="tx1"/>
                </a:solidFill>
              </a:rPr>
              <a:t> </a:t>
            </a:r>
            <a:r>
              <a:rPr lang="nl-BE" sz="1200" dirty="0">
                <a:solidFill>
                  <a:schemeClr val="tx1"/>
                </a:solidFill>
              </a:rPr>
              <a:t>aanwerving medewerker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2019: toekenning subsidie LLK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dirty="0">
                <a:solidFill>
                  <a:schemeClr val="tx1"/>
                </a:solidFill>
              </a:rPr>
              <a:t>Vroeger opvangtekort - momenteel vraag en aanbod +/- in evenwicht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590758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4EC2EC-2D86-4796-86CB-D4921F066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76" y="617220"/>
            <a:ext cx="8534400" cy="744219"/>
          </a:xfrm>
        </p:spPr>
        <p:txBody>
          <a:bodyPr>
            <a:normAutofit/>
          </a:bodyPr>
          <a:lstStyle/>
          <a:p>
            <a:r>
              <a:rPr lang="nl-BE" sz="2800" u="sng" dirty="0"/>
              <a:t>Algemene info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008C43-3198-4FB8-849F-A170E5BF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76" y="1255594"/>
            <a:ext cx="8534400" cy="5221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u="sng" dirty="0">
                <a:solidFill>
                  <a:schemeClr val="tx1"/>
                </a:solidFill>
              </a:rPr>
              <a:t>Equivalent personeel</a:t>
            </a:r>
          </a:p>
          <a:p>
            <a:r>
              <a:rPr lang="nl-BE" dirty="0">
                <a:solidFill>
                  <a:schemeClr val="tx1"/>
                </a:solidFill>
              </a:rPr>
              <a:t>1 medewerker EVA-vzw Gezinswelzijn</a:t>
            </a:r>
          </a:p>
          <a:p>
            <a:pPr lvl="1"/>
            <a:r>
              <a:rPr lang="nl-BE" dirty="0">
                <a:solidFill>
                  <a:schemeClr val="tx1"/>
                </a:solidFill>
              </a:rPr>
              <a:t>3/5 Lokaal Loket Kinderopvang </a:t>
            </a:r>
          </a:p>
          <a:p>
            <a:pPr lvl="1"/>
            <a:r>
              <a:rPr lang="nl-BE" dirty="0">
                <a:solidFill>
                  <a:schemeClr val="tx1"/>
                </a:solidFill>
              </a:rPr>
              <a:t>1/5 Consultatiebureau </a:t>
            </a:r>
            <a:r>
              <a:rPr lang="nl-BE" sz="1500" dirty="0">
                <a:solidFill>
                  <a:schemeClr val="tx1"/>
                </a:solidFill>
              </a:rPr>
              <a:t>(EVA-vzw Gezinswelzijn = organisator K&amp;G Lokeren)</a:t>
            </a:r>
          </a:p>
          <a:p>
            <a:pPr lvl="1"/>
            <a:r>
              <a:rPr lang="nl-BE" dirty="0">
                <a:solidFill>
                  <a:schemeClr val="tx1"/>
                </a:solidFill>
              </a:rPr>
              <a:t>Secretaris Lokaal Overleg Kinderopvang</a:t>
            </a:r>
          </a:p>
          <a:p>
            <a:pPr lvl="1"/>
            <a:endParaRPr lang="nl-BE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BE" u="sng" dirty="0">
                <a:solidFill>
                  <a:schemeClr val="tx1"/>
                </a:solidFill>
              </a:rPr>
              <a:t>Ligging dienst</a:t>
            </a:r>
            <a:r>
              <a:rPr lang="nl-BE" dirty="0">
                <a:solidFill>
                  <a:schemeClr val="tx1"/>
                </a:solidFill>
              </a:rPr>
              <a:t>: </a:t>
            </a:r>
          </a:p>
          <a:p>
            <a:pPr marL="457200" lvl="1" indent="0">
              <a:buNone/>
            </a:pPr>
            <a:r>
              <a:rPr lang="nl-BE" dirty="0">
                <a:solidFill>
                  <a:schemeClr val="tx1"/>
                </a:solidFill>
              </a:rPr>
              <a:t>Centrum Lokeren, naast Sport- en Jeugdcomplex, </a:t>
            </a:r>
            <a:r>
              <a:rPr lang="nl-BE" dirty="0" err="1">
                <a:solidFill>
                  <a:schemeClr val="tx1"/>
                </a:solidFill>
              </a:rPr>
              <a:t>HvhK</a:t>
            </a:r>
            <a:r>
              <a:rPr lang="nl-BE" dirty="0">
                <a:solidFill>
                  <a:schemeClr val="tx1"/>
                </a:solidFill>
              </a:rPr>
              <a:t>, K&amp;G</a:t>
            </a:r>
          </a:p>
          <a:p>
            <a:pPr marL="457200" lvl="1" indent="0">
              <a:buNone/>
            </a:pPr>
            <a:r>
              <a:rPr lang="nl-BE" dirty="0">
                <a:solidFill>
                  <a:schemeClr val="tx1"/>
                </a:solidFill>
              </a:rPr>
              <a:t>Werking binnen gebouw EVA-vzw Gezinswelzijn  (DGO, KDV, LLK, organisatie CB, LOK, onder 1 dak)</a:t>
            </a:r>
          </a:p>
          <a:p>
            <a:pPr marL="457200" lvl="1" indent="0">
              <a:buNone/>
            </a:pPr>
            <a:r>
              <a:rPr lang="nl-BE" sz="1700" dirty="0">
                <a:solidFill>
                  <a:schemeClr val="tx1"/>
                </a:solidFill>
              </a:rPr>
              <a:t>-&gt; Voordelen: drempelverlagend voor kwetsbare </a:t>
            </a:r>
            <a:r>
              <a:rPr lang="nl-BE" sz="1600" dirty="0">
                <a:solidFill>
                  <a:schemeClr val="tx1"/>
                </a:solidFill>
              </a:rPr>
              <a:t>ouders, samenwerking verschillende diensten, K</a:t>
            </a:r>
            <a:r>
              <a:rPr lang="nl-BE" dirty="0">
                <a:solidFill>
                  <a:schemeClr val="tx1"/>
                </a:solidFill>
              </a:rPr>
              <a:t>DV en DGO ter plaatse geven hun onbeantwoorde vragen onmiddellijk door aan LLK</a:t>
            </a:r>
            <a:endParaRPr lang="nl-BE" sz="16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240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B5E33-D2F6-4AD4-A0D1-B7D8284A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8764587" cy="769620"/>
          </a:xfrm>
        </p:spPr>
        <p:txBody>
          <a:bodyPr/>
          <a:lstStyle/>
          <a:p>
            <a:r>
              <a:rPr lang="nl-BE" u="sng" dirty="0"/>
              <a:t>Algemene Werking LLK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27A8C4-DA36-47D2-9087-62C5646F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455420"/>
            <a:ext cx="8535987" cy="494538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Fysiek Loket - geen extern softwarepakket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Openingsuren LLK Lokeren: ma-di-do-vrij: 8u30 – 16u30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Focus op ondersteuning kwetsbare ouder: 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nl-BE" sz="1600" dirty="0">
                <a:solidFill>
                  <a:schemeClr val="tx1"/>
                </a:solidFill>
              </a:rPr>
              <a:t>Extra ondersteuning en opvolging van de opvangvraag</a:t>
            </a:r>
          </a:p>
          <a:p>
            <a:pPr marL="800100" lvl="1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nl-BE" sz="1600" dirty="0">
                <a:solidFill>
                  <a:schemeClr val="tx1"/>
                </a:solidFill>
              </a:rPr>
              <a:t>samenwerking met en doorverwijzing naar Sociaal Huis – </a:t>
            </a:r>
            <a:r>
              <a:rPr lang="nl-BE" sz="1600" dirty="0" err="1">
                <a:solidFill>
                  <a:schemeClr val="tx1"/>
                </a:solidFill>
              </a:rPr>
              <a:t>HvhK</a:t>
            </a:r>
            <a:r>
              <a:rPr lang="nl-BE" sz="1600" dirty="0">
                <a:solidFill>
                  <a:schemeClr val="tx1"/>
                </a:solidFill>
              </a:rPr>
              <a:t> - CB - VDAB – K&amp;G- BKO – bib – Speel-o-</a:t>
            </a:r>
            <a:r>
              <a:rPr lang="nl-BE" sz="1600" dirty="0" err="1">
                <a:solidFill>
                  <a:schemeClr val="tx1"/>
                </a:solidFill>
              </a:rPr>
              <a:t>theek</a:t>
            </a:r>
            <a:r>
              <a:rPr lang="nl-BE" sz="1600" dirty="0">
                <a:solidFill>
                  <a:schemeClr val="tx1"/>
                </a:solidFill>
              </a:rPr>
              <a:t>, praatgroepen voor anderstaligen, enz.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Ouders komen rechtstreeks naar loket of worden door de opvanglocaties doorgestuurd indien bij hen geen plaats beschikbaar is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LLK neemt regelmatig contact op met opvanglocaties voor update vrije plaatsen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Sector geeft onmiddellijke vrijgekomen plaatsen door aan LLK (afspraak LOK)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LLK neemt contact op met sector bij dringende en specifieke opvangvragen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Ouders krijgen een up-to-date overzicht mee van de vrije plaatsen in Lokeren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Sector en beleid wordt op de hoogte gebracht van vraag en aanbod via het LOK en bestuur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rapportage aan K&amp;G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07882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B5E33-D2F6-4AD4-A0D1-B7D8284A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8764587" cy="769620"/>
          </a:xfrm>
        </p:spPr>
        <p:txBody>
          <a:bodyPr/>
          <a:lstStyle/>
          <a:p>
            <a:r>
              <a:rPr lang="nl-BE" u="sng" dirty="0"/>
              <a:t>Stappenplan registratie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27A8C4-DA36-47D2-9087-62C5646F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2157984"/>
            <a:ext cx="8535987" cy="461467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u="sng" dirty="0">
                <a:solidFill>
                  <a:schemeClr val="tx1"/>
                </a:solidFill>
              </a:rPr>
              <a:t>STAP 1</a:t>
            </a:r>
            <a:r>
              <a:rPr lang="nl-BE" sz="1800" dirty="0">
                <a:solidFill>
                  <a:schemeClr val="tx1"/>
                </a:solidFill>
              </a:rPr>
              <a:t>: ouder neemt contact op met Loket </a:t>
            </a:r>
          </a:p>
          <a:p>
            <a:pPr lvl="1"/>
            <a:r>
              <a:rPr lang="nl-BE" sz="1400" dirty="0">
                <a:solidFill>
                  <a:schemeClr val="tx1"/>
                </a:solidFill>
              </a:rPr>
              <a:t>ofwel rechtstreeks ofwel na doorverwijzing van opvang van 1</a:t>
            </a:r>
            <a:r>
              <a:rPr lang="nl-BE" sz="1400" baseline="30000" dirty="0">
                <a:solidFill>
                  <a:schemeClr val="tx1"/>
                </a:solidFill>
              </a:rPr>
              <a:t>ste</a:t>
            </a:r>
            <a:r>
              <a:rPr lang="nl-BE" sz="1400" dirty="0">
                <a:solidFill>
                  <a:schemeClr val="tx1"/>
                </a:solidFill>
              </a:rPr>
              <a:t> keuze of OCMW – VDAB- K&amp;G…</a:t>
            </a:r>
          </a:p>
          <a:p>
            <a:pPr lvl="1"/>
            <a:endParaRPr lang="nl-BE" sz="1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u="sng" dirty="0">
                <a:solidFill>
                  <a:schemeClr val="tx1"/>
                </a:solidFill>
              </a:rPr>
              <a:t>STAP 2</a:t>
            </a:r>
            <a:r>
              <a:rPr lang="nl-BE" sz="1800" dirty="0">
                <a:solidFill>
                  <a:schemeClr val="tx1"/>
                </a:solidFill>
              </a:rPr>
              <a:t>: Loket bezorgt overzicht van de opvangmogelijkheden + een lijst vrije plaatsen </a:t>
            </a:r>
            <a:r>
              <a:rPr lang="nl-BE" sz="1800" dirty="0" err="1">
                <a:solidFill>
                  <a:schemeClr val="tx1"/>
                </a:solidFill>
              </a:rPr>
              <a:t>vd</a:t>
            </a:r>
            <a:r>
              <a:rPr lang="nl-BE" sz="1800" dirty="0">
                <a:solidFill>
                  <a:schemeClr val="tx1"/>
                </a:solidFill>
              </a:rPr>
              <a:t> onthaalouders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sz="1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u="sng" dirty="0">
                <a:solidFill>
                  <a:schemeClr val="tx1"/>
                </a:solidFill>
              </a:rPr>
              <a:t>STAP 3</a:t>
            </a:r>
            <a:r>
              <a:rPr lang="nl-BE" sz="1800" dirty="0">
                <a:solidFill>
                  <a:schemeClr val="tx1"/>
                </a:solidFill>
              </a:rPr>
              <a:t>: registratie van de vraag in Excel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sz="1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u="sng" dirty="0">
                <a:solidFill>
                  <a:schemeClr val="tx1"/>
                </a:solidFill>
              </a:rPr>
              <a:t>Stap 4</a:t>
            </a:r>
            <a:r>
              <a:rPr lang="nl-BE" sz="1800" dirty="0">
                <a:solidFill>
                  <a:schemeClr val="tx1"/>
                </a:solidFill>
              </a:rPr>
              <a:t>: ouder neemt contact op met opvanginitiatieven van zijn keuze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sz="1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u="sng" dirty="0">
                <a:solidFill>
                  <a:schemeClr val="tx1"/>
                </a:solidFill>
              </a:rPr>
              <a:t>Stap 5</a:t>
            </a:r>
            <a:r>
              <a:rPr lang="nl-BE" sz="1800" dirty="0">
                <a:solidFill>
                  <a:schemeClr val="tx1"/>
                </a:solidFill>
              </a:rPr>
              <a:t>: LLK informeert bij ouder of opvang is gevonden</a:t>
            </a:r>
          </a:p>
          <a:p>
            <a:pPr lvl="1"/>
            <a:r>
              <a:rPr lang="nl-BE" sz="1400" dirty="0">
                <a:solidFill>
                  <a:schemeClr val="tx1"/>
                </a:solidFill>
              </a:rPr>
              <a:t>korte opvolging bij dringende vragen, binnen 14d bij niet-dringende vragen</a:t>
            </a:r>
          </a:p>
          <a:p>
            <a:pPr lvl="1"/>
            <a:endParaRPr lang="nl-BE" sz="1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u="sng" dirty="0">
                <a:solidFill>
                  <a:schemeClr val="tx1"/>
                </a:solidFill>
              </a:rPr>
              <a:t>Stap 6</a:t>
            </a:r>
            <a:r>
              <a:rPr lang="nl-BE" sz="1800" dirty="0">
                <a:solidFill>
                  <a:schemeClr val="tx1"/>
                </a:solidFill>
              </a:rPr>
              <a:t>: opvangvragen waarvoor geen plaats gevonden is blijven opgevolgd 		</a:t>
            </a:r>
            <a:r>
              <a:rPr lang="nl-BE" sz="1400" dirty="0">
                <a:solidFill>
                  <a:schemeClr val="tx1"/>
                </a:solidFill>
              </a:rPr>
              <a:t>nieuwe up-to-date opvangmogelijkheid worden bezorgd indien gewenst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sz="1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nl-BE" sz="1800" dirty="0">
                <a:solidFill>
                  <a:schemeClr val="tx1"/>
                </a:solidFill>
              </a:rPr>
              <a:t>Elke vraag wordt persoonlijk opgevolgd tot afhandeling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sz="18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53370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59876F-062D-46A8-9570-12A0DB147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746760"/>
          </a:xfrm>
        </p:spPr>
        <p:txBody>
          <a:bodyPr/>
          <a:lstStyle/>
          <a:p>
            <a:r>
              <a:rPr lang="nl-BE" dirty="0"/>
              <a:t>Overzicht opvangmogelijkheden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70776D-2BAA-4B67-83D1-07246106A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505712"/>
            <a:ext cx="8535988" cy="4488688"/>
          </a:xfrm>
        </p:spPr>
        <p:txBody>
          <a:bodyPr/>
          <a:lstStyle/>
          <a:p>
            <a:endParaRPr lang="nl-BE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772A125-9427-43A6-82C2-FAA02AFA9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161544"/>
              </p:ext>
            </p:extLst>
          </p:nvPr>
        </p:nvGraphicFramePr>
        <p:xfrm>
          <a:off x="1243775" y="1261682"/>
          <a:ext cx="6923087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Worksheet" r:id="rId3" imgW="12824308" imgH="10035702" progId="Excel.Sheet.12">
                  <p:embed/>
                </p:oleObj>
              </mc:Choice>
              <mc:Fallback>
                <p:oleObj name="Worksheet" r:id="rId3" imgW="12824308" imgH="100357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43775" y="1261682"/>
                        <a:ext cx="6923087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817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8B5E33-D2F6-4AD4-A0D1-B7D8284A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685800"/>
            <a:ext cx="8764587" cy="769620"/>
          </a:xfrm>
        </p:spPr>
        <p:txBody>
          <a:bodyPr>
            <a:normAutofit/>
          </a:bodyPr>
          <a:lstStyle/>
          <a:p>
            <a:r>
              <a:rPr lang="nl-BE" u="sng" dirty="0"/>
              <a:t>Wat wordt geregistreerd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227A8C4-DA36-47D2-9087-62C5646F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744980"/>
            <a:ext cx="8606091" cy="4249420"/>
          </a:xfrm>
        </p:spPr>
        <p:txBody>
          <a:bodyPr numCol="2">
            <a:normAutofit fontScale="92500" lnSpcReduction="20000"/>
          </a:bodyPr>
          <a:lstStyle/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 err="1">
                <a:solidFill>
                  <a:schemeClr val="tx1"/>
                </a:solidFill>
              </a:rPr>
              <a:t>Volgnr</a:t>
            </a:r>
            <a:r>
              <a:rPr lang="nl-BE" sz="1300" dirty="0">
                <a:solidFill>
                  <a:schemeClr val="tx1"/>
                </a:solidFill>
              </a:rPr>
              <a:t>. – uniek per aanvraag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Datum van aanvraag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Contactgegevens ouders (naam, tel, mailadres, adres)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Naam en geboortedatum kind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Vraag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Genomen acties (logboek)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Voorkeur </a:t>
            </a:r>
            <a:r>
              <a:rPr lang="nl-BE" sz="1300" dirty="0" err="1">
                <a:solidFill>
                  <a:schemeClr val="tx1"/>
                </a:solidFill>
              </a:rPr>
              <a:t>ikt</a:t>
            </a:r>
            <a:r>
              <a:rPr lang="nl-BE" sz="1300" dirty="0">
                <a:solidFill>
                  <a:schemeClr val="tx1"/>
                </a:solidFill>
              </a:rPr>
              <a:t>- niet </a:t>
            </a:r>
            <a:r>
              <a:rPr lang="nl-BE" sz="1300" dirty="0" err="1">
                <a:solidFill>
                  <a:schemeClr val="tx1"/>
                </a:solidFill>
              </a:rPr>
              <a:t>ikt</a:t>
            </a:r>
            <a:r>
              <a:rPr lang="nl-BE" sz="1300" dirty="0">
                <a:solidFill>
                  <a:schemeClr val="tx1"/>
                </a:solidFill>
              </a:rPr>
              <a:t> / opvangplaats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Wijze van verplaatsing (</a:t>
            </a:r>
            <a:r>
              <a:rPr lang="nl-BE" sz="1300" dirty="0" err="1">
                <a:solidFill>
                  <a:schemeClr val="tx1"/>
                </a:solidFill>
              </a:rPr>
              <a:t>tevoet</a:t>
            </a:r>
            <a:r>
              <a:rPr lang="nl-BE" sz="1300" dirty="0">
                <a:solidFill>
                  <a:schemeClr val="tx1"/>
                </a:solidFill>
              </a:rPr>
              <a:t>, fiets, auto)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Gewenste startdatum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Gewenste dagen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Werkelijke startdatum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Vastgelegde dagen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Vastgelegde opvangplaats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Afgehandeld ja/nee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Aantal aanvragen zonder opvangvoorstel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Aantal vragen met opvangvoorstel dat niet werd aanvaard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Aanvaard met andere startdatum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Aanvaard met ander opvangplan</a:t>
            </a:r>
          </a:p>
          <a:p>
            <a:pPr lvl="1"/>
            <a:endParaRPr lang="nl-BE" sz="1300" dirty="0">
              <a:solidFill>
                <a:schemeClr val="tx1"/>
              </a:solidFill>
            </a:endParaRPr>
          </a:p>
          <a:p>
            <a:pPr lvl="1"/>
            <a:r>
              <a:rPr lang="nl-BE" sz="1300" u="sng" dirty="0">
                <a:solidFill>
                  <a:schemeClr val="tx1"/>
                </a:solidFill>
              </a:rPr>
              <a:t>Toevoeging extra registratie vanaf 2020: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Dringende opvangvraag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Ruimere openingsmomenten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  <a:highlight>
                  <a:srgbClr val="FFFF00"/>
                </a:highlight>
              </a:rPr>
              <a:t>Voorrangsgroep</a:t>
            </a:r>
            <a:r>
              <a:rPr lang="nl-BE" sz="1300" i="1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  <a:highlight>
                  <a:srgbClr val="FFFF00"/>
                </a:highlight>
              </a:rPr>
              <a:t>Kwetsbaar gezin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  <a:highlight>
                  <a:srgbClr val="FFFF00"/>
                </a:highlight>
              </a:rPr>
              <a:t>Specifieke zorgbehoeften</a:t>
            </a:r>
          </a:p>
          <a:p>
            <a:pPr lvl="1"/>
            <a:endParaRPr lang="nl-BE" sz="120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500" u="sng" dirty="0">
                <a:solidFill>
                  <a:schemeClr val="tx1"/>
                </a:solidFill>
                <a:highlight>
                  <a:srgbClr val="FFFF00"/>
                </a:highlight>
              </a:rPr>
              <a:t>Vraagt aanpassing </a:t>
            </a:r>
            <a:r>
              <a:rPr lang="nl-BE" sz="1500" u="sng" dirty="0" err="1">
                <a:solidFill>
                  <a:schemeClr val="tx1"/>
                </a:solidFill>
                <a:highlight>
                  <a:srgbClr val="FFFF00"/>
                </a:highlight>
              </a:rPr>
              <a:t>vd</a:t>
            </a:r>
            <a:r>
              <a:rPr lang="nl-BE" sz="1500" u="sng" dirty="0">
                <a:solidFill>
                  <a:schemeClr val="tx1"/>
                </a:solidFill>
                <a:highlight>
                  <a:srgbClr val="FFFF00"/>
                </a:highlight>
              </a:rPr>
              <a:t> werking vanaf 2020</a:t>
            </a:r>
            <a:endParaRPr lang="nl-BE" sz="1500" dirty="0">
              <a:solidFill>
                <a:schemeClr val="tx1"/>
              </a:solidFill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nl-BE" sz="1300" dirty="0">
                <a:solidFill>
                  <a:schemeClr val="tx1"/>
                </a:solidFill>
              </a:rPr>
              <a:t>‘Aanmeldingsformulier’ nodig om de rapportage naar K&amp;G vanaf 2020 correct uit te kunnen voeren. </a:t>
            </a:r>
          </a:p>
        </p:txBody>
      </p:sp>
      <p:sp>
        <p:nvSpPr>
          <p:cNvPr id="4" name="Pijl: omlaag 3">
            <a:extLst>
              <a:ext uri="{FF2B5EF4-FFF2-40B4-BE49-F238E27FC236}">
                <a16:creationId xmlns:a16="http://schemas.microsoft.com/office/drawing/2014/main" id="{83137B57-AEC8-476A-99A1-2AF7BABA1E94}"/>
              </a:ext>
            </a:extLst>
          </p:cNvPr>
          <p:cNvSpPr/>
          <p:nvPr/>
        </p:nvSpPr>
        <p:spPr>
          <a:xfrm>
            <a:off x="6505069" y="4612761"/>
            <a:ext cx="143301" cy="2456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3898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EF7970-A43F-4D2E-AA2A-0E9AD6AB7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sng" dirty="0"/>
              <a:t>Rapportage aan K&amp;G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63C71E-EC9C-408B-A4AC-29DD627BE2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645921"/>
            <a:ext cx="9161610" cy="40172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u="sng" dirty="0"/>
              <a:t>Nu: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Aantal vragen zonder opvangvoorstel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Aantal vragen met opvangvoorstel dat niet werd aanvaard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Aanvaard met andere startdatum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Aanvaard met ander opvangplan (minder dagen)</a:t>
            </a:r>
          </a:p>
          <a:p>
            <a:pPr marL="0" indent="0">
              <a:buNone/>
            </a:pPr>
            <a:endParaRPr lang="nl-BE" u="sng" dirty="0"/>
          </a:p>
          <a:p>
            <a:pPr marL="0" indent="0">
              <a:buNone/>
            </a:pPr>
            <a:r>
              <a:rPr lang="nl-BE" u="sng" dirty="0"/>
              <a:t>Vanaf 2020 extra: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Dringende opvangvragen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Ruimere openingsmomenten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Voorranggroep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Kwetsbaar gezin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dirty="0"/>
              <a:t>Specifieke zorgbehoeften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04767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0B651E-DE9C-495C-B316-C8763356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82" y="539086"/>
            <a:ext cx="8534400" cy="50799"/>
          </a:xfrm>
        </p:spPr>
        <p:txBody>
          <a:bodyPr>
            <a:normAutofit fontScale="90000"/>
          </a:bodyPr>
          <a:lstStyle/>
          <a:p>
            <a:r>
              <a:rPr lang="nl-BE" u="sng" dirty="0"/>
              <a:t>Voordelen van deze werking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296DDE-9F2D-41FD-A425-1E087F196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42448"/>
            <a:ext cx="8534400" cy="4151951"/>
          </a:xfrm>
        </p:spPr>
        <p:txBody>
          <a:bodyPr>
            <a:normAutofit/>
          </a:bodyPr>
          <a:lstStyle/>
          <a:p>
            <a:pPr lvl="1"/>
            <a:r>
              <a:rPr lang="nl-BE" dirty="0"/>
              <a:t>Aan loket: belang van persoonlijk contact: op maat en tempo van de ouder vertrouwen winnen – aftoetsen noden en mogelijkheden en kwetsbaarheid</a:t>
            </a:r>
          </a:p>
          <a:p>
            <a:pPr lvl="1"/>
            <a:r>
              <a:rPr lang="nl-BE" dirty="0"/>
              <a:t>Ouders krijgen zeer snel overzicht van opvangmogelijkheden op maat</a:t>
            </a:r>
          </a:p>
          <a:p>
            <a:pPr lvl="1"/>
            <a:r>
              <a:rPr lang="nl-BE" dirty="0"/>
              <a:t>Ouders kiezen zelf met welke opvang ze contact opnemen </a:t>
            </a:r>
          </a:p>
          <a:p>
            <a:pPr lvl="1"/>
            <a:r>
              <a:rPr lang="nl-BE" dirty="0"/>
              <a:t>Kwetsbare ouders worden op maat doorverwezen naar externe partners</a:t>
            </a:r>
          </a:p>
          <a:p>
            <a:pPr lvl="1"/>
            <a:r>
              <a:rPr lang="nl-BE" dirty="0"/>
              <a:t>Geen verlies van subsidiebedrag voor softwarepakket</a:t>
            </a:r>
          </a:p>
          <a:p>
            <a:pPr marL="0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62216722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D463B85C068E4580998B000D69D711" ma:contentTypeVersion="12" ma:contentTypeDescription="Een nieuw document maken." ma:contentTypeScope="" ma:versionID="7de3f517e9036b29ff6786773fdbb55e">
  <xsd:schema xmlns:xsd="http://www.w3.org/2001/XMLSchema" xmlns:xs="http://www.w3.org/2001/XMLSchema" xmlns:p="http://schemas.microsoft.com/office/2006/metadata/properties" xmlns:ns2="ca0cda65-fa33-44d9-af3c-b35f8e60b61c" xmlns:ns3="5e3f717c-31f6-4833-bd0f-50c041ee3a05" xmlns:ns4="9c9fa9c5-5f61-4d93-9a21-e99425d22e10" targetNamespace="http://schemas.microsoft.com/office/2006/metadata/properties" ma:root="true" ma:fieldsID="ec17ceb04623af9dd7654946900de879" ns2:_="" ns3:_="" ns4:_="">
    <xsd:import namespace="ca0cda65-fa33-44d9-af3c-b35f8e60b61c"/>
    <xsd:import namespace="5e3f717c-31f6-4833-bd0f-50c041ee3a05"/>
    <xsd:import namespace="9c9fa9c5-5f61-4d93-9a21-e99425d22e1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4692e9f59d344bf86f46283f9ffcb92" minOccurs="0"/>
                <xsd:element ref="ns2:TaxCatchAll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cda65-fa33-44d9-af3c-b35f8e60b61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aarde van de document-id" ma:description="De waarde van de document-id die aan dit item is toegewezen." ma:internalName="_dlc_DocId" ma:readOnly="true">
      <xsd:simpleType>
        <xsd:restriction base="dms:Text"/>
      </xsd:simpleType>
    </xsd:element>
    <xsd:element name="_dlc_DocIdUrl" ma:index="9" nillable="true" ma:displayName="Document-id" ma:description="Permanente koppeling naar dit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 blijven behouden" ma:description="Id behouden tijdens toevoegen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hidden="true" ma:list="{79b75e6d-5e77-460f-b87b-e940b0374ea6}" ma:internalName="TaxCatchAll" ma:showField="CatchAllData" ma:web="ca0cda65-fa33-44d9-af3c-b35f8e60b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f717c-31f6-4833-bd0f-50c041ee3a05" elementFormDefault="qualified">
    <xsd:import namespace="http://schemas.microsoft.com/office/2006/documentManagement/types"/>
    <xsd:import namespace="http://schemas.microsoft.com/office/infopath/2007/PartnerControls"/>
    <xsd:element name="p4692e9f59d344bf86f46283f9ffcb92" ma:index="11" nillable="true" ma:taxonomy="true" ma:internalName="p4692e9f59d344bf86f46283f9ffcb92" ma:taxonomyFieldName="KGTrefwoord" ma:displayName="Trefwoord" ma:default="" ma:fieldId="{94692e9f-59d3-44bf-86f4-6283f9ffcb92}" ma:taxonomyMulti="true" ma:sspId="f403b824-83f7-43e5-8db1-bd9fadf9beb4" ma:termSetId="74987c00-053a-4526-a051-79952c41b1a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9fa9c5-5f61-4d93-9a21-e99425d22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a0cda65-fa33-44d9-af3c-b35f8e60b61c">6ETUYVRVEXW2-1667040617-41</_dlc_DocId>
    <_dlc_DocIdUrl xmlns="ca0cda65-fa33-44d9-af3c-b35f8e60b61c">
      <Url>https://kindengezin.sharepoint.com/sites/ProjectteamLokettenKinderopvangTeamsite/_layouts/15/DocIdRedir.aspx?ID=6ETUYVRVEXW2-1667040617-41</Url>
      <Description>6ETUYVRVEXW2-1667040617-41</Description>
    </_dlc_DocIdUrl>
    <p4692e9f59d344bf86f46283f9ffcb92 xmlns="5e3f717c-31f6-4833-bd0f-50c041ee3a05">
      <Terms xmlns="http://schemas.microsoft.com/office/infopath/2007/PartnerControls"/>
    </p4692e9f59d344bf86f46283f9ffcb92>
    <TaxCatchAll xmlns="ca0cda65-fa33-44d9-af3c-b35f8e60b61c"/>
  </documentManagement>
</p:properties>
</file>

<file path=customXml/itemProps1.xml><?xml version="1.0" encoding="utf-8"?>
<ds:datastoreItem xmlns:ds="http://schemas.openxmlformats.org/officeDocument/2006/customXml" ds:itemID="{2ED53306-7F82-4F3D-BD28-FAA7892A54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5AA9DC-8A1C-4327-A8B6-D5D7DEBB5E69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4697E816-694C-49F7-85AB-E9E6FB3B07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cda65-fa33-44d9-af3c-b35f8e60b61c"/>
    <ds:schemaRef ds:uri="5e3f717c-31f6-4833-bd0f-50c041ee3a05"/>
    <ds:schemaRef ds:uri="9c9fa9c5-5f61-4d93-9a21-e99425d22e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A728179-DDD0-44DD-8279-F856FBC1C655}">
  <ds:schemaRefs>
    <ds:schemaRef ds:uri="http://schemas.microsoft.com/office/2006/metadata/properties"/>
    <ds:schemaRef ds:uri="http://schemas.microsoft.com/office/infopath/2007/PartnerControls"/>
    <ds:schemaRef ds:uri="ca0cda65-fa33-44d9-af3c-b35f8e60b61c"/>
    <ds:schemaRef ds:uri="5e3f717c-31f6-4833-bd0f-50c041ee3a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1257</TotalTime>
  <Words>792</Words>
  <Application>Microsoft Office PowerPoint</Application>
  <PresentationFormat>Breedbeeld</PresentationFormat>
  <Paragraphs>124</Paragraphs>
  <Slides>11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Worksheet</vt:lpstr>
      <vt:lpstr>Lokaal Loket Kinderopvang  Lokeren</vt:lpstr>
      <vt:lpstr>Lokeren</vt:lpstr>
      <vt:lpstr>Algemene info </vt:lpstr>
      <vt:lpstr>Algemene Werking LLK</vt:lpstr>
      <vt:lpstr>Stappenplan registratie</vt:lpstr>
      <vt:lpstr>Overzicht opvangmogelijkheden</vt:lpstr>
      <vt:lpstr>Wat wordt geregistreerd</vt:lpstr>
      <vt:lpstr>Rapportage aan K&amp;G</vt:lpstr>
      <vt:lpstr>Voordelen van deze werking</vt:lpstr>
      <vt:lpstr>Bedenkingen   Nu</vt:lpstr>
      <vt:lpstr>Vragen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Lokaal Loket kinderopvang Lokeren</dc:title>
  <dc:creator>Vermeulen Leen</dc:creator>
  <cp:lastModifiedBy>Bart Reel</cp:lastModifiedBy>
  <cp:revision>98</cp:revision>
  <cp:lastPrinted>2019-12-02T11:39:00Z</cp:lastPrinted>
  <dcterms:created xsi:type="dcterms:W3CDTF">2019-11-22T07:35:32Z</dcterms:created>
  <dcterms:modified xsi:type="dcterms:W3CDTF">2019-12-18T22:54:44Z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0x01010018D463B85C068E4580998B000D69D711</vt:lpwstr>
  </property>
  <property fmtid="{D5CDD505-2E9C-101B-9397-08002B2CF9AE}" pid="3" name="_dlc_DocIdItemGuid">
    <vt:lpwstr>2d3975de-2d52-4925-9c44-50ae7f28fd2c</vt:lpwstr>
  </property>
</Properties>
</file>