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263" r:id="rId6"/>
    <p:sldId id="264" r:id="rId7"/>
    <p:sldId id="267" r:id="rId8"/>
    <p:sldId id="266" r:id="rId9"/>
    <p:sldId id="268" r:id="rId10"/>
    <p:sldId id="269" r:id="rId11"/>
    <p:sldId id="271" r:id="rId12"/>
    <p:sldId id="270" r:id="rId13"/>
    <p:sldId id="272" r:id="rId14"/>
    <p:sldId id="265" r:id="rId15"/>
  </p:sldIdLst>
  <p:sldSz cx="9144000" cy="6858000" type="screen4x3"/>
  <p:notesSz cx="6808788" cy="9940925"/>
  <p:defaultTextStyle>
    <a:defPPr>
      <a:defRPr lang="nl-NL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Stijl, donker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92" autoAdjust="0"/>
  </p:normalViewPr>
  <p:slideViewPr>
    <p:cSldViewPr snapToObjects="1">
      <p:cViewPr varScale="1">
        <p:scale>
          <a:sx n="105" d="100"/>
          <a:sy n="105" d="100"/>
        </p:scale>
        <p:origin x="20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881926C7-86C6-3775-F2B3-6131D6FA65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4C3345D-2F95-DBEA-26F8-A0BE87C57DA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1614F6-AA89-435D-8ED8-42FAA8B7D299}" type="datetimeFigureOut">
              <a:rPr lang="nl-BE"/>
              <a:pPr>
                <a:defRPr/>
              </a:pPr>
              <a:t>14/02/2025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9B7EA0F-1918-EE17-8782-3EDA21929D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31D6BA0-86FD-E0B8-F6C5-445F2F74499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DBD448-4ADF-43AF-BA62-CCB5ED68368B}" type="slidenum">
              <a:rPr lang="nl-BE" altLang="nl-BE"/>
              <a:pPr/>
              <a:t>‹nr.›</a:t>
            </a:fld>
            <a:endParaRPr lang="nl-BE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B5AA1F2F-C726-9884-9CC1-564147F602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06F43F7-24D5-CE9E-75EF-54612FD1E1F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9B5B6EC-7DE8-41D5-BD48-254506912201}" type="datetimeFigureOut">
              <a:rPr lang="nl-BE"/>
              <a:pPr>
                <a:defRPr/>
              </a:pPr>
              <a:t>14/02/2025</a:t>
            </a:fld>
            <a:endParaRPr lang="nl-BE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3ECA4321-71ED-FFB9-3C6B-BBBF0776F65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BE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FD7C206C-D8F3-7CCA-684F-B993C5093C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BE" noProof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544146-E29A-2823-7830-BB901DDA151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6D84970-2533-6A12-DF13-B7F2CD1506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06A305-6CAF-4AC0-AAAD-95123FE45448}" type="slidenum">
              <a:rPr lang="nl-BE" altLang="nl-BE"/>
              <a:pPr/>
              <a:t>‹nr.›</a:t>
            </a:fld>
            <a:endParaRPr lang="nl-BE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0318D4-E544-2357-497F-68834BC56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A4C9C-CA3C-455D-ABED-6103109EAB2B}" type="datetimeFigureOut">
              <a:rPr lang="nl-NL"/>
              <a:pPr>
                <a:defRPr/>
              </a:pPr>
              <a:t>14-2-2025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A70B5B-8859-A505-99D2-E1593C15B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31B66B0-569E-958E-DD84-2142D8ABC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5A7C9-A07C-4125-8788-8B721CA8EEFA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776864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A1F7BCC-0F2B-2B0C-2948-8733D41B2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BFC17-03FB-4028-AECA-F1D4233976CA}" type="datetimeFigureOut">
              <a:rPr lang="nl-NL"/>
              <a:pPr>
                <a:defRPr/>
              </a:pPr>
              <a:t>14-2-2025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A94E08-117B-E146-4D08-152614D0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B7B13A-8FAF-DC8F-C558-AA9C925CB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634DE-F4E2-4569-B673-3B767A30C762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15796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ABBAE4-451A-C5C9-4762-26F71444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5B33F-E0D7-47C8-B41E-33F5C41A7D77}" type="datetimeFigureOut">
              <a:rPr lang="nl-NL"/>
              <a:pPr>
                <a:defRPr/>
              </a:pPr>
              <a:t>14-2-2025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91C8E9-33CC-41B6-5361-FD558AF82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E34498-C582-04C3-69A9-632145C0B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89E26-B2EB-4D1F-A59D-08165A5B4D22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975888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5F051A-68D2-8381-4CC1-3601BBDE1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E8F8F-42CF-4A45-998A-1BDD48D7E765}" type="datetimeFigureOut">
              <a:rPr lang="nl-NL"/>
              <a:pPr>
                <a:defRPr/>
              </a:pPr>
              <a:t>14-2-2025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97A1C7-9197-506A-0F25-F2902B45D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014032-7742-09C9-3EF8-964D45AB4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72AA4-8345-4A67-A413-92CF7B74EAA5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713656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/>
              <a:t>Klik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68874DA-06F2-9CA1-B6E4-A396B876A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478BC-C951-4856-AA65-318327933710}" type="datetimeFigureOut">
              <a:rPr lang="nl-NL"/>
              <a:pPr>
                <a:defRPr/>
              </a:pPr>
              <a:t>14-2-2025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A59724-F27D-F2E8-D379-F343E8588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BF1B08-3A79-FED6-5729-48D975C8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5130BB-E1FB-426E-B988-F157C03B5C27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4080313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217FD11D-E9B0-0586-8DFB-53B68D0C3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C9606-ACAA-4627-9E66-4A73BA65CA3E}" type="datetimeFigureOut">
              <a:rPr lang="nl-NL"/>
              <a:pPr>
                <a:defRPr/>
              </a:pPr>
              <a:t>14-2-2025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7600AFC1-997C-86EA-61E1-89121BB5E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9052F782-800F-A3C4-4532-1DE145700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B81E7-C765-4E3F-BB2B-BC2756C30912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70457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A8F2F2E0-1FBF-3237-E17F-170057D89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A30D2-8161-433F-BD0F-F7285F20AC36}" type="datetimeFigureOut">
              <a:rPr lang="nl-NL"/>
              <a:pPr>
                <a:defRPr/>
              </a:pPr>
              <a:t>14-2-2025</a:t>
            </a:fld>
            <a:endParaRPr lang="nl-NL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5C7670FC-D056-4D48-9122-40C0D31B4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F137119C-CF98-8706-BA9F-93B1DBD35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6C3F5-9AFF-4BB6-9D99-8581BC729B1B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69681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96BA97F0-A4DD-6CE2-DEFD-AE54826AC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58D13-F392-4812-8A87-6F87B771B335}" type="datetimeFigureOut">
              <a:rPr lang="nl-NL"/>
              <a:pPr>
                <a:defRPr/>
              </a:pPr>
              <a:t>14-2-2025</a:t>
            </a:fld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B0541A64-6359-BA5F-C788-67730F280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B4326CF3-88F1-B107-701A-C48287BE9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2D999-B04C-4CAC-9317-AB17045025F5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88938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3C74AA9F-6BD3-FBA3-48DE-DB666D9C3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E648C-1066-4B1F-B230-D7FD608A2F2C}" type="datetimeFigureOut">
              <a:rPr lang="nl-NL"/>
              <a:pPr>
                <a:defRPr/>
              </a:pPr>
              <a:t>14-2-2025</a:t>
            </a:fld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469D68F0-A0E9-7368-6E14-B81088773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A8E6D6E1-5065-9726-23EE-2AC527D61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8EC3D-7229-438C-9FE8-8A74339699ED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760636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Klik om de tekststijl van het model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C4A5DDCE-09B7-0043-0E99-2FD1C5F9C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9B378-B098-4475-82EC-A491C0B8F19C}" type="datetimeFigureOut">
              <a:rPr lang="nl-NL"/>
              <a:pPr>
                <a:defRPr/>
              </a:pPr>
              <a:t>14-2-2025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6D488329-E856-8F0A-E681-DB1E7191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D3BC369D-082B-F0C6-7421-D5F7F01EA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580B7-02F4-4637-B98B-618E2594B6CE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964788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Klik om de tekststijl van het model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032272F1-C43B-9DD8-1775-CB69A3D28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12C15-284E-483E-84C1-761DEE23AB8B}" type="datetimeFigureOut">
              <a:rPr lang="nl-NL"/>
              <a:pPr>
                <a:defRPr/>
              </a:pPr>
              <a:t>14-2-2025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868D23B3-1183-583D-4CEE-577B355DC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E334E654-8133-2D1D-C496-7AF2A2901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068C1-B2F9-4396-B89E-788E3F364E23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547615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E18EB05C-5F4F-5587-A30A-DDC76285B9A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/>
              <a:t>Titelstijl van model bewerken</a:t>
            </a:r>
            <a:endParaRPr lang="nl-NL" altLang="nl-BE"/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5BF34818-0A3E-3135-9326-8D84573273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/>
              <a:t>Klik om de tekststijl van het model te bewerken</a:t>
            </a:r>
          </a:p>
          <a:p>
            <a:pPr lvl="1"/>
            <a:r>
              <a:rPr lang="en-US" altLang="nl-BE"/>
              <a:t>Tweede niveau</a:t>
            </a:r>
          </a:p>
          <a:p>
            <a:pPr lvl="2"/>
            <a:r>
              <a:rPr lang="en-US" altLang="nl-BE"/>
              <a:t>Derde niveau</a:t>
            </a:r>
          </a:p>
          <a:p>
            <a:pPr lvl="3"/>
            <a:r>
              <a:rPr lang="en-US" altLang="nl-BE"/>
              <a:t>Vierde niveau</a:t>
            </a:r>
          </a:p>
          <a:p>
            <a:pPr lvl="4"/>
            <a:r>
              <a:rPr lang="en-US" altLang="nl-BE"/>
              <a:t>Vijfde niveau</a:t>
            </a:r>
            <a:endParaRPr lang="nl-NL" alt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9E06043-987B-89E8-02BD-6986E419A1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F61CCB-2EB4-47AD-AA24-72515717429D}" type="datetimeFigureOut">
              <a:rPr lang="nl-NL"/>
              <a:pPr>
                <a:defRPr/>
              </a:pPr>
              <a:t>14-2-2025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31D96D1-D5A0-42F9-986B-44460112BC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32F32B-96AF-5061-17EB-B4D86A967C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Verdana" panose="020B0604030504040204" pitchFamily="34" charset="0"/>
              </a:defRPr>
            </a:lvl1pPr>
          </a:lstStyle>
          <a:p>
            <a:fld id="{3F04B039-C2DD-4B76-A1CD-CF75F7881FFE}" type="slidenum">
              <a:rPr lang="nl-NL" altLang="nl-BE"/>
              <a:pPr/>
              <a:t>‹nr.›</a:t>
            </a:fld>
            <a:endParaRPr lang="nl-NL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Kathy.gistelinck@kuurne.be" TargetMode="External"/><Relationship Id="rId2" Type="http://schemas.openxmlformats.org/officeDocument/2006/relationships/hyperlink" Target="mailto:Sofie.beernaert@kuurne.b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nderopvangwijzer.be/kuurn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nderopvangwijzer.be/kuurn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hallo@gmail.be" TargetMode="External"/><Relationship Id="rId3" Type="http://schemas.openxmlformats.org/officeDocument/2006/relationships/hyperlink" Target="mailto:Hotmail@hotmail.com" TargetMode="External"/><Relationship Id="rId7" Type="http://schemas.openxmlformats.org/officeDocument/2006/relationships/hyperlink" Target="mailto:info@test.com" TargetMode="External"/><Relationship Id="rId2" Type="http://schemas.openxmlformats.org/officeDocument/2006/relationships/hyperlink" Target="mailto:Test@hot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st@mail.com" TargetMode="External"/><Relationship Id="rId5" Type="http://schemas.openxmlformats.org/officeDocument/2006/relationships/hyperlink" Target="mailto:info@info.com" TargetMode="External"/><Relationship Id="rId4" Type="http://schemas.openxmlformats.org/officeDocument/2006/relationships/hyperlink" Target="mailto:mail@gmail.com" TargetMode="External"/><Relationship Id="rId9" Type="http://schemas.openxmlformats.org/officeDocument/2006/relationships/hyperlink" Target="mailto:Test@gmail.b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>
            <a:extLst>
              <a:ext uri="{FF2B5EF4-FFF2-40B4-BE49-F238E27FC236}">
                <a16:creationId xmlns:a16="http://schemas.microsoft.com/office/drawing/2014/main" id="{0E7E003D-E255-80B0-5354-70068B425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BE" altLang="nl-BE"/>
            </a:br>
            <a:br>
              <a:rPr lang="nl-BE" altLang="nl-BE"/>
            </a:br>
            <a:br>
              <a:rPr lang="nl-BE" altLang="nl-BE"/>
            </a:br>
            <a:br>
              <a:rPr lang="nl-BE" altLang="nl-BE"/>
            </a:br>
            <a:br>
              <a:rPr lang="nl-BE" altLang="nl-BE"/>
            </a:br>
            <a:br>
              <a:rPr lang="nl-BE" altLang="nl-BE"/>
            </a:br>
            <a:br>
              <a:rPr lang="nl-BE" altLang="nl-BE"/>
            </a:br>
            <a:r>
              <a:rPr lang="nl-BE" altLang="nl-BE"/>
              <a:t>Lokaal loket kinderopvang Kuurne</a:t>
            </a:r>
            <a:br>
              <a:rPr lang="nl-BE" altLang="nl-BE"/>
            </a:br>
            <a:br>
              <a:rPr lang="nl-BE" altLang="nl-BE"/>
            </a:br>
            <a:r>
              <a:rPr lang="nl-BE" altLang="nl-BE" sz="2000"/>
              <a:t>12 12 2019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>
            <a:extLst>
              <a:ext uri="{FF2B5EF4-FFF2-40B4-BE49-F238E27FC236}">
                <a16:creationId xmlns:a16="http://schemas.microsoft.com/office/drawing/2014/main" id="{82709D22-3613-B2B1-9401-51F3D2AA1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/>
              <a:t>Contactgegevens</a:t>
            </a:r>
          </a:p>
        </p:txBody>
      </p:sp>
      <p:sp>
        <p:nvSpPr>
          <p:cNvPr id="3075" name="Tijdelijke aanduiding voor inhoud 1">
            <a:extLst>
              <a:ext uri="{FF2B5EF4-FFF2-40B4-BE49-F238E27FC236}">
                <a16:creationId xmlns:a16="http://schemas.microsoft.com/office/drawing/2014/main" id="{454BA827-2D95-E3E3-14C5-A2C954C58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BE" altLang="nl-BE" sz="2800" dirty="0"/>
              <a:t>	Sofie Beernaert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nl-BE" altLang="nl-BE" dirty="0">
                <a:solidFill>
                  <a:srgbClr val="0070C0"/>
                </a:solidFill>
                <a:hlinkClick r:id="rId2"/>
              </a:rPr>
              <a:t>Sofie.beernaert@kuurne.be</a:t>
            </a:r>
            <a:endParaRPr lang="nl-BE" altLang="nl-BE" dirty="0">
              <a:solidFill>
                <a:srgbClr val="0070C0"/>
              </a:solidFill>
            </a:endParaRPr>
          </a:p>
          <a:p>
            <a:pPr lvl="1">
              <a:defRPr/>
            </a:pPr>
            <a:endParaRPr lang="nl-BE" altLang="nl-BE" dirty="0"/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nl-BE" altLang="nl-BE" dirty="0"/>
              <a:t>Kathy Gistelinck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nl-BE" altLang="nl-BE" dirty="0">
                <a:hlinkClick r:id="rId3"/>
              </a:rPr>
              <a:t>Kathy.gistelinck@kuurne.be</a:t>
            </a:r>
            <a:r>
              <a:rPr lang="nl-BE" altLang="nl-BE" dirty="0"/>
              <a:t> </a:t>
            </a:r>
          </a:p>
          <a:p>
            <a:pPr lvl="1">
              <a:defRPr/>
            </a:pPr>
            <a:endParaRPr lang="nl-BE" altLang="nl-BE" dirty="0"/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nl-BE" altLang="nl-BE" dirty="0"/>
              <a:t>056 73 70 11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>
            <a:extLst>
              <a:ext uri="{FF2B5EF4-FFF2-40B4-BE49-F238E27FC236}">
                <a16:creationId xmlns:a16="http://schemas.microsoft.com/office/drawing/2014/main" id="{E03E304B-6790-D605-E308-4565B2DE9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/>
              <a:t>Cijfergegevens Kuurne</a:t>
            </a:r>
          </a:p>
        </p:txBody>
      </p:sp>
      <p:sp>
        <p:nvSpPr>
          <p:cNvPr id="5123" name="Tijdelijke aanduiding voor inhoud 1">
            <a:extLst>
              <a:ext uri="{FF2B5EF4-FFF2-40B4-BE49-F238E27FC236}">
                <a16:creationId xmlns:a16="http://schemas.microsoft.com/office/drawing/2014/main" id="{FEB4FC6A-6DA5-AFD4-6007-D888244A6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BE"/>
              <a:t>Aantal inwoners: 13695</a:t>
            </a:r>
          </a:p>
          <a:p>
            <a:r>
              <a:rPr lang="nl-BE" altLang="nl-BE"/>
              <a:t>Aantal kinderen van 0-3 jaar: 581</a:t>
            </a:r>
          </a:p>
          <a:p>
            <a:r>
              <a:rPr lang="nl-BE" altLang="nl-BE"/>
              <a:t>Aantal kinderopvanginitiatieven: 27</a:t>
            </a:r>
          </a:p>
          <a:p>
            <a:pPr lvl="1"/>
            <a:r>
              <a:rPr lang="nl-BE" altLang="nl-BE"/>
              <a:t>Gezinsopvang: 19</a:t>
            </a:r>
          </a:p>
          <a:p>
            <a:pPr lvl="1"/>
            <a:r>
              <a:rPr lang="nl-BE" altLang="nl-BE"/>
              <a:t>Groepsopvang: 6</a:t>
            </a:r>
          </a:p>
          <a:p>
            <a:pPr lvl="1"/>
            <a:r>
              <a:rPr lang="nl-BE" altLang="nl-BE"/>
              <a:t>Buitenschoolse opvang: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>
            <a:extLst>
              <a:ext uri="{FF2B5EF4-FFF2-40B4-BE49-F238E27FC236}">
                <a16:creationId xmlns:a16="http://schemas.microsoft.com/office/drawing/2014/main" id="{096BFEA3-917F-ECF6-3DA6-31AE213A9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sz="3600"/>
              <a:t>Start lokaal loket kinderopvang</a:t>
            </a:r>
          </a:p>
        </p:txBody>
      </p:sp>
      <p:sp>
        <p:nvSpPr>
          <p:cNvPr id="6147" name="Tijdelijke aanduiding voor inhoud 2">
            <a:extLst>
              <a:ext uri="{FF2B5EF4-FFF2-40B4-BE49-F238E27FC236}">
                <a16:creationId xmlns:a16="http://schemas.microsoft.com/office/drawing/2014/main" id="{09DA74C8-3ABE-3668-5CF6-EF5B5B4CC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268413"/>
            <a:ext cx="8229600" cy="4525962"/>
          </a:xfrm>
        </p:spPr>
        <p:txBody>
          <a:bodyPr/>
          <a:lstStyle/>
          <a:p>
            <a:r>
              <a:rPr lang="nl-BE" altLang="nl-BE" sz="2400"/>
              <a:t>Oktober 2018: Oproep Kind en Gezin </a:t>
            </a:r>
          </a:p>
          <a:p>
            <a:r>
              <a:rPr lang="nl-BE" altLang="nl-BE" sz="2400"/>
              <a:t>December 2018: Infosessie Kind en Gezin </a:t>
            </a:r>
          </a:p>
          <a:p>
            <a:r>
              <a:rPr lang="nl-BE" altLang="nl-BE" sz="2400"/>
              <a:t>Januari 2019: Intern overleg met bevoegde schepen</a:t>
            </a:r>
          </a:p>
          <a:p>
            <a:r>
              <a:rPr lang="nl-BE" altLang="nl-BE" sz="2400"/>
              <a:t>21 december 2018: Advies Huis van het Kind Kuurne</a:t>
            </a:r>
          </a:p>
          <a:p>
            <a:r>
              <a:rPr lang="nl-BE" altLang="nl-BE" sz="2400"/>
              <a:t>Februari 2019: Advies Lokaal Overleg Kinderopvang</a:t>
            </a:r>
          </a:p>
          <a:p>
            <a:r>
              <a:rPr lang="nl-BE" altLang="nl-BE" sz="2400"/>
              <a:t>19 februari 2019: Nota Schepencollege </a:t>
            </a:r>
          </a:p>
          <a:p>
            <a:r>
              <a:rPr lang="nl-BE" altLang="nl-BE" sz="2400"/>
              <a:t>04 maart 2019: aanvraag ingediend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>
            <a:extLst>
              <a:ext uri="{FF2B5EF4-FFF2-40B4-BE49-F238E27FC236}">
                <a16:creationId xmlns:a16="http://schemas.microsoft.com/office/drawing/2014/main" id="{8951AEC1-26CB-9E41-5B90-C07D66C88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/>
              <a:t>Dossier</a:t>
            </a:r>
          </a:p>
        </p:txBody>
      </p:sp>
      <p:sp>
        <p:nvSpPr>
          <p:cNvPr id="7171" name="Tijdelijke aanduiding voor inhoud 2">
            <a:extLst>
              <a:ext uri="{FF2B5EF4-FFF2-40B4-BE49-F238E27FC236}">
                <a16:creationId xmlns:a16="http://schemas.microsoft.com/office/drawing/2014/main" id="{3B87AC2A-7FA8-002A-A567-698312CA2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BE"/>
              <a:t>Goedkeuring 27 maart 2019</a:t>
            </a:r>
          </a:p>
          <a:p>
            <a:r>
              <a:rPr lang="nl-BE" altLang="nl-BE"/>
              <a:t>Subsidiebedrag: 2348,03 €</a:t>
            </a:r>
          </a:p>
          <a:p>
            <a:r>
              <a:rPr lang="nl-BE" altLang="nl-BE"/>
              <a:t>Onbepaalde duur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>
            <a:extLst>
              <a:ext uri="{FF2B5EF4-FFF2-40B4-BE49-F238E27FC236}">
                <a16:creationId xmlns:a16="http://schemas.microsoft.com/office/drawing/2014/main" id="{A05B8BB7-343A-7A80-EAF4-68A250C70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/>
              <a:t>Voor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8BB26A-4B80-000D-906E-4C5C13579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l-BE" sz="2800" dirty="0"/>
              <a:t>Centralisatie bij 1 onthaalmedewerker Sociaal Huis</a:t>
            </a:r>
          </a:p>
          <a:p>
            <a:pPr>
              <a:defRPr/>
            </a:pPr>
            <a:r>
              <a:rPr lang="nl-BE" sz="2800" dirty="0"/>
              <a:t>Loketbezoek, mail, telefoon</a:t>
            </a:r>
          </a:p>
          <a:p>
            <a:pPr>
              <a:defRPr/>
            </a:pPr>
            <a:r>
              <a:rPr lang="nl-BE" sz="2800" dirty="0"/>
              <a:t>Brochure met aanbodzijde</a:t>
            </a:r>
          </a:p>
          <a:p>
            <a:pPr>
              <a:defRPr/>
            </a:pPr>
            <a:r>
              <a:rPr lang="nl-BE" sz="2800" dirty="0"/>
              <a:t>Website: kinderopvangwijzer </a:t>
            </a:r>
            <a:r>
              <a:rPr lang="nl-BE" sz="2800" dirty="0">
                <a:hlinkClick r:id="rId2"/>
              </a:rPr>
              <a:t>https://www.kinderopvangwijzer.be/kuurne/</a:t>
            </a:r>
            <a:r>
              <a:rPr lang="nl-BE" sz="2800" dirty="0"/>
              <a:t> </a:t>
            </a:r>
          </a:p>
          <a:p>
            <a:pPr>
              <a:defRPr/>
            </a:pPr>
            <a:r>
              <a:rPr lang="nl-BE" sz="2800" dirty="0"/>
              <a:t>Opvolging: minimaal, geen opvolgsysteem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>
            <a:extLst>
              <a:ext uri="{FF2B5EF4-FFF2-40B4-BE49-F238E27FC236}">
                <a16:creationId xmlns:a16="http://schemas.microsoft.com/office/drawing/2014/main" id="{333C310C-8A33-42D2-9528-3D4704A30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/>
              <a:t>Na</a:t>
            </a:r>
          </a:p>
        </p:txBody>
      </p:sp>
      <p:sp>
        <p:nvSpPr>
          <p:cNvPr id="9219" name="Tijdelijke aanduiding voor inhoud 2">
            <a:extLst>
              <a:ext uri="{FF2B5EF4-FFF2-40B4-BE49-F238E27FC236}">
                <a16:creationId xmlns:a16="http://schemas.microsoft.com/office/drawing/2014/main" id="{47A14285-2F36-8764-A2F8-5A15EA783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3988"/>
            <a:ext cx="8229600" cy="4525962"/>
          </a:xfrm>
        </p:spPr>
        <p:txBody>
          <a:bodyPr/>
          <a:lstStyle/>
          <a:p>
            <a:r>
              <a:rPr lang="nl-BE" altLang="nl-BE" sz="2400"/>
              <a:t>Alle onthaalmedewerkers Sociaal Huis</a:t>
            </a:r>
          </a:p>
          <a:p>
            <a:r>
              <a:rPr lang="nl-BE" altLang="nl-BE" sz="2400"/>
              <a:t>Loketbezoek, mail, telefoon</a:t>
            </a:r>
          </a:p>
          <a:p>
            <a:r>
              <a:rPr lang="nl-BE" altLang="nl-BE" sz="2400"/>
              <a:t>Brochure met aanbodzijde</a:t>
            </a:r>
          </a:p>
          <a:p>
            <a:r>
              <a:rPr lang="nl-BE" altLang="nl-BE" sz="2400"/>
              <a:t>Website: kinderopvangwijzer </a:t>
            </a:r>
            <a:r>
              <a:rPr lang="nl-BE" altLang="nl-BE" sz="2400">
                <a:hlinkClick r:id="rId2"/>
              </a:rPr>
              <a:t>https://www.kinderopvangwijzer.be/kuurne/</a:t>
            </a:r>
            <a:r>
              <a:rPr lang="nl-BE" altLang="nl-BE" sz="2400"/>
              <a:t> </a:t>
            </a:r>
          </a:p>
          <a:p>
            <a:r>
              <a:rPr lang="nl-BE" altLang="nl-BE" sz="2400"/>
              <a:t>Opvolging: maximaal via Exceldocument</a:t>
            </a:r>
          </a:p>
          <a:p>
            <a:r>
              <a:rPr lang="nl-BE" altLang="nl-BE" sz="2400"/>
              <a:t>Rapportage intern over aantallen en noden in Kuurne</a:t>
            </a:r>
          </a:p>
          <a:p>
            <a:r>
              <a:rPr lang="nl-BE" altLang="nl-BE" sz="2400"/>
              <a:t>Rapportage voor Kind en Gezin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A7ED2EAD-188C-9C87-B1AE-DEE5FA30B830}"/>
              </a:ext>
            </a:extLst>
          </p:cNvPr>
          <p:cNvGraphicFramePr>
            <a:graphicFrameLocks noGrp="1"/>
          </p:cNvGraphicFramePr>
          <p:nvPr/>
        </p:nvGraphicFramePr>
        <p:xfrm>
          <a:off x="0" y="415925"/>
          <a:ext cx="9180513" cy="4751388"/>
        </p:xfrm>
        <a:graphic>
          <a:graphicData uri="http://schemas.openxmlformats.org/drawingml/2006/table">
            <a:tbl>
              <a:tblPr/>
              <a:tblGrid>
                <a:gridCol w="517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4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4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7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34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90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748496">
                <a:tc>
                  <a:txBody>
                    <a:bodyPr/>
                    <a:lstStyle/>
                    <a:p>
                      <a:pPr algn="l" fontAlgn="b"/>
                      <a:r>
                        <a:rPr lang="nl-BE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  <a:p>
                      <a:pPr algn="l" fontAlgn="b"/>
                      <a:r>
                        <a:rPr lang="nl-BE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Naam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Voor</a:t>
                      </a:r>
                    </a:p>
                    <a:p>
                      <a:pPr algn="l" fontAlgn="b"/>
                      <a:r>
                        <a:rPr lang="nl-BE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naam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Adres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Gemeente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Tel </a:t>
                      </a:r>
                      <a:r>
                        <a:rPr lang="nl-BE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  <a:endParaRPr lang="nl-BE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E-mail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Soort vraag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Einddatum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Welke oplossing </a:t>
                      </a:r>
                      <a:br>
                        <a:rPr lang="nl-BE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l-BE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werd gevonden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Binnen of </a:t>
                      </a:r>
                      <a:br>
                        <a:rPr lang="nl-BE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l-BE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Buiten 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IKG / niet-IKG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Extra info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769"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3/01/2019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Bieseman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Sybille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Vierschaarstraat 1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472073407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Test@hotmail.com</a:t>
                      </a:r>
                      <a:endParaRPr lang="nl-B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voltijdse opvang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geen antwoord ontvangen na 2x mailen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769"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4/01/2019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Mertens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Lionel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Kon. Astridlaan 16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Harelbeke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56703602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Hotmail@hotmail.com</a:t>
                      </a:r>
                      <a:endParaRPr lang="nl-BE" sz="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voltijdse opvang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geen antwoord ontvangen na 2x mailen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205"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6/01/2019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Dierick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Mia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Viomettenstraat 24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495373019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mail@gmail.com</a:t>
                      </a:r>
                      <a:endParaRPr lang="nl-B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 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205"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7/01/2019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Callens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Jaimy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Waubrechts 3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info@info.com</a:t>
                      </a:r>
                      <a:endParaRPr lang="nl-B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voltijdse opvang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opvang gevonden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IKG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4205"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11/01/2019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Ouchari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Joke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Bloemistenstraat 2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476945897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Test@hotmail.com</a:t>
                      </a:r>
                      <a:endParaRPr lang="nl-B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voltijdse opvang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nog geen oplossing (30/01)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769"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12/01/2019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Bruneel 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Kenneth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Hoevedreef 48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488785012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Hotmail@hotmail.com</a:t>
                      </a:r>
                      <a:endParaRPr lang="nl-B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voltijdse opvang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 wachtlijst bij </a:t>
                      </a:r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Krokonijn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(30/01)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4205"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13/01/2019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Deprez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Assine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472643400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mail@gmail.com</a:t>
                      </a:r>
                      <a:endParaRPr lang="nl-B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voltijdse opvang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opvang gevonden  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Harelbeke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769"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14/01/2019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Vincke 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Benoit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Leiestraat 12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Heule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484084754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info@info.com</a:t>
                      </a:r>
                      <a:endParaRPr lang="nl-B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naschoolse en vakantieopvang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opvang vakantie nog geen naschoolse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4205"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16/01/2019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Vanneste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Aicha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Bavikhoofsestraat</a:t>
                      </a:r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470045094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info@info.com</a:t>
                      </a:r>
                      <a:endParaRPr lang="nl-B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dagen opvang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opvang gevonden 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769"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28/01/2019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Schotte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Sandra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478264564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6"/>
                        </a:rPr>
                        <a:t>post@mail.com</a:t>
                      </a:r>
                      <a:endParaRPr lang="nl-B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dagen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jan/20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geen antwoord ontvangen na 2x mailen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4205"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4/02/2019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Zadi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Sylke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Boomgaardstraat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Kortrijk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495805610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Test@hotmail.com</a:t>
                      </a:r>
                      <a:endParaRPr lang="nl-B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opvang gevonden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769"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7/02/2019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Verleyden</a:t>
                      </a:r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Lieze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498755867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Hotmail@hotmail.com</a:t>
                      </a:r>
                      <a:endParaRPr lang="nl-B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opvang voor pleegkind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geen antwoord ontvangen na 2x mailen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4205"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6/02/2019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Hilderson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mail@gmail.com</a:t>
                      </a:r>
                      <a:endParaRPr lang="nl-B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opvang  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opvang gevonden 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Harelbeke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4205"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12/02/2019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Vermeule</a:t>
                      </a:r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 Sofie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Hooilaan 15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474964197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7"/>
                        </a:rPr>
                        <a:t>info@test.com</a:t>
                      </a:r>
                      <a:endParaRPr lang="nl-B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voltijdse opvang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opvang gevonden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693"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14/02/2019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Decruw</a:t>
                      </a:r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Aicha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Leiestraat 125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484084754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Test@hotmail.com</a:t>
                      </a:r>
                      <a:endParaRPr lang="nl-B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dagen opvang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opvang gevonden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binnen 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voelen zich niet meer </a:t>
                      </a:r>
                      <a:b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goed bij huidige onthaalmoeder 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769"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19/02/2019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Halima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Barbara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Boomgaardstraat 1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496078422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Hotmail@hotmail.com</a:t>
                      </a:r>
                      <a:endParaRPr lang="nl-B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dagen per week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geen antwoord ontvangen na 2x mailen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4205"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21/02/2019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Mevrouw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Karen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Gasthuisstraat 43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493173243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mail@gmail.com</a:t>
                      </a:r>
                      <a:endParaRPr lang="nl-B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zaterdag overdag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Gezinsbond 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binnen 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4205"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28/02/2019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Ouchari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Stefanie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Izegemstraat 405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496727374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hallo@gmail.be</a:t>
                      </a:r>
                      <a:endParaRPr lang="nl-B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brochure gemaild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opvang gevonden in Kortrijk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769"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28/02/2019</a:t>
                      </a:r>
                    </a:p>
                  </a:txBody>
                  <a:tcPr marL="4922" marR="4922" marT="4922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Carteus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Rembrand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Koolakker 10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Kuurne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476581881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9"/>
                        </a:rPr>
                        <a:t>Test@gmail.be</a:t>
                      </a:r>
                      <a:endParaRPr lang="nl-BE" sz="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Voorschoolse voor 7u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geen antwoord ontvangen na 2x mailen</a:t>
                      </a: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2" marR="4922" marT="49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>
            <a:extLst>
              <a:ext uri="{FF2B5EF4-FFF2-40B4-BE49-F238E27FC236}">
                <a16:creationId xmlns:a16="http://schemas.microsoft.com/office/drawing/2014/main" id="{03F8D856-0469-AA46-D74F-FD4E4A819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/>
              <a:t>Cijfers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157570-A8E4-4FF8-6A6D-EDE18AB2B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l-BE" sz="2800" dirty="0"/>
              <a:t>Aantal vragen via het Lokaal Loket Kinderopvang: 66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nl-BE" dirty="0"/>
              <a:t>	</a:t>
            </a:r>
            <a:r>
              <a:rPr lang="nl-BE" sz="1800" dirty="0"/>
              <a:t>- van 01/01/2019 – 18/11/2019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nl-BE" sz="1800" dirty="0"/>
              <a:t>	- zowel per mail, aan het loket of telefonisch</a:t>
            </a:r>
          </a:p>
          <a:p>
            <a:pPr>
              <a:defRPr/>
            </a:pPr>
            <a:r>
              <a:rPr lang="nl-BE" sz="2800" dirty="0"/>
              <a:t>Waarvan 40 een plaats gevonden hebben </a:t>
            </a:r>
          </a:p>
          <a:p>
            <a:pPr>
              <a:defRPr/>
            </a:pPr>
            <a:r>
              <a:rPr lang="nl-BE" sz="2800" dirty="0"/>
              <a:t>Waarvan enkelen geen antwoord gaven na meerdere mails</a:t>
            </a:r>
          </a:p>
          <a:p>
            <a:pPr>
              <a:defRPr/>
            </a:pPr>
            <a:r>
              <a:rPr lang="nl-BE" sz="2800" dirty="0"/>
              <a:t>Waarvan 1 op een wachtlijst </a:t>
            </a:r>
          </a:p>
          <a:p>
            <a:pPr>
              <a:defRPr/>
            </a:pPr>
            <a:endParaRPr lang="nl-B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>
            <a:extLst>
              <a:ext uri="{FF2B5EF4-FFF2-40B4-BE49-F238E27FC236}">
                <a16:creationId xmlns:a16="http://schemas.microsoft.com/office/drawing/2014/main" id="{7072E50C-663B-F08B-77CC-93B3AC3DE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/>
              <a:t>Toekomst</a:t>
            </a:r>
          </a:p>
        </p:txBody>
      </p:sp>
      <p:sp>
        <p:nvSpPr>
          <p:cNvPr id="12291" name="Tijdelijke aanduiding voor inhoud 2">
            <a:extLst>
              <a:ext uri="{FF2B5EF4-FFF2-40B4-BE49-F238E27FC236}">
                <a16:creationId xmlns:a16="http://schemas.microsoft.com/office/drawing/2014/main" id="{AE8D9603-BF73-BE67-0B3B-1E7DBBDD6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BE"/>
              <a:t>Meerwaarde digitaal platform?</a:t>
            </a:r>
          </a:p>
          <a:p>
            <a:r>
              <a:rPr lang="nl-BE" altLang="nl-BE"/>
              <a:t>Combinatie met loketvragen? Online zelf inputten? </a:t>
            </a:r>
          </a:p>
          <a:p>
            <a:r>
              <a:rPr lang="nl-BE" altLang="nl-BE"/>
              <a:t>Workload onthaalouders?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D463B85C068E4580998B000D69D711" ma:contentTypeVersion="12" ma:contentTypeDescription="Een nieuw document maken." ma:contentTypeScope="" ma:versionID="7de3f517e9036b29ff6786773fdbb55e">
  <xsd:schema xmlns:xsd="http://www.w3.org/2001/XMLSchema" xmlns:xs="http://www.w3.org/2001/XMLSchema" xmlns:p="http://schemas.microsoft.com/office/2006/metadata/properties" xmlns:ns2="ca0cda65-fa33-44d9-af3c-b35f8e60b61c" xmlns:ns3="5e3f717c-31f6-4833-bd0f-50c041ee3a05" xmlns:ns4="9c9fa9c5-5f61-4d93-9a21-e99425d22e10" targetNamespace="http://schemas.microsoft.com/office/2006/metadata/properties" ma:root="true" ma:fieldsID="ec17ceb04623af9dd7654946900de879" ns2:_="" ns3:_="" ns4:_="">
    <xsd:import namespace="ca0cda65-fa33-44d9-af3c-b35f8e60b61c"/>
    <xsd:import namespace="5e3f717c-31f6-4833-bd0f-50c041ee3a05"/>
    <xsd:import namespace="9c9fa9c5-5f61-4d93-9a21-e99425d22e1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4692e9f59d344bf86f46283f9ffcb92" minOccurs="0"/>
                <xsd:element ref="ns2:TaxCatchAll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0cda65-fa33-44d9-af3c-b35f8e60b61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blijven behouden" ma:description="Id behouden tijdens toevoegen." ma:hidden="true" ma:internalName="_dlc_DocIdPersistId" ma:readOnly="true">
      <xsd:simpleType>
        <xsd:restriction base="dms:Boolean"/>
      </xsd:simpleType>
    </xsd:element>
    <xsd:element name="TaxCatchAll" ma:index="13" nillable="true" ma:displayName="Taxonomy Catch All Column" ma:hidden="true" ma:list="{79b75e6d-5e77-460f-b87b-e940b0374ea6}" ma:internalName="TaxCatchAll" ma:showField="CatchAllData" ma:web="ca0cda65-fa33-44d9-af3c-b35f8e60b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f717c-31f6-4833-bd0f-50c041ee3a05" elementFormDefault="qualified">
    <xsd:import namespace="http://schemas.microsoft.com/office/2006/documentManagement/types"/>
    <xsd:import namespace="http://schemas.microsoft.com/office/infopath/2007/PartnerControls"/>
    <xsd:element name="p4692e9f59d344bf86f46283f9ffcb92" ma:index="11" nillable="true" ma:taxonomy="true" ma:internalName="p4692e9f59d344bf86f46283f9ffcb92" ma:taxonomyFieldName="KGTrefwoord" ma:displayName="Trefwoord" ma:default="" ma:fieldId="{94692e9f-59d3-44bf-86f4-6283f9ffcb92}" ma:taxonomyMulti="true" ma:sspId="f403b824-83f7-43e5-8db1-bd9fadf9beb4" ma:termSetId="74987c00-053a-4526-a051-79952c41b1a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9fa9c5-5f61-4d93-9a21-e99425d22e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4692e9f59d344bf86f46283f9ffcb92 xmlns="5e3f717c-31f6-4833-bd0f-50c041ee3a05">
      <Terms xmlns="http://schemas.microsoft.com/office/infopath/2007/PartnerControls"/>
    </p4692e9f59d344bf86f46283f9ffcb92>
    <TaxCatchAll xmlns="ca0cda65-fa33-44d9-af3c-b35f8e60b61c"/>
  </documentManagement>
</p:properties>
</file>

<file path=customXml/itemProps1.xml><?xml version="1.0" encoding="utf-8"?>
<ds:datastoreItem xmlns:ds="http://schemas.openxmlformats.org/officeDocument/2006/customXml" ds:itemID="{F0FD3975-5DE3-439D-B360-A550F86F35E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E89ABE05-4F7D-4E84-9F0F-7F02BD3B49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0cda65-fa33-44d9-af3c-b35f8e60b61c"/>
    <ds:schemaRef ds:uri="5e3f717c-31f6-4833-bd0f-50c041ee3a05"/>
    <ds:schemaRef ds:uri="9c9fa9c5-5f61-4d93-9a21-e99425d22e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F2B01E-5BA3-4EAE-8CEB-DB4D5EB9190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1B04C69-23A4-41D9-A758-1C5FD347BC2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897</TotalTime>
  <Words>660</Words>
  <Application>Microsoft Office PowerPoint</Application>
  <PresentationFormat>Diavoorstelling (4:3)</PresentationFormat>
  <Paragraphs>244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Verdana</vt:lpstr>
      <vt:lpstr>Calibri</vt:lpstr>
      <vt:lpstr>Office-thema</vt:lpstr>
      <vt:lpstr>       Lokaal loket kinderopvang Kuurne  12 12 2019</vt:lpstr>
      <vt:lpstr>Cijfergegevens Kuurne</vt:lpstr>
      <vt:lpstr>Start lokaal loket kinderopvang</vt:lpstr>
      <vt:lpstr>Dossier</vt:lpstr>
      <vt:lpstr>Voor </vt:lpstr>
      <vt:lpstr>Na</vt:lpstr>
      <vt:lpstr>PowerPoint-presentatie</vt:lpstr>
      <vt:lpstr>Cijfers </vt:lpstr>
      <vt:lpstr>Toekomst</vt:lpstr>
      <vt:lpstr>Contactgegevens</vt:lpstr>
    </vt:vector>
  </TitlesOfParts>
  <Company>Belgian Advertising NV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01. TITEL</dc:title>
  <dc:creator>Leen  Bossu</dc:creator>
  <cp:lastModifiedBy>Katrijn Hooge</cp:lastModifiedBy>
  <cp:revision>128</cp:revision>
  <cp:lastPrinted>2019-11-18T15:01:04Z</cp:lastPrinted>
  <dcterms:created xsi:type="dcterms:W3CDTF">2010-02-18T09:06:39Z</dcterms:created>
  <dcterms:modified xsi:type="dcterms:W3CDTF">2025-02-14T14:02:44Z</dcterms:modified>
</cp:coreProperties>
</file>