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handoutMasterIdLst>
    <p:handoutMasterId r:id="rId19"/>
  </p:handoutMasterIdLst>
  <p:sldIdLst>
    <p:sldId id="261" r:id="rId6"/>
    <p:sldId id="256" r:id="rId7"/>
    <p:sldId id="257" r:id="rId8"/>
    <p:sldId id="258" r:id="rId9"/>
    <p:sldId id="259" r:id="rId10"/>
    <p:sldId id="260" r:id="rId11"/>
    <p:sldId id="262" r:id="rId12"/>
    <p:sldId id="263" r:id="rId13"/>
    <p:sldId id="266" r:id="rId14"/>
    <p:sldId id="268" r:id="rId15"/>
    <p:sldId id="269" r:id="rId16"/>
    <p:sldId id="270" r:id="rId17"/>
    <p:sldId id="271" r:id="rId1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111"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111"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111"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111"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111" charset="-128"/>
        <a:cs typeface="+mn-cs"/>
      </a:defRPr>
    </a:lvl5pPr>
    <a:lvl6pPr marL="2286000" algn="l" defTabSz="914400" rtl="0" eaLnBrk="1" latinLnBrk="0" hangingPunct="1">
      <a:defRPr kern="1200">
        <a:solidFill>
          <a:schemeClr val="tx1"/>
        </a:solidFill>
        <a:latin typeface="Arial" pitchFamily="34" charset="0"/>
        <a:ea typeface="ＭＳ Ｐゴシック" pitchFamily="-111" charset="-128"/>
        <a:cs typeface="+mn-cs"/>
      </a:defRPr>
    </a:lvl6pPr>
    <a:lvl7pPr marL="2743200" algn="l" defTabSz="914400" rtl="0" eaLnBrk="1" latinLnBrk="0" hangingPunct="1">
      <a:defRPr kern="1200">
        <a:solidFill>
          <a:schemeClr val="tx1"/>
        </a:solidFill>
        <a:latin typeface="Arial" pitchFamily="34" charset="0"/>
        <a:ea typeface="ＭＳ Ｐゴシック" pitchFamily="-111" charset="-128"/>
        <a:cs typeface="+mn-cs"/>
      </a:defRPr>
    </a:lvl7pPr>
    <a:lvl8pPr marL="3200400" algn="l" defTabSz="914400" rtl="0" eaLnBrk="1" latinLnBrk="0" hangingPunct="1">
      <a:defRPr kern="1200">
        <a:solidFill>
          <a:schemeClr val="tx1"/>
        </a:solidFill>
        <a:latin typeface="Arial" pitchFamily="34" charset="0"/>
        <a:ea typeface="ＭＳ Ｐゴシック" pitchFamily="-111" charset="-128"/>
        <a:cs typeface="+mn-cs"/>
      </a:defRPr>
    </a:lvl8pPr>
    <a:lvl9pPr marL="3657600" algn="l" defTabSz="914400" rtl="0" eaLnBrk="1" latinLnBrk="0" hangingPunct="1">
      <a:defRPr kern="1200">
        <a:solidFill>
          <a:schemeClr val="tx1"/>
        </a:solidFill>
        <a:latin typeface="Arial" pitchFamily="34" charset="0"/>
        <a:ea typeface="ＭＳ Ｐゴシック" pitchFamily="-11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7523"/>
    <a:srgbClr val="E8E8E8"/>
    <a:srgbClr val="9F00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snapToObjects="1">
      <p:cViewPr varScale="1">
        <p:scale>
          <a:sx n="85" d="100"/>
          <a:sy n="85" d="100"/>
        </p:scale>
        <p:origin x="11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D46AF1A-4213-4BC1-8F95-9F2FE13A2A9C}" type="datetime1">
              <a:rPr lang="en-US"/>
              <a:pPr/>
              <a:t>12/18/2019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3B0E58C6-87CB-4221-A80E-7433BE7AEE07}" type="slidenum">
              <a:rPr lang="en-US"/>
              <a:pPr/>
              <a:t>‹nr.›</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NL"/>
              <a:t>Klik om de stijl te bewerken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5E560EEF-42AE-41CC-8760-A5CBBFBB5381}" type="datetime1">
              <a:rPr lang="en-US"/>
              <a:pPr/>
              <a:t>12/18/2019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90B37371-95DC-4846-87B5-09359C4AEC3F}"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4D28F81C-6A6F-4F2C-BB91-0F9ED3ABAE4C}" type="datetime1">
              <a:rPr lang="en-US"/>
              <a:pPr/>
              <a:t>12/18/2019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3D0B3995-9849-47D5-A357-6EA2CB6DAAFB}"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a:t>Klik om de stijl te bewerken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CAFF6B06-F291-4F65-AAA9-247E51045DC7}" type="datetime1">
              <a:rPr lang="en-US"/>
              <a:pPr/>
              <a:t>12/18/2019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21FAD16D-99F6-4877-A40A-F25FEF0DDCA7}"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E9E331CC-1B35-4BC3-B4EE-06095C85F9F9}" type="datetime1">
              <a:rPr lang="en-US"/>
              <a:pPr/>
              <a:t>12/18/2019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DFAE8A1D-FB08-4B6C-BA87-699C3320F6AB}"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EEAD65F0-1B6F-4DA2-A756-5EAE97D0E082}" type="datetime1">
              <a:rPr lang="en-US"/>
              <a:pPr/>
              <a:t>12/18/2019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5E1D95CD-CBD0-4C36-98C0-DB95A2C9449D}"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9CDCEAE0-2D03-4956-8AAB-56EC2F99FA9E}" type="datetime1">
              <a:rPr lang="en-US"/>
              <a:pPr/>
              <a:t>12/18/2019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7DC21A7B-BF45-418C-B9AE-4EFB81A9BDE6}"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B5B3D676-2F3C-4D27-A251-F696D190EA50}" type="datetime1">
              <a:rPr lang="en-US"/>
              <a:pPr/>
              <a:t>12/18/2019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C82CBACD-7A7B-4E2A-947B-30A07C20047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4801B763-A911-49B3-BBD9-1D401E6A599F}" type="datetime1">
              <a:rPr lang="en-US"/>
              <a:pPr/>
              <a:t>12/18/2019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B5F80347-B466-4DA2-8622-3D40322C4E01}"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7EDE6DBF-0053-454F-8798-75F53B516617}" type="datetime1">
              <a:rPr lang="en-US"/>
              <a:pPr/>
              <a:t>12/18/2019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70BF5432-F0C7-4289-ACB5-B1130C96DA56}"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55046DE8-AD33-45B8-A9FF-700DD6DC93E5}" type="datetime1">
              <a:rPr lang="en-US"/>
              <a:pPr/>
              <a:t>12/18/2019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1D6CB9A7-BD6B-4806-85B3-0B63AAA8E708}"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48A63609-CEC1-41DA-A6B4-AAF1DD8CD9AD}" type="datetime1">
              <a:rPr lang="en-US"/>
              <a:pPr/>
              <a:t>12/18/2019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E9A15E6B-4DF4-4AD3-98EB-5EE89B20A908}"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1657350"/>
            <a:ext cx="7772400" cy="4206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BE"/>
              <a:t>De nieuwe huisstijl van Heusden-Zolder</a:t>
            </a:r>
            <a:endParaRPr lang="en-US"/>
          </a:p>
        </p:txBody>
      </p:sp>
      <p:sp>
        <p:nvSpPr>
          <p:cNvPr id="1027" name="Text Placeholder 2"/>
          <p:cNvSpPr>
            <a:spLocks noGrp="1"/>
          </p:cNvSpPr>
          <p:nvPr>
            <p:ph type="body" idx="1"/>
          </p:nvPr>
        </p:nvSpPr>
        <p:spPr bwMode="auto">
          <a:xfrm>
            <a:off x="914400" y="2279650"/>
            <a:ext cx="7772400" cy="4095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BE"/>
              <a:t>Click to edit Master text styles Second level</a:t>
            </a:r>
          </a:p>
          <a:p>
            <a:pPr lvl="2"/>
            <a:r>
              <a:rPr lang="nl-BE"/>
              <a:t>Third level</a:t>
            </a:r>
          </a:p>
          <a:p>
            <a:pPr lvl="3"/>
            <a:r>
              <a:rPr lang="nl-BE"/>
              <a:t>Fourth level</a:t>
            </a:r>
          </a:p>
          <a:p>
            <a:pPr lvl="4"/>
            <a:r>
              <a:rPr lang="nl-BE"/>
              <a:t>Fifth level</a:t>
            </a:r>
            <a:endParaRPr lang="en-US"/>
          </a:p>
        </p:txBody>
      </p:sp>
      <p:cxnSp>
        <p:nvCxnSpPr>
          <p:cNvPr id="8" name="Straight Connector 7"/>
          <p:cNvCxnSpPr/>
          <p:nvPr userDrawn="1"/>
        </p:nvCxnSpPr>
        <p:spPr>
          <a:xfrm>
            <a:off x="914400" y="2078038"/>
            <a:ext cx="7772400" cy="1587"/>
          </a:xfrm>
          <a:prstGeom prst="line">
            <a:avLst/>
          </a:prstGeom>
          <a:ln>
            <a:solidFill>
              <a:srgbClr val="E07523"/>
            </a:solidFill>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457200" rtl="0" eaLnBrk="1" fontAlgn="base" hangingPunct="1">
        <a:spcBef>
          <a:spcPct val="0"/>
        </a:spcBef>
        <a:spcAft>
          <a:spcPct val="0"/>
        </a:spcAft>
        <a:defRPr sz="2000" b="1" kern="1200">
          <a:solidFill>
            <a:srgbClr val="9F003B"/>
          </a:solidFill>
          <a:latin typeface="Verdana"/>
          <a:ea typeface="ＭＳ Ｐゴシック" pitchFamily="-111" charset="-128"/>
          <a:cs typeface="+mj-cs"/>
        </a:defRPr>
      </a:lvl1pPr>
      <a:lvl2pPr algn="l" defTabSz="457200" rtl="0" eaLnBrk="1" fontAlgn="base" hangingPunct="1">
        <a:spcBef>
          <a:spcPct val="0"/>
        </a:spcBef>
        <a:spcAft>
          <a:spcPct val="0"/>
        </a:spcAft>
        <a:defRPr sz="2000" b="1">
          <a:solidFill>
            <a:srgbClr val="9F003B"/>
          </a:solidFill>
          <a:latin typeface="Verdana" pitchFamily="34" charset="0"/>
          <a:ea typeface="ＭＳ Ｐゴシック" pitchFamily="-111" charset="-128"/>
        </a:defRPr>
      </a:lvl2pPr>
      <a:lvl3pPr algn="l" defTabSz="457200" rtl="0" eaLnBrk="1" fontAlgn="base" hangingPunct="1">
        <a:spcBef>
          <a:spcPct val="0"/>
        </a:spcBef>
        <a:spcAft>
          <a:spcPct val="0"/>
        </a:spcAft>
        <a:defRPr sz="2000" b="1">
          <a:solidFill>
            <a:srgbClr val="9F003B"/>
          </a:solidFill>
          <a:latin typeface="Verdana" pitchFamily="34" charset="0"/>
          <a:ea typeface="ＭＳ Ｐゴシック" pitchFamily="-111" charset="-128"/>
        </a:defRPr>
      </a:lvl3pPr>
      <a:lvl4pPr algn="l" defTabSz="457200" rtl="0" eaLnBrk="1" fontAlgn="base" hangingPunct="1">
        <a:spcBef>
          <a:spcPct val="0"/>
        </a:spcBef>
        <a:spcAft>
          <a:spcPct val="0"/>
        </a:spcAft>
        <a:defRPr sz="2000" b="1">
          <a:solidFill>
            <a:srgbClr val="9F003B"/>
          </a:solidFill>
          <a:latin typeface="Verdana" pitchFamily="34" charset="0"/>
          <a:ea typeface="ＭＳ Ｐゴシック" pitchFamily="-111" charset="-128"/>
        </a:defRPr>
      </a:lvl4pPr>
      <a:lvl5pPr algn="l" defTabSz="457200" rtl="0" eaLnBrk="1" fontAlgn="base" hangingPunct="1">
        <a:spcBef>
          <a:spcPct val="0"/>
        </a:spcBef>
        <a:spcAft>
          <a:spcPct val="0"/>
        </a:spcAft>
        <a:defRPr sz="2000" b="1">
          <a:solidFill>
            <a:srgbClr val="9F003B"/>
          </a:solidFill>
          <a:latin typeface="Verdana" pitchFamily="34" charset="0"/>
          <a:ea typeface="ＭＳ Ｐゴシック" pitchFamily="-111" charset="-128"/>
        </a:defRPr>
      </a:lvl5pPr>
      <a:lvl6pPr marL="457200" algn="l" defTabSz="457200" rtl="0" eaLnBrk="1" fontAlgn="base" hangingPunct="1">
        <a:spcBef>
          <a:spcPct val="0"/>
        </a:spcBef>
        <a:spcAft>
          <a:spcPct val="0"/>
        </a:spcAft>
        <a:defRPr sz="2000" b="1">
          <a:solidFill>
            <a:srgbClr val="9F003B"/>
          </a:solidFill>
          <a:latin typeface="Verdana" pitchFamily="34" charset="0"/>
          <a:ea typeface="ＭＳ Ｐゴシック" pitchFamily="-111" charset="-128"/>
        </a:defRPr>
      </a:lvl6pPr>
      <a:lvl7pPr marL="914400" algn="l" defTabSz="457200" rtl="0" eaLnBrk="1" fontAlgn="base" hangingPunct="1">
        <a:spcBef>
          <a:spcPct val="0"/>
        </a:spcBef>
        <a:spcAft>
          <a:spcPct val="0"/>
        </a:spcAft>
        <a:defRPr sz="2000" b="1">
          <a:solidFill>
            <a:srgbClr val="9F003B"/>
          </a:solidFill>
          <a:latin typeface="Verdana" pitchFamily="34" charset="0"/>
          <a:ea typeface="ＭＳ Ｐゴシック" pitchFamily="-111" charset="-128"/>
        </a:defRPr>
      </a:lvl7pPr>
      <a:lvl8pPr marL="1371600" algn="l" defTabSz="457200" rtl="0" eaLnBrk="1" fontAlgn="base" hangingPunct="1">
        <a:spcBef>
          <a:spcPct val="0"/>
        </a:spcBef>
        <a:spcAft>
          <a:spcPct val="0"/>
        </a:spcAft>
        <a:defRPr sz="2000" b="1">
          <a:solidFill>
            <a:srgbClr val="9F003B"/>
          </a:solidFill>
          <a:latin typeface="Verdana" pitchFamily="34" charset="0"/>
          <a:ea typeface="ＭＳ Ｐゴシック" pitchFamily="-111" charset="-128"/>
        </a:defRPr>
      </a:lvl8pPr>
      <a:lvl9pPr marL="1828800" algn="l" defTabSz="457200" rtl="0" eaLnBrk="1" fontAlgn="base" hangingPunct="1">
        <a:spcBef>
          <a:spcPct val="0"/>
        </a:spcBef>
        <a:spcAft>
          <a:spcPct val="0"/>
        </a:spcAft>
        <a:defRPr sz="2000" b="1">
          <a:solidFill>
            <a:srgbClr val="9F003B"/>
          </a:solidFill>
          <a:latin typeface="Verdana" pitchFamily="34" charset="0"/>
          <a:ea typeface="ＭＳ Ｐゴシック" pitchFamily="-111" charset="-128"/>
        </a:defRPr>
      </a:lvl9pPr>
    </p:titleStyle>
    <p:bodyStyle>
      <a:lvl1pPr marL="342900" indent="-342900" algn="l" defTabSz="457200" rtl="0" eaLnBrk="1" fontAlgn="base" hangingPunct="1">
        <a:spcBef>
          <a:spcPct val="20000"/>
        </a:spcBef>
        <a:spcAft>
          <a:spcPct val="0"/>
        </a:spcAft>
        <a:buFont typeface="Arial" pitchFamily="34" charset="0"/>
        <a:defRPr b="1" kern="1200">
          <a:solidFill>
            <a:srgbClr val="E07523"/>
          </a:solidFill>
          <a:latin typeface="Verdana"/>
          <a:ea typeface="ＭＳ Ｐゴシック" pitchFamily="-111" charset="-128"/>
          <a:cs typeface="Verdana"/>
        </a:defRPr>
      </a:lvl1pPr>
      <a:lvl2pPr marL="742950" indent="-285750" algn="l" defTabSz="457200" rtl="0" eaLnBrk="1" fontAlgn="base" hangingPunct="1">
        <a:spcBef>
          <a:spcPct val="20000"/>
        </a:spcBef>
        <a:spcAft>
          <a:spcPct val="0"/>
        </a:spcAft>
        <a:buFont typeface="Arial" pitchFamily="34" charset="0"/>
        <a:defRPr sz="2800" kern="1200">
          <a:solidFill>
            <a:schemeClr val="tx1"/>
          </a:solidFill>
          <a:latin typeface="+mn-lt"/>
          <a:ea typeface="ＭＳ Ｐゴシック" pitchFamily="-111" charset="-128"/>
          <a:cs typeface="+mn-cs"/>
        </a:defRPr>
      </a:lvl2pPr>
      <a:lvl3pPr marL="1143000" indent="-228600" algn="l" defTabSz="457200" rtl="0" eaLnBrk="1" fontAlgn="base" hangingPunct="1">
        <a:spcBef>
          <a:spcPct val="20000"/>
        </a:spcBef>
        <a:spcAft>
          <a:spcPct val="0"/>
        </a:spcAft>
        <a:buFont typeface="Arial" pitchFamily="34" charset="0"/>
        <a:buChar char="•"/>
        <a:defRPr sz="1600" b="1" kern="1200">
          <a:solidFill>
            <a:schemeClr val="tx1"/>
          </a:solidFill>
          <a:latin typeface="Verdana"/>
          <a:ea typeface="ＭＳ Ｐゴシック" pitchFamily="-111" charset="-128"/>
          <a:cs typeface="Verdana"/>
        </a:defRPr>
      </a:lvl3pPr>
      <a:lvl4pPr marL="1600200" indent="-228600" algn="l" defTabSz="457200" rtl="0" eaLnBrk="1" fontAlgn="base" hangingPunct="1">
        <a:spcBef>
          <a:spcPct val="20000"/>
        </a:spcBef>
        <a:spcAft>
          <a:spcPct val="0"/>
        </a:spcAft>
        <a:buFont typeface="Arial" pitchFamily="34" charset="0"/>
        <a:buChar char="–"/>
        <a:defRPr sz="1600" i="1" kern="1200">
          <a:solidFill>
            <a:srgbClr val="9F003B"/>
          </a:solidFill>
          <a:latin typeface="Verdana"/>
          <a:ea typeface="ＭＳ Ｐゴシック" pitchFamily="-111" charset="-128"/>
          <a:cs typeface="Verdana"/>
        </a:defRPr>
      </a:lvl4pPr>
      <a:lvl5pPr marL="2057400" indent="-228600" algn="l" defTabSz="457200" rtl="0" eaLnBrk="1" fontAlgn="base" hangingPunct="1">
        <a:spcBef>
          <a:spcPct val="20000"/>
        </a:spcBef>
        <a:spcAft>
          <a:spcPct val="0"/>
        </a:spcAft>
        <a:buFont typeface="Arial" pitchFamily="34" charset="0"/>
        <a:buChar char="»"/>
        <a:defRPr sz="1400" kern="1200">
          <a:solidFill>
            <a:schemeClr val="tx1"/>
          </a:solidFill>
          <a:latin typeface="Verdana"/>
          <a:ea typeface="ＭＳ Ｐゴシック" pitchFamily="-111" charset="-128"/>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heusden-zolder.be/"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3352799" y="840824"/>
            <a:ext cx="5286375" cy="1600438"/>
          </a:xfrm>
          <a:prstGeom prst="rect">
            <a:avLst/>
          </a:prstGeom>
          <a:noFill/>
          <a:ln w="9525">
            <a:noFill/>
            <a:miter lim="800000"/>
            <a:headEnd/>
            <a:tailEnd/>
          </a:ln>
        </p:spPr>
        <p:txBody>
          <a:bodyPr>
            <a:spAutoFit/>
          </a:bodyPr>
          <a:lstStyle/>
          <a:p>
            <a:r>
              <a:rPr lang="en-US" sz="2000" i="1" dirty="0">
                <a:solidFill>
                  <a:srgbClr val="E8E8E8"/>
                </a:solidFill>
                <a:latin typeface="Verdana" pitchFamily="34" charset="0"/>
              </a:rPr>
              <a:t>Het </a:t>
            </a:r>
            <a:r>
              <a:rPr lang="en-US" sz="2000" i="1" dirty="0" err="1">
                <a:solidFill>
                  <a:srgbClr val="E8E8E8"/>
                </a:solidFill>
                <a:latin typeface="Verdana" pitchFamily="34" charset="0"/>
              </a:rPr>
              <a:t>Lokaal</a:t>
            </a:r>
            <a:r>
              <a:rPr lang="en-US" sz="2000" i="1" dirty="0">
                <a:solidFill>
                  <a:srgbClr val="E8E8E8"/>
                </a:solidFill>
                <a:latin typeface="Verdana" pitchFamily="34" charset="0"/>
              </a:rPr>
              <a:t> </a:t>
            </a:r>
            <a:r>
              <a:rPr lang="en-US" sz="2000" i="1" dirty="0" err="1">
                <a:solidFill>
                  <a:srgbClr val="E8E8E8"/>
                </a:solidFill>
                <a:latin typeface="Verdana" pitchFamily="34" charset="0"/>
              </a:rPr>
              <a:t>Loket</a:t>
            </a:r>
            <a:r>
              <a:rPr lang="en-US" sz="2000" i="1" dirty="0">
                <a:solidFill>
                  <a:srgbClr val="E8E8E8"/>
                </a:solidFill>
                <a:latin typeface="Verdana" pitchFamily="34" charset="0"/>
              </a:rPr>
              <a:t> </a:t>
            </a:r>
            <a:r>
              <a:rPr lang="en-US" sz="2000" i="1" dirty="0" err="1">
                <a:solidFill>
                  <a:srgbClr val="E8E8E8"/>
                </a:solidFill>
                <a:latin typeface="Verdana" pitchFamily="34" charset="0"/>
              </a:rPr>
              <a:t>Kinderopvang</a:t>
            </a:r>
            <a:r>
              <a:rPr lang="en-US" sz="2000" i="1" dirty="0">
                <a:solidFill>
                  <a:srgbClr val="E8E8E8"/>
                </a:solidFill>
                <a:latin typeface="Verdana" pitchFamily="34" charset="0"/>
              </a:rPr>
              <a:t> HEUSDEN-ZOLDER </a:t>
            </a:r>
          </a:p>
          <a:p>
            <a:endParaRPr lang="en-US" sz="2000" i="1" dirty="0">
              <a:solidFill>
                <a:srgbClr val="E8E8E8"/>
              </a:solidFill>
              <a:latin typeface="Verdana" pitchFamily="34" charset="0"/>
            </a:endParaRPr>
          </a:p>
          <a:p>
            <a:r>
              <a:rPr lang="en-US" sz="2000" i="1" dirty="0">
                <a:solidFill>
                  <a:srgbClr val="E8E8E8"/>
                </a:solidFill>
                <a:latin typeface="Verdana" pitchFamily="34" charset="0"/>
              </a:rPr>
              <a:t>December 2019</a:t>
            </a:r>
          </a:p>
          <a:p>
            <a:endParaRPr lang="en-US" i="1" dirty="0">
              <a:solidFill>
                <a:srgbClr val="E8E8E8"/>
              </a:solidFill>
              <a:latin typeface="Verdana" pitchFamily="34" charset="0"/>
            </a:endParaRPr>
          </a:p>
        </p:txBody>
      </p:sp>
      <p:pic>
        <p:nvPicPr>
          <p:cNvPr id="3" name="Afbeelding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1199" y="2368496"/>
            <a:ext cx="3100742" cy="413432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Stap 4 : registratie van beantwoorde opvangvragen </a:t>
            </a:r>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211725253"/>
              </p:ext>
            </p:extLst>
          </p:nvPr>
        </p:nvGraphicFramePr>
        <p:xfrm>
          <a:off x="974856" y="2284739"/>
          <a:ext cx="3289300" cy="1383885"/>
        </p:xfrm>
        <a:graphic>
          <a:graphicData uri="http://schemas.openxmlformats.org/drawingml/2006/table">
            <a:tbl>
              <a:tblPr>
                <a:tableStyleId>{5C22544A-7EE6-4342-B048-85BDC9FD1C3A}</a:tableStyleId>
              </a:tblPr>
              <a:tblGrid>
                <a:gridCol w="838200">
                  <a:extLst>
                    <a:ext uri="{9D8B030D-6E8A-4147-A177-3AD203B41FA5}">
                      <a16:colId xmlns:a16="http://schemas.microsoft.com/office/drawing/2014/main" val="3333988703"/>
                    </a:ext>
                  </a:extLst>
                </a:gridCol>
                <a:gridCol w="774700">
                  <a:extLst>
                    <a:ext uri="{9D8B030D-6E8A-4147-A177-3AD203B41FA5}">
                      <a16:colId xmlns:a16="http://schemas.microsoft.com/office/drawing/2014/main" val="3180377616"/>
                    </a:ext>
                  </a:extLst>
                </a:gridCol>
                <a:gridCol w="1676400">
                  <a:extLst>
                    <a:ext uri="{9D8B030D-6E8A-4147-A177-3AD203B41FA5}">
                      <a16:colId xmlns:a16="http://schemas.microsoft.com/office/drawing/2014/main" val="1109717910"/>
                    </a:ext>
                  </a:extLst>
                </a:gridCol>
              </a:tblGrid>
              <a:tr h="311880">
                <a:tc>
                  <a:txBody>
                    <a:bodyPr/>
                    <a:lstStyle/>
                    <a:p>
                      <a:pPr algn="l" fontAlgn="b"/>
                      <a:r>
                        <a:rPr lang="nl-BE" sz="1000" u="none" strike="noStrike">
                          <a:effectLst/>
                        </a:rPr>
                        <a:t>Voornaam </a:t>
                      </a:r>
                      <a:endParaRPr lang="nl-BE" sz="1000" b="1" i="0" u="none" strike="noStrike">
                        <a:solidFill>
                          <a:srgbClr val="000000"/>
                        </a:solidFill>
                        <a:effectLst/>
                        <a:latin typeface="Verdana" panose="020B0604030504040204" pitchFamily="34" charset="0"/>
                      </a:endParaRPr>
                    </a:p>
                  </a:txBody>
                  <a:tcPr marL="9525" marR="9525" marT="9525" marB="0" anchor="b"/>
                </a:tc>
                <a:tc>
                  <a:txBody>
                    <a:bodyPr/>
                    <a:lstStyle/>
                    <a:p>
                      <a:pPr algn="l" fontAlgn="b"/>
                      <a:r>
                        <a:rPr lang="nl-BE" sz="1000" u="none" strike="noStrike">
                          <a:effectLst/>
                        </a:rPr>
                        <a:t>Naam</a:t>
                      </a:r>
                      <a:endParaRPr lang="nl-BE" sz="1000" b="1" i="0" u="none" strike="noStrike">
                        <a:solidFill>
                          <a:srgbClr val="000000"/>
                        </a:solidFill>
                        <a:effectLst/>
                        <a:latin typeface="Verdana" panose="020B0604030504040204" pitchFamily="34" charset="0"/>
                      </a:endParaRPr>
                    </a:p>
                  </a:txBody>
                  <a:tcPr marL="9525" marR="9525" marT="9525" marB="0" anchor="b"/>
                </a:tc>
                <a:tc>
                  <a:txBody>
                    <a:bodyPr/>
                    <a:lstStyle/>
                    <a:p>
                      <a:pPr algn="l" fontAlgn="b"/>
                      <a:r>
                        <a:rPr lang="nl-BE" sz="1000" u="none" strike="noStrike">
                          <a:effectLst/>
                        </a:rPr>
                        <a:t>gevraagde startdatum</a:t>
                      </a:r>
                      <a:endParaRPr lang="nl-BE" sz="1000" b="1" i="0" u="none" strike="noStrike">
                        <a:solidFill>
                          <a:srgbClr val="000000"/>
                        </a:solidFill>
                        <a:effectLst/>
                        <a:latin typeface="Verdana" panose="020B0604030504040204" pitchFamily="34" charset="0"/>
                      </a:endParaRPr>
                    </a:p>
                  </a:txBody>
                  <a:tcPr marL="9525" marR="9525" marT="9525" marB="0" anchor="b"/>
                </a:tc>
                <a:extLst>
                  <a:ext uri="{0D108BD9-81ED-4DB2-BD59-A6C34878D82A}">
                    <a16:rowId xmlns:a16="http://schemas.microsoft.com/office/drawing/2014/main" val="2167015178"/>
                  </a:ext>
                </a:extLst>
              </a:tr>
              <a:tr h="789478">
                <a:tc>
                  <a:txBody>
                    <a:bodyPr/>
                    <a:lstStyle/>
                    <a:p>
                      <a:pPr algn="l" fontAlgn="b"/>
                      <a:r>
                        <a:rPr lang="nl-BE" sz="1000" u="none" strike="noStrike" dirty="0">
                          <a:effectLst/>
                        </a:rPr>
                        <a:t> XXX</a:t>
                      </a:r>
                      <a:endParaRPr lang="nl-BE" sz="1000" b="1" i="0" u="none" strike="noStrike" dirty="0">
                        <a:solidFill>
                          <a:srgbClr val="000000"/>
                        </a:solidFill>
                        <a:effectLst/>
                        <a:latin typeface="Verdana" panose="020B0604030504040204" pitchFamily="34" charset="0"/>
                      </a:endParaRPr>
                    </a:p>
                  </a:txBody>
                  <a:tcPr marL="9525" marR="9525" marT="9525" marB="0" anchor="b"/>
                </a:tc>
                <a:tc>
                  <a:txBody>
                    <a:bodyPr/>
                    <a:lstStyle/>
                    <a:p>
                      <a:pPr algn="l" fontAlgn="b"/>
                      <a:r>
                        <a:rPr lang="nl-BE" sz="1000" u="none" strike="noStrike" dirty="0">
                          <a:effectLst/>
                        </a:rPr>
                        <a:t> XXXX</a:t>
                      </a:r>
                      <a:endParaRPr lang="nl-BE" sz="1000" b="1" i="0" u="none" strike="noStrike" dirty="0">
                        <a:solidFill>
                          <a:srgbClr val="000000"/>
                        </a:solidFill>
                        <a:effectLst/>
                        <a:latin typeface="Verdana" panose="020B0604030504040204" pitchFamily="34" charset="0"/>
                      </a:endParaRPr>
                    </a:p>
                  </a:txBody>
                  <a:tcPr marL="9525" marR="9525" marT="9525" marB="0" anchor="b"/>
                </a:tc>
                <a:tc>
                  <a:txBody>
                    <a:bodyPr/>
                    <a:lstStyle/>
                    <a:p>
                      <a:pPr algn="l" fontAlgn="b"/>
                      <a:r>
                        <a:rPr lang="nl-BE" sz="1000" u="none" strike="noStrike" dirty="0">
                          <a:effectLst/>
                        </a:rPr>
                        <a:t> XXXX </a:t>
                      </a:r>
                      <a:endParaRPr lang="nl-BE" sz="1000" b="1" i="0" u="none" strike="noStrike" dirty="0">
                        <a:solidFill>
                          <a:srgbClr val="000000"/>
                        </a:solidFill>
                        <a:effectLst/>
                        <a:latin typeface="Verdana" panose="020B0604030504040204" pitchFamily="34" charset="0"/>
                      </a:endParaRPr>
                    </a:p>
                  </a:txBody>
                  <a:tcPr marL="9525" marR="9525" marT="9525" marB="0" anchor="b"/>
                </a:tc>
                <a:extLst>
                  <a:ext uri="{0D108BD9-81ED-4DB2-BD59-A6C34878D82A}">
                    <a16:rowId xmlns:a16="http://schemas.microsoft.com/office/drawing/2014/main" val="665442552"/>
                  </a:ext>
                </a:extLst>
              </a:tr>
              <a:tr h="282527">
                <a:tc>
                  <a:txBody>
                    <a:bodyPr/>
                    <a:lstStyle/>
                    <a:p>
                      <a:pPr algn="l" fontAlgn="b"/>
                      <a:r>
                        <a:rPr lang="nl-BE" sz="900" u="none" strike="noStrike">
                          <a:effectLst/>
                        </a:rPr>
                        <a:t> </a:t>
                      </a:r>
                      <a:endParaRPr lang="nl-BE" sz="900" b="0" i="0" u="none" strike="noStrike">
                        <a:solidFill>
                          <a:srgbClr val="000000"/>
                        </a:solidFill>
                        <a:effectLst/>
                        <a:latin typeface="Verdana" panose="020B0604030504040204" pitchFamily="34" charset="0"/>
                      </a:endParaRPr>
                    </a:p>
                  </a:txBody>
                  <a:tcPr marL="9525" marR="9525" marT="9525" marB="0" anchor="b"/>
                </a:tc>
                <a:tc>
                  <a:txBody>
                    <a:bodyPr/>
                    <a:lstStyle/>
                    <a:p>
                      <a:pPr algn="l" fontAlgn="b"/>
                      <a:r>
                        <a:rPr lang="nl-BE" sz="900" u="none" strike="noStrike">
                          <a:effectLst/>
                        </a:rPr>
                        <a:t> </a:t>
                      </a:r>
                      <a:endParaRPr lang="nl-BE" sz="900" b="0" i="0" u="none" strike="noStrike">
                        <a:solidFill>
                          <a:srgbClr val="000000"/>
                        </a:solidFill>
                        <a:effectLst/>
                        <a:latin typeface="Verdana" panose="020B0604030504040204" pitchFamily="34" charset="0"/>
                      </a:endParaRPr>
                    </a:p>
                  </a:txBody>
                  <a:tcPr marL="9525" marR="9525" marT="9525" marB="0" anchor="b"/>
                </a:tc>
                <a:tc>
                  <a:txBody>
                    <a:bodyPr/>
                    <a:lstStyle/>
                    <a:p>
                      <a:pPr algn="l" fontAlgn="b"/>
                      <a:r>
                        <a:rPr lang="nl-BE" sz="900" u="none" strike="noStrike" dirty="0">
                          <a:effectLst/>
                        </a:rPr>
                        <a:t> </a:t>
                      </a:r>
                      <a:endParaRPr lang="nl-BE" sz="900" b="0" i="0" u="none" strike="noStrike" dirty="0">
                        <a:solidFill>
                          <a:srgbClr val="000000"/>
                        </a:solidFill>
                        <a:effectLst/>
                        <a:latin typeface="Verdana" panose="020B0604030504040204" pitchFamily="34" charset="0"/>
                      </a:endParaRPr>
                    </a:p>
                  </a:txBody>
                  <a:tcPr marL="9525" marR="9525" marT="9525" marB="0" anchor="b"/>
                </a:tc>
                <a:extLst>
                  <a:ext uri="{0D108BD9-81ED-4DB2-BD59-A6C34878D82A}">
                    <a16:rowId xmlns:a16="http://schemas.microsoft.com/office/drawing/2014/main" val="2462410464"/>
                  </a:ext>
                </a:extLst>
              </a:tr>
            </a:tbl>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11115280"/>
              </p:ext>
            </p:extLst>
          </p:nvPr>
        </p:nvGraphicFramePr>
        <p:xfrm>
          <a:off x="914400" y="4026753"/>
          <a:ext cx="7772400" cy="1573002"/>
        </p:xfrm>
        <a:graphic>
          <a:graphicData uri="http://schemas.openxmlformats.org/presentationml/2006/ole">
            <mc:AlternateContent xmlns:mc="http://schemas.openxmlformats.org/markup-compatibility/2006">
              <mc:Choice xmlns:v="urn:schemas-microsoft-com:vml" Requires="v">
                <p:oleObj spid="_x0000_s1027" name="Werkblad" r:id="rId3" imgW="7458143" imgH="1419157" progId="Excel.Sheet.12">
                  <p:embed/>
                </p:oleObj>
              </mc:Choice>
              <mc:Fallback>
                <p:oleObj name="Werkblad" r:id="rId3" imgW="7458143" imgH="1419157" progId="Excel.Sheet.12">
                  <p:embed/>
                  <p:pic>
                    <p:nvPicPr>
                      <p:cNvPr id="7" name="Object 6"/>
                      <p:cNvPicPr/>
                      <p:nvPr/>
                    </p:nvPicPr>
                    <p:blipFill>
                      <a:blip r:embed="rId4"/>
                      <a:stretch>
                        <a:fillRect/>
                      </a:stretch>
                    </p:blipFill>
                    <p:spPr>
                      <a:xfrm>
                        <a:off x="914400" y="4026753"/>
                        <a:ext cx="7772400" cy="1573002"/>
                      </a:xfrm>
                      <a:prstGeom prst="rect">
                        <a:avLst/>
                      </a:prstGeom>
                    </p:spPr>
                  </p:pic>
                </p:oleObj>
              </mc:Fallback>
            </mc:AlternateContent>
          </a:graphicData>
        </a:graphic>
      </p:graphicFrame>
    </p:spTree>
    <p:extLst>
      <p:ext uri="{BB962C8B-B14F-4D97-AF65-F5344CB8AC3E}">
        <p14:creationId xmlns:p14="http://schemas.microsoft.com/office/powerpoint/2010/main" val="1473508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Het aantal behandelde kinderopvangvragen </a:t>
            </a:r>
          </a:p>
        </p:txBody>
      </p:sp>
      <p:sp>
        <p:nvSpPr>
          <p:cNvPr id="3" name="Tijdelijke aanduiding voor inhoud 2"/>
          <p:cNvSpPr>
            <a:spLocks noGrp="1"/>
          </p:cNvSpPr>
          <p:nvPr>
            <p:ph idx="1"/>
          </p:nvPr>
        </p:nvSpPr>
        <p:spPr/>
        <p:txBody>
          <a:bodyPr/>
          <a:lstStyle/>
          <a:p>
            <a:endParaRPr lang="nl-BE" dirty="0"/>
          </a:p>
          <a:p>
            <a:r>
              <a:rPr lang="nl-BE" dirty="0"/>
              <a:t>34 vragen in 2018 </a:t>
            </a:r>
          </a:p>
          <a:p>
            <a:endParaRPr lang="nl-BE" dirty="0"/>
          </a:p>
          <a:p>
            <a:r>
              <a:rPr lang="nl-BE" dirty="0"/>
              <a:t>46 vragen in 2019 </a:t>
            </a:r>
          </a:p>
          <a:p>
            <a:pPr>
              <a:buFont typeface="Arial" panose="020B0604020202020204" pitchFamily="34" charset="0"/>
              <a:buChar char="•"/>
            </a:pPr>
            <a:r>
              <a:rPr lang="nl-BE" sz="1600" b="0" dirty="0">
                <a:solidFill>
                  <a:schemeClr val="tx1"/>
                </a:solidFill>
              </a:rPr>
              <a:t>Waarvan 16 vragen met behulp van een </a:t>
            </a:r>
            <a:r>
              <a:rPr lang="nl-BE" sz="1600" b="0" dirty="0" err="1">
                <a:solidFill>
                  <a:schemeClr val="tx1"/>
                </a:solidFill>
              </a:rPr>
              <a:t>toeleiders</a:t>
            </a:r>
            <a:r>
              <a:rPr lang="nl-BE" sz="1600" b="0" dirty="0">
                <a:solidFill>
                  <a:schemeClr val="tx1"/>
                </a:solidFill>
              </a:rPr>
              <a:t>  </a:t>
            </a:r>
          </a:p>
          <a:p>
            <a:r>
              <a:rPr lang="nl-BE" sz="1600" b="0" dirty="0">
                <a:solidFill>
                  <a:schemeClr val="tx1"/>
                </a:solidFill>
              </a:rPr>
              <a:t>	(Kind en Gezin -  Kind en Taal – OCMW)  </a:t>
            </a:r>
          </a:p>
          <a:p>
            <a:pPr>
              <a:buFont typeface="Arial" panose="020B0604020202020204" pitchFamily="34" charset="0"/>
              <a:buChar char="•"/>
            </a:pPr>
            <a:r>
              <a:rPr lang="nl-BE" sz="1600" b="0" dirty="0">
                <a:solidFill>
                  <a:schemeClr val="tx1"/>
                </a:solidFill>
              </a:rPr>
              <a:t>Waarvan momenteel 13 opvangvragen zonder een voorstel! </a:t>
            </a:r>
          </a:p>
          <a:p>
            <a:pPr marL="0" indent="0"/>
            <a:endParaRPr lang="nl-BE" sz="1600" b="0" dirty="0">
              <a:solidFill>
                <a:schemeClr val="tx1"/>
              </a:solidFill>
            </a:endParaRPr>
          </a:p>
          <a:p>
            <a:pPr marL="0" indent="0"/>
            <a:r>
              <a:rPr lang="nl-BE" sz="1600" b="0" dirty="0">
                <a:solidFill>
                  <a:schemeClr val="tx1"/>
                </a:solidFill>
              </a:rPr>
              <a:t> </a:t>
            </a:r>
          </a:p>
          <a:p>
            <a:endParaRPr lang="nl-BE" sz="1600" b="0" dirty="0">
              <a:solidFill>
                <a:schemeClr val="tx1"/>
              </a:solidFill>
            </a:endParaRPr>
          </a:p>
          <a:p>
            <a:endParaRPr lang="nl-BE" sz="1600" b="0" dirty="0">
              <a:solidFill>
                <a:schemeClr val="tx1"/>
              </a:solidFill>
            </a:endParaRPr>
          </a:p>
        </p:txBody>
      </p:sp>
    </p:spTree>
    <p:extLst>
      <p:ext uri="{BB962C8B-B14F-4D97-AF65-F5344CB8AC3E}">
        <p14:creationId xmlns:p14="http://schemas.microsoft.com/office/powerpoint/2010/main" val="3218737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Nog op te nemen in onze registratie  </a:t>
            </a:r>
          </a:p>
        </p:txBody>
      </p:sp>
      <p:sp>
        <p:nvSpPr>
          <p:cNvPr id="3" name="Tijdelijke aanduiding voor inhoud 2"/>
          <p:cNvSpPr>
            <a:spLocks noGrp="1"/>
          </p:cNvSpPr>
          <p:nvPr>
            <p:ph idx="1"/>
          </p:nvPr>
        </p:nvSpPr>
        <p:spPr/>
        <p:txBody>
          <a:bodyPr/>
          <a:lstStyle/>
          <a:p>
            <a:r>
              <a:rPr lang="nl-BE" dirty="0"/>
              <a:t>Vanaf 2020 zal daarnaast ook gevraagd worden om te rapporteren over bepaalde types van opvangvragen:</a:t>
            </a:r>
          </a:p>
          <a:p>
            <a:endParaRPr lang="nl-BE" dirty="0"/>
          </a:p>
          <a:p>
            <a:r>
              <a:rPr lang="nl-BE" b="0" dirty="0">
                <a:solidFill>
                  <a:schemeClr val="tx1"/>
                </a:solidFill>
              </a:rPr>
              <a:t>- Dringende opvangvragen</a:t>
            </a:r>
          </a:p>
          <a:p>
            <a:r>
              <a:rPr lang="nl-BE" b="0" dirty="0">
                <a:solidFill>
                  <a:schemeClr val="tx1"/>
                </a:solidFill>
              </a:rPr>
              <a:t>- Opvangvragen voor ruimere openingsmoment</a:t>
            </a:r>
          </a:p>
          <a:p>
            <a:r>
              <a:rPr lang="nl-BE" b="0" dirty="0">
                <a:solidFill>
                  <a:schemeClr val="tx1"/>
                </a:solidFill>
              </a:rPr>
              <a:t>- Opvangvragen van gezinnen die behoren tot de voorrangsgroepen</a:t>
            </a:r>
          </a:p>
          <a:p>
            <a:r>
              <a:rPr lang="nl-BE" b="0" dirty="0">
                <a:solidFill>
                  <a:schemeClr val="tx1"/>
                </a:solidFill>
              </a:rPr>
              <a:t>- Opvangvragen van kwetsbare gezinnen</a:t>
            </a:r>
          </a:p>
          <a:p>
            <a:r>
              <a:rPr lang="nl-BE" b="0" dirty="0">
                <a:solidFill>
                  <a:schemeClr val="tx1"/>
                </a:solidFill>
              </a:rPr>
              <a:t>- Opvangvragen voor kinderen met een specifieke zorgbehoefte</a:t>
            </a:r>
          </a:p>
        </p:txBody>
      </p:sp>
    </p:spTree>
    <p:extLst>
      <p:ext uri="{BB962C8B-B14F-4D97-AF65-F5344CB8AC3E}">
        <p14:creationId xmlns:p14="http://schemas.microsoft.com/office/powerpoint/2010/main" val="573005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4280" y="1147269"/>
            <a:ext cx="3723252" cy="4964336"/>
          </a:xfrm>
          <a:prstGeom prst="rect">
            <a:avLst/>
          </a:prstGeom>
        </p:spPr>
      </p:pic>
      <p:sp>
        <p:nvSpPr>
          <p:cNvPr id="3" name="Tekstvak 2"/>
          <p:cNvSpPr txBox="1"/>
          <p:nvPr/>
        </p:nvSpPr>
        <p:spPr>
          <a:xfrm>
            <a:off x="649905" y="2548647"/>
            <a:ext cx="3854082" cy="2554545"/>
          </a:xfrm>
          <a:prstGeom prst="rect">
            <a:avLst/>
          </a:prstGeom>
          <a:noFill/>
        </p:spPr>
        <p:txBody>
          <a:bodyPr wrap="square" rtlCol="0">
            <a:spAutoFit/>
          </a:bodyPr>
          <a:lstStyle/>
          <a:p>
            <a:pPr algn="ctr"/>
            <a:r>
              <a:rPr lang="nl-BE" sz="3200" dirty="0"/>
              <a:t>ONZE SAMENWERKING = </a:t>
            </a:r>
          </a:p>
          <a:p>
            <a:pPr algn="ctr"/>
            <a:r>
              <a:rPr lang="nl-BE" sz="3200" dirty="0"/>
              <a:t>ONZE BASIS</a:t>
            </a:r>
          </a:p>
          <a:p>
            <a:pPr algn="ctr"/>
            <a:r>
              <a:rPr lang="nl-BE" sz="3200" dirty="0"/>
              <a:t>ONS FUNDAMENT  </a:t>
            </a:r>
          </a:p>
        </p:txBody>
      </p:sp>
    </p:spTree>
    <p:extLst>
      <p:ext uri="{BB962C8B-B14F-4D97-AF65-F5344CB8AC3E}">
        <p14:creationId xmlns:p14="http://schemas.microsoft.com/office/powerpoint/2010/main" val="217378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914400" y="1657350"/>
            <a:ext cx="7772400" cy="420688"/>
          </a:xfrm>
          <a:prstGeom prst="rect">
            <a:avLst/>
          </a:prstGeom>
        </p:spPr>
        <p:txBody>
          <a:bodyPr anchor="ctr">
            <a:normAutofit fontScale="92500"/>
          </a:bodyPr>
          <a:lstStyle/>
          <a:p>
            <a:r>
              <a:rPr lang="nl-BE" sz="2000" b="1" dirty="0">
                <a:solidFill>
                  <a:srgbClr val="9F003B"/>
                </a:solidFill>
                <a:latin typeface="Verdana" pitchFamily="34" charset="0"/>
              </a:rPr>
              <a:t>Onze DOELSTELLING VAN HET LOKET KINDEROPVANG  </a:t>
            </a:r>
            <a:endParaRPr lang="en-US" sz="2000" b="1" dirty="0">
              <a:solidFill>
                <a:srgbClr val="9F003B"/>
              </a:solidFill>
              <a:latin typeface="Verdana" pitchFamily="34" charset="0"/>
            </a:endParaRPr>
          </a:p>
        </p:txBody>
      </p:sp>
      <p:sp>
        <p:nvSpPr>
          <p:cNvPr id="15363" name="Text Placeholder 2"/>
          <p:cNvSpPr txBox="1">
            <a:spLocks/>
          </p:cNvSpPr>
          <p:nvPr/>
        </p:nvSpPr>
        <p:spPr bwMode="auto">
          <a:xfrm>
            <a:off x="914400" y="2279650"/>
            <a:ext cx="7772400" cy="4095750"/>
          </a:xfrm>
          <a:prstGeom prst="rect">
            <a:avLst/>
          </a:prstGeom>
          <a:noFill/>
          <a:ln w="9525">
            <a:noFill/>
            <a:miter lim="800000"/>
            <a:headEnd/>
            <a:tailEnd/>
          </a:ln>
        </p:spPr>
        <p:txBody>
          <a:bodyPr/>
          <a:lstStyle/>
          <a:p>
            <a:pPr marL="342900" indent="-342900">
              <a:spcBef>
                <a:spcPct val="20000"/>
              </a:spcBef>
              <a:buFont typeface="Arial" pitchFamily="34" charset="0"/>
              <a:buNone/>
            </a:pPr>
            <a:r>
              <a:rPr lang="nl-BE" sz="2000" b="1" dirty="0">
                <a:solidFill>
                  <a:srgbClr val="E07523"/>
                </a:solidFill>
                <a:latin typeface="Verdana" pitchFamily="34" charset="0"/>
              </a:rPr>
              <a:t>We willen ouders </a:t>
            </a:r>
            <a:r>
              <a:rPr lang="nl-BE" sz="2000" b="1" u="sng" dirty="0">
                <a:solidFill>
                  <a:srgbClr val="E07523"/>
                </a:solidFill>
                <a:latin typeface="Verdana" pitchFamily="34" charset="0"/>
              </a:rPr>
              <a:t>die hieraan nood hebben</a:t>
            </a:r>
            <a:r>
              <a:rPr lang="nl-BE" sz="2000" b="1" dirty="0">
                <a:solidFill>
                  <a:srgbClr val="E07523"/>
                </a:solidFill>
                <a:latin typeface="Verdana" pitchFamily="34" charset="0"/>
              </a:rPr>
              <a:t> ondersteunen in hun zoektocht naar kinderopvang.</a:t>
            </a:r>
          </a:p>
          <a:p>
            <a:pPr marL="342900" indent="-342900">
              <a:spcBef>
                <a:spcPct val="20000"/>
              </a:spcBef>
              <a:buFont typeface="Arial" pitchFamily="34" charset="0"/>
              <a:buNone/>
            </a:pPr>
            <a:endParaRPr lang="nl-BE" b="1" dirty="0">
              <a:solidFill>
                <a:srgbClr val="E07523"/>
              </a:solidFill>
              <a:latin typeface="Verdana" pitchFamily="34" charset="0"/>
            </a:endParaRPr>
          </a:p>
          <a:p>
            <a:pPr marL="1143000" lvl="2" indent="-228600">
              <a:spcBef>
                <a:spcPct val="20000"/>
              </a:spcBef>
              <a:buFont typeface="Arial" pitchFamily="34" charset="0"/>
              <a:buChar char="•"/>
            </a:pPr>
            <a:r>
              <a:rPr lang="nl-BE" sz="1600" b="1" dirty="0">
                <a:latin typeface="Verdana" pitchFamily="34" charset="0"/>
              </a:rPr>
              <a:t>Er zijn ook heel wat ouders die zonder onze hulp de weg vinden naar de kinderopvang in onze gemeente en dat vinden we prima. </a:t>
            </a:r>
          </a:p>
          <a:p>
            <a:pPr marL="1143000" lvl="2" indent="-228600">
              <a:spcBef>
                <a:spcPct val="20000"/>
              </a:spcBef>
              <a:buFont typeface="Arial" pitchFamily="34" charset="0"/>
              <a:buChar char="•"/>
            </a:pPr>
            <a:endParaRPr lang="nl-BE" sz="1600" b="1" dirty="0">
              <a:latin typeface="Verdana" pitchFamily="34" charset="0"/>
            </a:endParaRPr>
          </a:p>
          <a:p>
            <a:pPr marL="1143000" lvl="2" indent="-228600">
              <a:spcBef>
                <a:spcPct val="20000"/>
              </a:spcBef>
              <a:buFont typeface="Arial" pitchFamily="34" charset="0"/>
              <a:buChar char="•"/>
            </a:pPr>
            <a:r>
              <a:rPr lang="nl-BE" sz="1600" b="1" dirty="0">
                <a:latin typeface="Verdana" pitchFamily="34" charset="0"/>
              </a:rPr>
              <a:t>We willen vooral bereikbaar zijn voor de meest kwetsbare gezinnen. </a:t>
            </a:r>
          </a:p>
          <a:p>
            <a:pPr lvl="2">
              <a:spcBef>
                <a:spcPct val="20000"/>
              </a:spcBef>
            </a:pPr>
            <a:endParaRPr lang="nl-BE" sz="1600" b="1" dirty="0">
              <a:latin typeface="Verdana" pitchFamily="34" charset="0"/>
            </a:endParaRPr>
          </a:p>
          <a:p>
            <a:pPr marL="1600200" lvl="3" indent="-228600">
              <a:spcBef>
                <a:spcPct val="20000"/>
              </a:spcBef>
              <a:buFont typeface="Arial" pitchFamily="34" charset="0"/>
              <a:buChar char="–"/>
            </a:pPr>
            <a:r>
              <a:rPr lang="nl-BE" sz="1400" i="1" dirty="0">
                <a:solidFill>
                  <a:srgbClr val="9F003B"/>
                </a:solidFill>
                <a:latin typeface="Verdana" pitchFamily="34" charset="0"/>
              </a:rPr>
              <a:t>We hebben niet de ambitie om elke kinderopvangvraag te behandelen in ons lokaal loket kinderopvang. </a:t>
            </a:r>
          </a:p>
          <a:p>
            <a:pPr marL="1600200" lvl="3" indent="-228600">
              <a:spcBef>
                <a:spcPct val="20000"/>
              </a:spcBef>
              <a:buFont typeface="Arial" pitchFamily="34" charset="0"/>
              <a:buChar char="–"/>
            </a:pPr>
            <a:r>
              <a:rPr lang="nl-BE" sz="1400" i="1" dirty="0">
                <a:solidFill>
                  <a:srgbClr val="9F003B"/>
                </a:solidFill>
                <a:latin typeface="Verdana" pitchFamily="34" charset="0"/>
              </a:rPr>
              <a:t>We hebben niet de ambitie om ouders te informeren over de vrije plaatsen in onze kinderopvang </a:t>
            </a:r>
          </a:p>
          <a:p>
            <a:pPr marL="1600200" lvl="3" indent="-228600">
              <a:spcBef>
                <a:spcPct val="20000"/>
              </a:spcBef>
              <a:buFont typeface="Arial" pitchFamily="34" charset="0"/>
              <a:buChar char="–"/>
            </a:pPr>
            <a:endParaRPr lang="en-US" sz="1400" dirty="0">
              <a:latin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914400" y="1657350"/>
            <a:ext cx="7772400" cy="420688"/>
          </a:xfrm>
          <a:prstGeom prst="rect">
            <a:avLst/>
          </a:prstGeom>
        </p:spPr>
        <p:txBody>
          <a:bodyPr anchor="ctr">
            <a:normAutofit/>
          </a:bodyPr>
          <a:lstStyle/>
          <a:p>
            <a:r>
              <a:rPr lang="en-US" sz="2000" b="1" dirty="0" err="1">
                <a:solidFill>
                  <a:srgbClr val="9F003B"/>
                </a:solidFill>
                <a:latin typeface="Verdana" pitchFamily="34" charset="0"/>
              </a:rPr>
              <a:t>Onze</a:t>
            </a:r>
            <a:r>
              <a:rPr lang="en-US" sz="2000" b="1" dirty="0">
                <a:solidFill>
                  <a:srgbClr val="9F003B"/>
                </a:solidFill>
                <a:latin typeface="Verdana" pitchFamily="34" charset="0"/>
              </a:rPr>
              <a:t> </a:t>
            </a:r>
            <a:r>
              <a:rPr lang="en-US" sz="2000" b="1" dirty="0" err="1">
                <a:solidFill>
                  <a:srgbClr val="9F003B"/>
                </a:solidFill>
                <a:latin typeface="Verdana" pitchFamily="34" charset="0"/>
              </a:rPr>
              <a:t>opdrachten</a:t>
            </a:r>
            <a:r>
              <a:rPr lang="en-US" sz="2000" b="1" dirty="0">
                <a:solidFill>
                  <a:srgbClr val="9F003B"/>
                </a:solidFill>
                <a:latin typeface="Verdana" pitchFamily="34" charset="0"/>
              </a:rPr>
              <a:t> – </a:t>
            </a:r>
            <a:r>
              <a:rPr lang="en-US" sz="2000" b="1" dirty="0" err="1">
                <a:solidFill>
                  <a:srgbClr val="9F003B"/>
                </a:solidFill>
                <a:latin typeface="Verdana" pitchFamily="34" charset="0"/>
              </a:rPr>
              <a:t>gesubsidieerd</a:t>
            </a:r>
            <a:r>
              <a:rPr lang="en-US" sz="2000" b="1" dirty="0">
                <a:solidFill>
                  <a:srgbClr val="9F003B"/>
                </a:solidFill>
                <a:latin typeface="Verdana" pitchFamily="34" charset="0"/>
              </a:rPr>
              <a:t> </a:t>
            </a:r>
            <a:r>
              <a:rPr lang="en-US" sz="2000" b="1" dirty="0" err="1">
                <a:solidFill>
                  <a:srgbClr val="9F003B"/>
                </a:solidFill>
                <a:latin typeface="Verdana" pitchFamily="34" charset="0"/>
              </a:rPr>
              <a:t>loket</a:t>
            </a:r>
            <a:r>
              <a:rPr lang="en-US" sz="2000" b="1" dirty="0">
                <a:solidFill>
                  <a:srgbClr val="9F003B"/>
                </a:solidFill>
                <a:latin typeface="Verdana" pitchFamily="34" charset="0"/>
              </a:rPr>
              <a:t> </a:t>
            </a:r>
          </a:p>
        </p:txBody>
      </p:sp>
      <p:sp>
        <p:nvSpPr>
          <p:cNvPr id="16387" name="Text Placeholder 2"/>
          <p:cNvSpPr txBox="1">
            <a:spLocks/>
          </p:cNvSpPr>
          <p:nvPr/>
        </p:nvSpPr>
        <p:spPr bwMode="auto">
          <a:xfrm>
            <a:off x="914400" y="2279650"/>
            <a:ext cx="7772400" cy="4095750"/>
          </a:xfrm>
          <a:prstGeom prst="rect">
            <a:avLst/>
          </a:prstGeom>
          <a:noFill/>
          <a:ln w="9525">
            <a:noFill/>
            <a:miter lim="800000"/>
            <a:headEnd/>
            <a:tailEnd/>
          </a:ln>
        </p:spPr>
        <p:txBody>
          <a:bodyPr/>
          <a:lstStyle/>
          <a:p>
            <a:endParaRPr lang="nl-BE" dirty="0"/>
          </a:p>
          <a:p>
            <a:r>
              <a:rPr lang="nl-BE" dirty="0"/>
              <a:t> - </a:t>
            </a:r>
            <a:r>
              <a:rPr lang="nl-BE" b="1" dirty="0"/>
              <a:t>ouders ondersteunen </a:t>
            </a:r>
            <a:r>
              <a:rPr lang="nl-BE" dirty="0"/>
              <a:t>in hun zoektocht naar kinderopvang, door nauwgezette opvolging van elke opvangvraag die gemeld wordt bij het Lokaal Loket Kinderopvang. </a:t>
            </a:r>
          </a:p>
          <a:p>
            <a:r>
              <a:rPr lang="nl-BE" dirty="0"/>
              <a:t> </a:t>
            </a:r>
          </a:p>
          <a:p>
            <a:r>
              <a:rPr lang="nl-BE" dirty="0"/>
              <a:t>- </a:t>
            </a:r>
            <a:r>
              <a:rPr lang="nl-BE" b="1" dirty="0"/>
              <a:t>cijfermateriaal verzamelen </a:t>
            </a:r>
            <a:r>
              <a:rPr lang="nl-BE" dirty="0"/>
              <a:t>over de lokale situatie van vraag en aanbod op vlak van kinderopvang. </a:t>
            </a:r>
          </a:p>
          <a:p>
            <a:endParaRPr lang="nl-BE" dirty="0"/>
          </a:p>
          <a:p>
            <a:r>
              <a:rPr lang="nl-BE" dirty="0"/>
              <a:t>- het Vlaams beleid informeren over </a:t>
            </a:r>
            <a:r>
              <a:rPr lang="nl-BE" b="1" dirty="0"/>
              <a:t>eventuele tekorten in het aanbod </a:t>
            </a:r>
            <a:r>
              <a:rPr lang="nl-BE" dirty="0"/>
              <a:t>kinderopvang binnen de gemeente.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914400" y="1657350"/>
            <a:ext cx="7772400" cy="420688"/>
          </a:xfrm>
          <a:prstGeom prst="rect">
            <a:avLst/>
          </a:prstGeom>
        </p:spPr>
        <p:txBody>
          <a:bodyPr anchor="ctr">
            <a:normAutofit/>
          </a:bodyPr>
          <a:lstStyle/>
          <a:p>
            <a:r>
              <a:rPr lang="nl-BE" sz="2000" b="1" dirty="0">
                <a:solidFill>
                  <a:srgbClr val="9F003B"/>
                </a:solidFill>
                <a:latin typeface="Verdana" pitchFamily="34" charset="0"/>
              </a:rPr>
              <a:t>De werking van het Lokaal Loket Kinderopvang </a:t>
            </a:r>
            <a:endParaRPr lang="en-US" sz="2000" b="1" dirty="0">
              <a:solidFill>
                <a:srgbClr val="9F003B"/>
              </a:solidFill>
              <a:latin typeface="Verdana" pitchFamily="34" charset="0"/>
            </a:endParaRPr>
          </a:p>
        </p:txBody>
      </p:sp>
      <p:sp>
        <p:nvSpPr>
          <p:cNvPr id="17411" name="Text Placeholder 2"/>
          <p:cNvSpPr txBox="1">
            <a:spLocks/>
          </p:cNvSpPr>
          <p:nvPr/>
        </p:nvSpPr>
        <p:spPr bwMode="auto">
          <a:xfrm>
            <a:off x="846386" y="2078038"/>
            <a:ext cx="7772400" cy="4095750"/>
          </a:xfrm>
          <a:prstGeom prst="rect">
            <a:avLst/>
          </a:prstGeom>
          <a:noFill/>
          <a:ln w="9525">
            <a:noFill/>
            <a:miter lim="800000"/>
            <a:headEnd/>
            <a:tailEnd/>
          </a:ln>
        </p:spPr>
        <p:txBody>
          <a:bodyPr/>
          <a:lstStyle/>
          <a:p>
            <a:pPr marL="342900" indent="-342900">
              <a:spcBef>
                <a:spcPct val="20000"/>
              </a:spcBef>
              <a:buFont typeface="Arial" pitchFamily="34" charset="0"/>
              <a:buNone/>
            </a:pPr>
            <a:r>
              <a:rPr lang="nl-BE" b="1" dirty="0">
                <a:solidFill>
                  <a:srgbClr val="E07523"/>
                </a:solidFill>
                <a:latin typeface="Verdana" pitchFamily="34" charset="0"/>
              </a:rPr>
              <a:t>Stap 1 : registratie van de opvangvraag via het </a:t>
            </a:r>
            <a:r>
              <a:rPr lang="nl-BE" b="1" u="sng" dirty="0">
                <a:solidFill>
                  <a:srgbClr val="E07523"/>
                </a:solidFill>
                <a:latin typeface="Verdana" pitchFamily="34" charset="0"/>
              </a:rPr>
              <a:t>e-loket</a:t>
            </a:r>
            <a:r>
              <a:rPr lang="nl-BE" b="1" dirty="0">
                <a:solidFill>
                  <a:srgbClr val="E07523"/>
                </a:solidFill>
                <a:latin typeface="Verdana" pitchFamily="34" charset="0"/>
              </a:rPr>
              <a:t> op onze gemeentelijke website </a:t>
            </a:r>
          </a:p>
          <a:p>
            <a:pPr marL="342900" indent="-342900">
              <a:spcBef>
                <a:spcPct val="20000"/>
              </a:spcBef>
              <a:buFont typeface="Arial" pitchFamily="34" charset="0"/>
              <a:buNone/>
            </a:pPr>
            <a:endParaRPr lang="nl-BE" b="1" dirty="0">
              <a:solidFill>
                <a:srgbClr val="E07523"/>
              </a:solidFill>
              <a:latin typeface="Verdana" pitchFamily="34" charset="0"/>
            </a:endParaRPr>
          </a:p>
          <a:p>
            <a:pPr marL="342900" indent="-342900">
              <a:spcBef>
                <a:spcPct val="20000"/>
              </a:spcBef>
              <a:buFont typeface="Arial" pitchFamily="34" charset="0"/>
              <a:buNone/>
            </a:pPr>
            <a:r>
              <a:rPr lang="nl-BE" b="1" dirty="0">
                <a:solidFill>
                  <a:srgbClr val="E07523"/>
                </a:solidFill>
                <a:latin typeface="Verdana" pitchFamily="34" charset="0"/>
              </a:rPr>
              <a:t>Stap 2 : We vragen vanuit het lokaal loket </a:t>
            </a:r>
            <a:r>
              <a:rPr lang="nl-BE" b="1" u="sng" dirty="0">
                <a:solidFill>
                  <a:srgbClr val="E07523"/>
                </a:solidFill>
                <a:latin typeface="Verdana" pitchFamily="34" charset="0"/>
              </a:rPr>
              <a:t>via mail </a:t>
            </a:r>
            <a:r>
              <a:rPr lang="nl-BE" b="1" dirty="0">
                <a:solidFill>
                  <a:srgbClr val="E07523"/>
                </a:solidFill>
                <a:latin typeface="Verdana" pitchFamily="34" charset="0"/>
              </a:rPr>
              <a:t>aan de verschillende opvanginitiatieven of ze een plaats beschikbaar hebben.  </a:t>
            </a:r>
          </a:p>
          <a:p>
            <a:pPr marL="342900" indent="-342900">
              <a:spcBef>
                <a:spcPct val="20000"/>
              </a:spcBef>
              <a:buFont typeface="Arial" pitchFamily="34" charset="0"/>
              <a:buNone/>
            </a:pPr>
            <a:endParaRPr lang="nl-BE" b="1" dirty="0">
              <a:solidFill>
                <a:srgbClr val="E07523"/>
              </a:solidFill>
              <a:latin typeface="Verdana" pitchFamily="34" charset="0"/>
            </a:endParaRPr>
          </a:p>
          <a:p>
            <a:pPr marL="342900" indent="-342900">
              <a:spcBef>
                <a:spcPct val="20000"/>
              </a:spcBef>
              <a:buFont typeface="Arial" pitchFamily="34" charset="0"/>
              <a:buNone/>
            </a:pPr>
            <a:r>
              <a:rPr lang="nl-BE" b="1" dirty="0">
                <a:solidFill>
                  <a:srgbClr val="E07523"/>
                </a:solidFill>
                <a:latin typeface="Verdana" pitchFamily="34" charset="0"/>
              </a:rPr>
              <a:t>Stap 3 : alle </a:t>
            </a:r>
            <a:r>
              <a:rPr lang="nl-BE" b="1" dirty="0" err="1">
                <a:solidFill>
                  <a:srgbClr val="E07523"/>
                </a:solidFill>
                <a:latin typeface="Verdana" pitchFamily="34" charset="0"/>
              </a:rPr>
              <a:t>opvanginiatieven</a:t>
            </a:r>
            <a:r>
              <a:rPr lang="nl-BE" b="1" dirty="0">
                <a:solidFill>
                  <a:srgbClr val="E07523"/>
                </a:solidFill>
                <a:latin typeface="Verdana" pitchFamily="34" charset="0"/>
              </a:rPr>
              <a:t> laten weten of ze al dan niet een plaats beschikbaar hebben. </a:t>
            </a:r>
          </a:p>
          <a:p>
            <a:pPr marL="1143000" lvl="2" indent="-228600">
              <a:spcBef>
                <a:spcPct val="20000"/>
              </a:spcBef>
              <a:buFont typeface="Arial" pitchFamily="34" charset="0"/>
              <a:buChar char="•"/>
            </a:pPr>
            <a:r>
              <a:rPr lang="nl-BE" sz="1600" b="1" dirty="0">
                <a:solidFill>
                  <a:schemeClr val="accent3"/>
                </a:solidFill>
                <a:latin typeface="Verdana" pitchFamily="34" charset="0"/>
              </a:rPr>
              <a:t>Is er een plaats </a:t>
            </a:r>
            <a:r>
              <a:rPr lang="nl-BE" sz="1600" b="1" dirty="0">
                <a:latin typeface="Verdana" pitchFamily="34" charset="0"/>
              </a:rPr>
              <a:t>: opvanginitiatief contacteert de ouders. </a:t>
            </a:r>
          </a:p>
          <a:p>
            <a:pPr marL="1143000" lvl="2" indent="-228600">
              <a:spcBef>
                <a:spcPct val="20000"/>
              </a:spcBef>
              <a:buFont typeface="Arial" pitchFamily="34" charset="0"/>
              <a:buChar char="•"/>
            </a:pPr>
            <a:r>
              <a:rPr lang="nl-BE" sz="1600" b="1" dirty="0">
                <a:solidFill>
                  <a:srgbClr val="FF0000"/>
                </a:solidFill>
                <a:latin typeface="Verdana" pitchFamily="34" charset="0"/>
              </a:rPr>
              <a:t>Er is geen plaats </a:t>
            </a:r>
            <a:r>
              <a:rPr lang="nl-BE" sz="1600" b="1" dirty="0">
                <a:latin typeface="Verdana" pitchFamily="34" charset="0"/>
              </a:rPr>
              <a:t>: we informeren ouders en adviseren om ook op zoek te gaan in onze buurgemeenten. </a:t>
            </a:r>
          </a:p>
          <a:p>
            <a:pPr marL="342900" indent="-342900">
              <a:spcBef>
                <a:spcPct val="20000"/>
              </a:spcBef>
              <a:buFont typeface="Arial" pitchFamily="34" charset="0"/>
              <a:buNone/>
            </a:pPr>
            <a:r>
              <a:rPr lang="nl-BE" b="1" dirty="0">
                <a:solidFill>
                  <a:srgbClr val="E07523"/>
                </a:solidFill>
                <a:latin typeface="Verdana" pitchFamily="34" charset="0"/>
              </a:rPr>
              <a:t>Stap 4 : registratie van onbeantwoorde opvangvragen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914400" y="1657350"/>
            <a:ext cx="7772400" cy="420688"/>
          </a:xfrm>
          <a:prstGeom prst="rect">
            <a:avLst/>
          </a:prstGeom>
        </p:spPr>
        <p:txBody>
          <a:bodyPr anchor="ctr">
            <a:normAutofit fontScale="92500"/>
          </a:bodyPr>
          <a:lstStyle/>
          <a:p>
            <a:r>
              <a:rPr lang="nl-BE" sz="2000" b="1" dirty="0">
                <a:solidFill>
                  <a:srgbClr val="9F003B"/>
                </a:solidFill>
                <a:latin typeface="Verdana" pitchFamily="34" charset="0"/>
              </a:rPr>
              <a:t>Stap 1 : registratie van de opvangvraag via het e-loket  </a:t>
            </a:r>
            <a:endParaRPr lang="en-US" sz="2000" b="1" dirty="0">
              <a:solidFill>
                <a:srgbClr val="9F003B"/>
              </a:solidFill>
              <a:latin typeface="Verdana" pitchFamily="34" charset="0"/>
            </a:endParaRPr>
          </a:p>
        </p:txBody>
      </p:sp>
      <p:sp>
        <p:nvSpPr>
          <p:cNvPr id="18435" name="Text Placeholder 2"/>
          <p:cNvSpPr txBox="1">
            <a:spLocks/>
          </p:cNvSpPr>
          <p:nvPr/>
        </p:nvSpPr>
        <p:spPr bwMode="auto">
          <a:xfrm>
            <a:off x="914400" y="2279650"/>
            <a:ext cx="7772400" cy="4095750"/>
          </a:xfrm>
          <a:prstGeom prst="rect">
            <a:avLst/>
          </a:prstGeom>
          <a:noFill/>
          <a:ln w="9525">
            <a:noFill/>
            <a:miter lim="800000"/>
            <a:headEnd/>
            <a:tailEnd/>
          </a:ln>
        </p:spPr>
        <p:txBody>
          <a:bodyPr/>
          <a:lstStyle/>
          <a:p>
            <a:pPr marL="342900" indent="-342900">
              <a:spcBef>
                <a:spcPct val="20000"/>
              </a:spcBef>
              <a:buFont typeface="Arial" pitchFamily="34" charset="0"/>
              <a:buNone/>
            </a:pPr>
            <a:r>
              <a:rPr lang="nl-BE" b="1" dirty="0">
                <a:solidFill>
                  <a:srgbClr val="E07523"/>
                </a:solidFill>
                <a:latin typeface="Verdana" pitchFamily="34" charset="0"/>
              </a:rPr>
              <a:t>Afspraak met kinderopvanginitiatieven </a:t>
            </a:r>
          </a:p>
          <a:p>
            <a:pPr marL="342900" indent="-342900">
              <a:spcBef>
                <a:spcPct val="20000"/>
              </a:spcBef>
              <a:buFont typeface="Arial" pitchFamily="34" charset="0"/>
              <a:buNone/>
            </a:pPr>
            <a:r>
              <a:rPr lang="nl-BE" sz="1600" b="1" dirty="0">
                <a:solidFill>
                  <a:srgbClr val="E07523"/>
                </a:solidFill>
                <a:latin typeface="Verdana" pitchFamily="34" charset="0"/>
              </a:rPr>
              <a:t>Z</a:t>
            </a:r>
            <a:r>
              <a:rPr lang="nl-BE" sz="1600" dirty="0">
                <a:latin typeface="Verdana" pitchFamily="34" charset="0"/>
              </a:rPr>
              <a:t>e verwijzen ouders waarvoor ze geen opvangplaats kunnen bieden door naar het loket kinderopvang. </a:t>
            </a:r>
          </a:p>
          <a:p>
            <a:pPr marL="342900" indent="-342900">
              <a:spcBef>
                <a:spcPct val="20000"/>
              </a:spcBef>
              <a:buFont typeface="Arial" pitchFamily="34" charset="0"/>
              <a:buNone/>
            </a:pPr>
            <a:endParaRPr lang="nl-BE" b="1" dirty="0">
              <a:solidFill>
                <a:srgbClr val="E07523"/>
              </a:solidFill>
              <a:latin typeface="Verdana" pitchFamily="34" charset="0"/>
            </a:endParaRPr>
          </a:p>
          <a:p>
            <a:pPr marL="342900" indent="-342900">
              <a:spcBef>
                <a:spcPct val="20000"/>
              </a:spcBef>
              <a:buFont typeface="Arial" pitchFamily="34" charset="0"/>
              <a:buNone/>
            </a:pPr>
            <a:r>
              <a:rPr lang="nl-BE" b="1" dirty="0">
                <a:solidFill>
                  <a:srgbClr val="E07523"/>
                </a:solidFill>
                <a:latin typeface="Verdana" pitchFamily="34" charset="0"/>
              </a:rPr>
              <a:t>Wie helpt ouders bij deze registratie ? </a:t>
            </a:r>
          </a:p>
          <a:p>
            <a:pPr marL="1143000" lvl="2" indent="-228600">
              <a:spcBef>
                <a:spcPct val="20000"/>
              </a:spcBef>
              <a:buFont typeface="Arial" pitchFamily="34" charset="0"/>
              <a:buChar char="•"/>
            </a:pPr>
            <a:r>
              <a:rPr lang="nl-BE" sz="1600" dirty="0">
                <a:latin typeface="Verdana" pitchFamily="34" charset="0"/>
              </a:rPr>
              <a:t>Aan het loket van de afdeling welzijn / gemeentehuis</a:t>
            </a:r>
          </a:p>
          <a:p>
            <a:pPr marL="1143000" lvl="2" indent="-228600">
              <a:spcBef>
                <a:spcPct val="20000"/>
              </a:spcBef>
              <a:buFont typeface="Arial" pitchFamily="34" charset="0"/>
              <a:buChar char="•"/>
            </a:pPr>
            <a:r>
              <a:rPr lang="nl-BE" sz="1600" dirty="0">
                <a:latin typeface="Verdana" pitchFamily="34" charset="0"/>
              </a:rPr>
              <a:t>Aan het loket Huis van het Kind op woensdagvoormiddag.</a:t>
            </a:r>
          </a:p>
          <a:p>
            <a:pPr marL="1143000" lvl="2" indent="-228600">
              <a:spcBef>
                <a:spcPct val="20000"/>
              </a:spcBef>
              <a:buFont typeface="Arial" pitchFamily="34" charset="0"/>
              <a:buChar char="•"/>
            </a:pPr>
            <a:endParaRPr lang="nl-BE" sz="1600" dirty="0">
              <a:latin typeface="Verdana" pitchFamily="34" charset="0"/>
            </a:endParaRPr>
          </a:p>
          <a:p>
            <a:pPr marL="1143000" lvl="2" indent="-228600">
              <a:spcBef>
                <a:spcPct val="20000"/>
              </a:spcBef>
              <a:buFont typeface="Arial" pitchFamily="34" charset="0"/>
              <a:buChar char="•"/>
            </a:pPr>
            <a:r>
              <a:rPr lang="nl-BE" sz="1600" dirty="0">
                <a:latin typeface="Verdana" pitchFamily="34" charset="0"/>
              </a:rPr>
              <a:t>Gezinsondersteuners van Kind en Gezin</a:t>
            </a:r>
          </a:p>
          <a:p>
            <a:pPr marL="1143000" lvl="2" indent="-228600">
              <a:spcBef>
                <a:spcPct val="20000"/>
              </a:spcBef>
              <a:buFont typeface="Arial" pitchFamily="34" charset="0"/>
              <a:buChar char="•"/>
            </a:pPr>
            <a:r>
              <a:rPr lang="nl-BE" sz="1600" dirty="0">
                <a:latin typeface="Verdana" pitchFamily="34" charset="0"/>
              </a:rPr>
              <a:t>Welzijnswerkers van onze voorschoolse projecten (Hupsakee – Koala – Kind en Taal)</a:t>
            </a:r>
          </a:p>
          <a:p>
            <a:pPr marL="1143000" lvl="2" indent="-228600">
              <a:spcBef>
                <a:spcPct val="20000"/>
              </a:spcBef>
              <a:buFont typeface="Arial" pitchFamily="34" charset="0"/>
              <a:buChar char="•"/>
            </a:pPr>
            <a:r>
              <a:rPr lang="nl-BE" sz="1600" dirty="0">
                <a:latin typeface="Verdana" pitchFamily="34" charset="0"/>
              </a:rPr>
              <a:t>Maatschappelijk werkers van het OCMW</a:t>
            </a:r>
          </a:p>
          <a:p>
            <a:pPr marL="1143000" lvl="2" indent="-228600">
              <a:spcBef>
                <a:spcPct val="20000"/>
              </a:spcBef>
              <a:buFont typeface="Arial" pitchFamily="34" charset="0"/>
              <a:buChar char="•"/>
            </a:pPr>
            <a:r>
              <a:rPr lang="nl-BE" sz="1600" dirty="0">
                <a:latin typeface="Verdana" pitchFamily="34" charset="0"/>
              </a:rPr>
              <a:t>Medewerkers van het agentschap inburgering en integratie / Huis van het Nederlands. </a:t>
            </a:r>
          </a:p>
          <a:p>
            <a:pPr marL="1143000" lvl="2" indent="-228600">
              <a:spcBef>
                <a:spcPct val="20000"/>
              </a:spcBef>
              <a:buFont typeface="Arial" pitchFamily="34" charset="0"/>
              <a:buChar char="•"/>
            </a:pPr>
            <a:r>
              <a:rPr lang="nl-BE" sz="1600" dirty="0">
                <a:latin typeface="Verdana"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914400" y="1657350"/>
            <a:ext cx="7772400" cy="420688"/>
          </a:xfrm>
          <a:prstGeom prst="rect">
            <a:avLst/>
          </a:prstGeom>
        </p:spPr>
        <p:txBody>
          <a:bodyPr anchor="ctr">
            <a:normAutofit/>
          </a:bodyPr>
          <a:lstStyle/>
          <a:p>
            <a:r>
              <a:rPr lang="nl-BE" sz="2000" b="1" dirty="0">
                <a:solidFill>
                  <a:srgbClr val="9F003B"/>
                </a:solidFill>
                <a:latin typeface="Verdana" pitchFamily="34" charset="0"/>
              </a:rPr>
              <a:t>Stap 1 : het registratieformulier </a:t>
            </a:r>
            <a:endParaRPr lang="en-US" sz="2000" b="1" dirty="0">
              <a:solidFill>
                <a:srgbClr val="9F003B"/>
              </a:solidFill>
              <a:latin typeface="Verdana" pitchFamily="34" charset="0"/>
            </a:endParaRPr>
          </a:p>
        </p:txBody>
      </p:sp>
      <p:sp>
        <p:nvSpPr>
          <p:cNvPr id="19459" name="Text Placeholder 2"/>
          <p:cNvSpPr txBox="1">
            <a:spLocks/>
          </p:cNvSpPr>
          <p:nvPr/>
        </p:nvSpPr>
        <p:spPr bwMode="auto">
          <a:xfrm>
            <a:off x="770817" y="2279650"/>
            <a:ext cx="7772400" cy="4095750"/>
          </a:xfrm>
          <a:prstGeom prst="rect">
            <a:avLst/>
          </a:prstGeom>
          <a:noFill/>
          <a:ln w="9525">
            <a:noFill/>
            <a:miter lim="800000"/>
            <a:headEnd/>
            <a:tailEnd/>
          </a:ln>
        </p:spPr>
        <p:txBody>
          <a:bodyPr/>
          <a:lstStyle/>
          <a:p>
            <a:pPr marL="342900" indent="-342900" algn="ctr">
              <a:spcBef>
                <a:spcPct val="20000"/>
              </a:spcBef>
              <a:buFont typeface="Arial" pitchFamily="34" charset="0"/>
              <a:buNone/>
            </a:pPr>
            <a:r>
              <a:rPr lang="nl-BE" sz="3600" dirty="0">
                <a:hlinkClick r:id="rId2"/>
              </a:rPr>
              <a:t>https://www.heusden-zolder.be/</a:t>
            </a:r>
          </a:p>
          <a:p>
            <a:pPr marL="342900" indent="-342900">
              <a:spcBef>
                <a:spcPct val="20000"/>
              </a:spcBef>
              <a:buFont typeface="Arial" pitchFamily="34" charset="0"/>
              <a:buNone/>
            </a:pPr>
            <a:endParaRPr lang="nl-BE" b="1" dirty="0">
              <a:solidFill>
                <a:srgbClr val="E07523"/>
              </a:solidFill>
              <a:latin typeface="Verdana" pitchFamily="34" charset="0"/>
            </a:endParaRPr>
          </a:p>
          <a:p>
            <a:pPr marL="342900" indent="-342900">
              <a:spcBef>
                <a:spcPct val="20000"/>
              </a:spcBef>
              <a:buFont typeface="Arial" pitchFamily="34" charset="0"/>
              <a:buNone/>
            </a:pPr>
            <a:r>
              <a:rPr lang="nl-BE" dirty="0">
                <a:solidFill>
                  <a:srgbClr val="E07523"/>
                </a:solidFill>
                <a:latin typeface="Verdana" pitchFamily="34" charset="0"/>
              </a:rPr>
              <a:t>Vragen of opmerkingenveld </a:t>
            </a:r>
          </a:p>
          <a:p>
            <a:pPr marL="342900" indent="-342900">
              <a:spcBef>
                <a:spcPct val="20000"/>
              </a:spcBef>
              <a:buFont typeface="Arial" pitchFamily="34" charset="0"/>
              <a:buNone/>
            </a:pPr>
            <a:r>
              <a:rPr lang="nl-BE" dirty="0">
                <a:solidFill>
                  <a:srgbClr val="E07523"/>
                </a:solidFill>
                <a:latin typeface="Verdana" pitchFamily="34" charset="0"/>
              </a:rPr>
              <a:t>Afspraak gemaakt met </a:t>
            </a:r>
            <a:r>
              <a:rPr lang="nl-BE" dirty="0" err="1">
                <a:solidFill>
                  <a:srgbClr val="E07523"/>
                </a:solidFill>
                <a:latin typeface="Verdana" pitchFamily="34" charset="0"/>
              </a:rPr>
              <a:t>toeleiders</a:t>
            </a:r>
            <a:r>
              <a:rPr lang="nl-BE" dirty="0">
                <a:solidFill>
                  <a:srgbClr val="E07523"/>
                </a:solidFill>
                <a:latin typeface="Verdana" pitchFamily="34" charset="0"/>
              </a:rPr>
              <a:t>  </a:t>
            </a:r>
          </a:p>
          <a:p>
            <a:pPr marL="342900" indent="-342900">
              <a:spcBef>
                <a:spcPct val="20000"/>
              </a:spcBef>
              <a:buFont typeface="Arial" pitchFamily="34" charset="0"/>
              <a:buNone/>
            </a:pPr>
            <a:endParaRPr lang="nl-BE" dirty="0">
              <a:solidFill>
                <a:srgbClr val="E07523"/>
              </a:solidFill>
              <a:latin typeface="Verdana" pitchFamily="34" charset="0"/>
            </a:endParaRPr>
          </a:p>
          <a:p>
            <a:pPr marL="342900" indent="-342900">
              <a:spcBef>
                <a:spcPct val="20000"/>
              </a:spcBef>
              <a:buFont typeface="Arial" pitchFamily="34" charset="0"/>
              <a:buNone/>
            </a:pPr>
            <a:r>
              <a:rPr lang="nl-BE" dirty="0">
                <a:latin typeface="Verdana" pitchFamily="34" charset="0"/>
              </a:rPr>
              <a:t>Indien er een </a:t>
            </a:r>
            <a:r>
              <a:rPr lang="nl-BE" dirty="0" err="1">
                <a:latin typeface="Verdana" pitchFamily="34" charset="0"/>
              </a:rPr>
              <a:t>toeleider</a:t>
            </a:r>
            <a:r>
              <a:rPr lang="nl-BE" dirty="0">
                <a:latin typeface="Verdana" pitchFamily="34" charset="0"/>
              </a:rPr>
              <a:t> is die het gezin ondersteunt in de zoektocht naar kinderopvang kan deze hier zijn of haar contactgegevens achterlaten en zal dan ook op de hoogte gehouden worden en gevraagd worden om de betrokken ouders te informeren. </a:t>
            </a:r>
          </a:p>
          <a:p>
            <a:pPr marL="342900" indent="-342900">
              <a:spcBef>
                <a:spcPct val="20000"/>
              </a:spcBef>
              <a:buFont typeface="Arial" pitchFamily="34" charset="0"/>
              <a:buNone/>
            </a:pPr>
            <a:r>
              <a:rPr lang="nl-BE" dirty="0">
                <a:latin typeface="Verdana" pitchFamily="34" charset="0"/>
              </a:rPr>
              <a:t> </a:t>
            </a:r>
            <a:r>
              <a:rPr lang="nl-BE" dirty="0" err="1">
                <a:latin typeface="Verdana" pitchFamily="34" charset="0"/>
              </a:rPr>
              <a:t>Bijv</a:t>
            </a:r>
            <a:r>
              <a:rPr lang="nl-BE" dirty="0">
                <a:latin typeface="Verdana" pitchFamily="34" charset="0"/>
              </a:rPr>
              <a:t> verpleegkundigen van Kind en Gezin – maatschappelijk werkers, … </a:t>
            </a:r>
          </a:p>
          <a:p>
            <a:pPr marL="342900" indent="-342900">
              <a:spcBef>
                <a:spcPct val="20000"/>
              </a:spcBef>
              <a:buFont typeface="Arial" pitchFamily="34" charset="0"/>
              <a:buNone/>
            </a:pPr>
            <a:endParaRPr lang="nl-BE" b="1" dirty="0">
              <a:solidFill>
                <a:srgbClr val="E07523"/>
              </a:solidFill>
              <a:latin typeface="Verdana" pitchFamily="34" charset="0"/>
            </a:endParaRPr>
          </a:p>
          <a:p>
            <a:pPr marL="342900" indent="-342900">
              <a:spcBef>
                <a:spcPct val="20000"/>
              </a:spcBef>
              <a:buFont typeface="Arial" pitchFamily="34" charset="0"/>
              <a:buNone/>
            </a:pPr>
            <a:endParaRPr lang="nl-BE" b="1" dirty="0">
              <a:solidFill>
                <a:srgbClr val="E07523"/>
              </a:solidFill>
              <a:latin typeface="Verdan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Stap 2 : via mail – wie heeft er een plaats ? </a:t>
            </a:r>
          </a:p>
        </p:txBody>
      </p:sp>
      <p:pic>
        <p:nvPicPr>
          <p:cNvPr id="7" name="Tijdelijke aanduiding voor inhoud 6"/>
          <p:cNvPicPr>
            <a:picLocks noGrp="1" noChangeAspect="1"/>
          </p:cNvPicPr>
          <p:nvPr>
            <p:ph idx="1"/>
          </p:nvPr>
        </p:nvPicPr>
        <p:blipFill>
          <a:blip r:embed="rId2"/>
          <a:stretch>
            <a:fillRect/>
          </a:stretch>
        </p:blipFill>
        <p:spPr>
          <a:xfrm>
            <a:off x="861501" y="2279650"/>
            <a:ext cx="7026193" cy="4095750"/>
          </a:xfrm>
          <a:prstGeom prst="rect">
            <a:avLst/>
          </a:prstGeom>
        </p:spPr>
      </p:pic>
    </p:spTree>
    <p:extLst>
      <p:ext uri="{BB962C8B-B14F-4D97-AF65-F5344CB8AC3E}">
        <p14:creationId xmlns:p14="http://schemas.microsoft.com/office/powerpoint/2010/main" val="4189809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Stap 3 : antwoorden van de </a:t>
            </a:r>
            <a:r>
              <a:rPr lang="nl-BE" dirty="0" err="1"/>
              <a:t>opvanginiatieven</a:t>
            </a:r>
            <a:r>
              <a:rPr lang="nl-BE" dirty="0"/>
              <a:t> </a:t>
            </a:r>
          </a:p>
        </p:txBody>
      </p:sp>
      <p:sp>
        <p:nvSpPr>
          <p:cNvPr id="3" name="Tijdelijke aanduiding voor inhoud 2"/>
          <p:cNvSpPr>
            <a:spLocks noGrp="1"/>
          </p:cNvSpPr>
          <p:nvPr>
            <p:ph idx="1"/>
          </p:nvPr>
        </p:nvSpPr>
        <p:spPr/>
        <p:txBody>
          <a:bodyPr/>
          <a:lstStyle/>
          <a:p>
            <a:pPr lvl="2"/>
            <a:endParaRPr lang="nl-BE" dirty="0">
              <a:solidFill>
                <a:schemeClr val="accent3"/>
              </a:solidFill>
              <a:latin typeface="Verdana" pitchFamily="34" charset="0"/>
            </a:endParaRPr>
          </a:p>
          <a:p>
            <a:pPr lvl="2"/>
            <a:r>
              <a:rPr lang="nl-BE" dirty="0">
                <a:solidFill>
                  <a:schemeClr val="accent3"/>
                </a:solidFill>
                <a:latin typeface="Verdana" pitchFamily="34" charset="0"/>
              </a:rPr>
              <a:t>Is er een plaats </a:t>
            </a:r>
            <a:r>
              <a:rPr lang="nl-BE" dirty="0">
                <a:latin typeface="Verdana" pitchFamily="34" charset="0"/>
              </a:rPr>
              <a:t>: opvanginitiatief contacteert de ouders. </a:t>
            </a:r>
          </a:p>
          <a:p>
            <a:pPr lvl="2"/>
            <a:r>
              <a:rPr lang="nl-BE" dirty="0">
                <a:solidFill>
                  <a:srgbClr val="FF0000"/>
                </a:solidFill>
                <a:latin typeface="Verdana" pitchFamily="34" charset="0"/>
              </a:rPr>
              <a:t>Er is geen plaats </a:t>
            </a:r>
            <a:r>
              <a:rPr lang="nl-BE" dirty="0">
                <a:latin typeface="Verdana" pitchFamily="34" charset="0"/>
              </a:rPr>
              <a:t>: we informeren ouders en adviseren om ook op zoek te gaan in onze buurgemeenten. </a:t>
            </a:r>
          </a:p>
          <a:p>
            <a:pPr marL="914400" lvl="2" indent="0">
              <a:buNone/>
            </a:pPr>
            <a:endParaRPr lang="nl-BE" dirty="0">
              <a:latin typeface="Verdana" pitchFamily="34" charset="0"/>
            </a:endParaRPr>
          </a:p>
          <a:p>
            <a:pPr marL="914400" lvl="2" indent="0">
              <a:buNone/>
            </a:pPr>
            <a:r>
              <a:rPr lang="nl-BE" dirty="0">
                <a:latin typeface="Verdana" pitchFamily="34" charset="0"/>
              </a:rPr>
              <a:t>Opvolging in </a:t>
            </a:r>
            <a:r>
              <a:rPr lang="nl-BE" dirty="0" err="1">
                <a:latin typeface="Verdana" pitchFamily="34" charset="0"/>
              </a:rPr>
              <a:t>excel</a:t>
            </a:r>
            <a:r>
              <a:rPr lang="nl-BE" dirty="0">
                <a:latin typeface="Verdana" pitchFamily="34" charset="0"/>
              </a:rPr>
              <a:t> = werktool  </a:t>
            </a:r>
          </a:p>
          <a:p>
            <a:pPr lvl="2">
              <a:buFontTx/>
              <a:buChar char="-"/>
            </a:pPr>
            <a:r>
              <a:rPr lang="nl-BE" dirty="0">
                <a:solidFill>
                  <a:srgbClr val="FF0000"/>
                </a:solidFill>
                <a:latin typeface="Verdana" pitchFamily="34" charset="0"/>
              </a:rPr>
              <a:t>Onbeantwoorde opvangvragen</a:t>
            </a:r>
          </a:p>
          <a:p>
            <a:pPr lvl="2">
              <a:buFontTx/>
              <a:buChar char="-"/>
            </a:pPr>
            <a:r>
              <a:rPr lang="nl-BE" dirty="0">
                <a:solidFill>
                  <a:schemeClr val="accent3"/>
                </a:solidFill>
                <a:latin typeface="Verdana" pitchFamily="34" charset="0"/>
              </a:rPr>
              <a:t>Beantwoorde opvragen </a:t>
            </a:r>
          </a:p>
          <a:p>
            <a:pPr marL="914400" lvl="2" indent="0">
              <a:buNone/>
            </a:pPr>
            <a:endParaRPr lang="nl-BE" dirty="0">
              <a:solidFill>
                <a:schemeClr val="accent3"/>
              </a:solidFill>
              <a:latin typeface="Verdana" pitchFamily="34" charset="0"/>
            </a:endParaRPr>
          </a:p>
          <a:p>
            <a:pPr marL="914400" lvl="2" indent="0">
              <a:buNone/>
            </a:pPr>
            <a:endParaRPr lang="nl-BE" dirty="0">
              <a:solidFill>
                <a:schemeClr val="accent3"/>
              </a:solidFill>
              <a:latin typeface="Verdana" pitchFamily="34" charset="0"/>
            </a:endParaRPr>
          </a:p>
        </p:txBody>
      </p:sp>
    </p:spTree>
    <p:extLst>
      <p:ext uri="{BB962C8B-B14F-4D97-AF65-F5344CB8AC3E}">
        <p14:creationId xmlns:p14="http://schemas.microsoft.com/office/powerpoint/2010/main" val="1161497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Stap 3 : ouders informeren over onbeantwoorde opvangvraag </a:t>
            </a:r>
          </a:p>
        </p:txBody>
      </p:sp>
      <p:sp>
        <p:nvSpPr>
          <p:cNvPr id="3" name="Tijdelijke aanduiding voor inhoud 2"/>
          <p:cNvSpPr>
            <a:spLocks noGrp="1"/>
          </p:cNvSpPr>
          <p:nvPr>
            <p:ph idx="1"/>
          </p:nvPr>
        </p:nvSpPr>
        <p:spPr/>
        <p:txBody>
          <a:bodyPr/>
          <a:lstStyle/>
          <a:p>
            <a:endParaRPr lang="nl-BE" dirty="0"/>
          </a:p>
          <a:p>
            <a:r>
              <a:rPr lang="nl-BE" dirty="0"/>
              <a:t>14 dagen na de aanvraag </a:t>
            </a:r>
          </a:p>
          <a:p>
            <a:r>
              <a:rPr lang="nl-BE" b="0" dirty="0">
                <a:solidFill>
                  <a:schemeClr val="tx1"/>
                </a:solidFill>
              </a:rPr>
              <a:t>Een mail met boodschap om ook op zoek te gaan in onze buurgemeenten. </a:t>
            </a:r>
          </a:p>
          <a:p>
            <a:endParaRPr lang="nl-BE" dirty="0"/>
          </a:p>
          <a:p>
            <a:r>
              <a:rPr lang="nl-BE" dirty="0"/>
              <a:t>Na 1 maand na de aanvraag </a:t>
            </a:r>
          </a:p>
          <a:p>
            <a:r>
              <a:rPr lang="nl-BE" b="0" dirty="0">
                <a:solidFill>
                  <a:schemeClr val="tx1"/>
                </a:solidFill>
              </a:rPr>
              <a:t>We nemen telefonisch contact </a:t>
            </a:r>
          </a:p>
        </p:txBody>
      </p:sp>
    </p:spTree>
    <p:extLst>
      <p:ext uri="{BB962C8B-B14F-4D97-AF65-F5344CB8AC3E}">
        <p14:creationId xmlns:p14="http://schemas.microsoft.com/office/powerpoint/2010/main" val="1803834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18D463B85C068E4580998B000D69D711" ma:contentTypeVersion="12" ma:contentTypeDescription="Een nieuw document maken." ma:contentTypeScope="" ma:versionID="7de3f517e9036b29ff6786773fdbb55e">
  <xsd:schema xmlns:xsd="http://www.w3.org/2001/XMLSchema" xmlns:xs="http://www.w3.org/2001/XMLSchema" xmlns:p="http://schemas.microsoft.com/office/2006/metadata/properties" xmlns:ns2="ca0cda65-fa33-44d9-af3c-b35f8e60b61c" xmlns:ns3="5e3f717c-31f6-4833-bd0f-50c041ee3a05" xmlns:ns4="9c9fa9c5-5f61-4d93-9a21-e99425d22e10" targetNamespace="http://schemas.microsoft.com/office/2006/metadata/properties" ma:root="true" ma:fieldsID="ec17ceb04623af9dd7654946900de879" ns2:_="" ns3:_="" ns4:_="">
    <xsd:import namespace="ca0cda65-fa33-44d9-af3c-b35f8e60b61c"/>
    <xsd:import namespace="5e3f717c-31f6-4833-bd0f-50c041ee3a05"/>
    <xsd:import namespace="9c9fa9c5-5f61-4d93-9a21-e99425d22e10"/>
    <xsd:element name="properties">
      <xsd:complexType>
        <xsd:sequence>
          <xsd:element name="documentManagement">
            <xsd:complexType>
              <xsd:all>
                <xsd:element ref="ns2:_dlc_DocId" minOccurs="0"/>
                <xsd:element ref="ns2:_dlc_DocIdUrl" minOccurs="0"/>
                <xsd:element ref="ns2:_dlc_DocIdPersistId" minOccurs="0"/>
                <xsd:element ref="ns3:p4692e9f59d344bf86f46283f9ffcb92" minOccurs="0"/>
                <xsd:element ref="ns2:TaxCatchAll"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0cda65-fa33-44d9-af3c-b35f8e60b61c"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blijven behouden" ma:description="Id behouden tijdens toevoegen." ma:hidden="true" ma:internalName="_dlc_DocIdPersistId" ma:readOnly="true">
      <xsd:simpleType>
        <xsd:restriction base="dms:Boolean"/>
      </xsd:simpleType>
    </xsd:element>
    <xsd:element name="TaxCatchAll" ma:index="13" nillable="true" ma:displayName="Taxonomy Catch All Column" ma:hidden="true" ma:list="{79b75e6d-5e77-460f-b87b-e940b0374ea6}" ma:internalName="TaxCatchAll" ma:showField="CatchAllData" ma:web="ca0cda65-fa33-44d9-af3c-b35f8e60b61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3f717c-31f6-4833-bd0f-50c041ee3a05" elementFormDefault="qualified">
    <xsd:import namespace="http://schemas.microsoft.com/office/2006/documentManagement/types"/>
    <xsd:import namespace="http://schemas.microsoft.com/office/infopath/2007/PartnerControls"/>
    <xsd:element name="p4692e9f59d344bf86f46283f9ffcb92" ma:index="11" nillable="true" ma:taxonomy="true" ma:internalName="p4692e9f59d344bf86f46283f9ffcb92" ma:taxonomyFieldName="KGTrefwoord" ma:displayName="Trefwoord" ma:default="" ma:fieldId="{94692e9f-59d3-44bf-86f4-6283f9ffcb92}" ma:taxonomyMulti="true" ma:sspId="f403b824-83f7-43e5-8db1-bd9fadf9beb4" ma:termSetId="74987c00-053a-4526-a051-79952c41b1a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c9fa9c5-5f61-4d93-9a21-e99425d22e10"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4692e9f59d344bf86f46283f9ffcb92 xmlns="5e3f717c-31f6-4833-bd0f-50c041ee3a05">
      <Terms xmlns="http://schemas.microsoft.com/office/infopath/2007/PartnerControls"/>
    </p4692e9f59d344bf86f46283f9ffcb92>
    <TaxCatchAll xmlns="ca0cda65-fa33-44d9-af3c-b35f8e60b61c"/>
    <_dlc_DocId xmlns="ca0cda65-fa33-44d9-af3c-b35f8e60b61c">6ETUYVRVEXW2-1667040617-46</_dlc_DocId>
    <_dlc_DocIdUrl xmlns="ca0cda65-fa33-44d9-af3c-b35f8e60b61c">
      <Url>https://kindengezin.sharepoint.com/sites/ProjectteamLokettenKinderopvangTeamsite/_layouts/15/DocIdRedir.aspx?ID=6ETUYVRVEXW2-1667040617-46</Url>
      <Description>6ETUYVRVEXW2-1667040617-46</Description>
    </_dlc_DocIdUrl>
  </documentManagement>
</p:properties>
</file>

<file path=customXml/itemProps1.xml><?xml version="1.0" encoding="utf-8"?>
<ds:datastoreItem xmlns:ds="http://schemas.openxmlformats.org/officeDocument/2006/customXml" ds:itemID="{878F4765-7004-4BD7-9142-17AADA500F93}">
  <ds:schemaRefs>
    <ds:schemaRef ds:uri="http://schemas.microsoft.com/sharepoint/events"/>
  </ds:schemaRefs>
</ds:datastoreItem>
</file>

<file path=customXml/itemProps2.xml><?xml version="1.0" encoding="utf-8"?>
<ds:datastoreItem xmlns:ds="http://schemas.openxmlformats.org/officeDocument/2006/customXml" ds:itemID="{E623CF3E-799D-4C13-BCA0-EF7D9505FB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0cda65-fa33-44d9-af3c-b35f8e60b61c"/>
    <ds:schemaRef ds:uri="5e3f717c-31f6-4833-bd0f-50c041ee3a05"/>
    <ds:schemaRef ds:uri="9c9fa9c5-5f61-4d93-9a21-e99425d22e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52E1B0-E7BE-4CAF-B1EB-C120DB79DB2E}">
  <ds:schemaRefs>
    <ds:schemaRef ds:uri="http://schemas.microsoft.com/sharepoint/v3/contenttype/forms"/>
  </ds:schemaRefs>
</ds:datastoreItem>
</file>

<file path=customXml/itemProps4.xml><?xml version="1.0" encoding="utf-8"?>
<ds:datastoreItem xmlns:ds="http://schemas.openxmlformats.org/officeDocument/2006/customXml" ds:itemID="{3E54AD47-579A-4231-B82A-CC50B19752F9}">
  <ds:schemaRefs>
    <ds:schemaRef ds:uri="http://schemas.microsoft.com/office/2006/metadata/properties"/>
    <ds:schemaRef ds:uri="http://schemas.microsoft.com/office/infopath/2007/PartnerControls"/>
    <ds:schemaRef ds:uri="5e3f717c-31f6-4833-bd0f-50c041ee3a05"/>
    <ds:schemaRef ds:uri="ca0cda65-fa33-44d9-af3c-b35f8e60b61c"/>
  </ds:schemaRefs>
</ds:datastoreItem>
</file>

<file path=docProps/app.xml><?xml version="1.0" encoding="utf-8"?>
<Properties xmlns="http://schemas.openxmlformats.org/officeDocument/2006/extended-properties" xmlns:vt="http://schemas.openxmlformats.org/officeDocument/2006/docPropsVTypes">
  <Template>H-Z</Template>
  <TotalTime>118</TotalTime>
  <Words>636</Words>
  <Application>Microsoft Office PowerPoint</Application>
  <PresentationFormat>Diavoorstelling (4:3)</PresentationFormat>
  <Paragraphs>96</Paragraphs>
  <Slides>13</Slides>
  <Notes>0</Notes>
  <HiddenSlides>0</HiddenSlides>
  <MMClips>0</MMClips>
  <ScaleCrop>false</ScaleCrop>
  <HeadingPairs>
    <vt:vector size="8" baseType="variant">
      <vt:variant>
        <vt:lpstr>Gebruikte lettertypen</vt:lpstr>
      </vt:variant>
      <vt:variant>
        <vt:i4>3</vt:i4>
      </vt:variant>
      <vt:variant>
        <vt:lpstr>Thema</vt:lpstr>
      </vt:variant>
      <vt:variant>
        <vt:i4>1</vt:i4>
      </vt:variant>
      <vt:variant>
        <vt:lpstr>Ingesloten OLE-bronprogramma's</vt:lpstr>
      </vt:variant>
      <vt:variant>
        <vt:i4>1</vt:i4>
      </vt:variant>
      <vt:variant>
        <vt:lpstr>Diatitels</vt:lpstr>
      </vt:variant>
      <vt:variant>
        <vt:i4>13</vt:i4>
      </vt:variant>
    </vt:vector>
  </HeadingPairs>
  <TitlesOfParts>
    <vt:vector size="18" baseType="lpstr">
      <vt:lpstr>Arial</vt:lpstr>
      <vt:lpstr>Calibri</vt:lpstr>
      <vt:lpstr>Verdana</vt:lpstr>
      <vt:lpstr>Kantoorthema</vt:lpstr>
      <vt:lpstr>Werkblad</vt:lpstr>
      <vt:lpstr>PowerPoint-presentatie</vt:lpstr>
      <vt:lpstr>PowerPoint-presentatie</vt:lpstr>
      <vt:lpstr>PowerPoint-presentatie</vt:lpstr>
      <vt:lpstr>PowerPoint-presentatie</vt:lpstr>
      <vt:lpstr>PowerPoint-presentatie</vt:lpstr>
      <vt:lpstr>PowerPoint-presentatie</vt:lpstr>
      <vt:lpstr>Stap 2 : via mail – wie heeft er een plaats ? </vt:lpstr>
      <vt:lpstr>Stap 3 : antwoorden van de opvanginiatieven </vt:lpstr>
      <vt:lpstr>Stap 3 : ouders informeren over onbeantwoorde opvangvraag </vt:lpstr>
      <vt:lpstr>Stap 4 : registratie van beantwoorde opvangvragen </vt:lpstr>
      <vt:lpstr>Het aantal behandelde kinderopvangvragen </vt:lpstr>
      <vt:lpstr>Nog op te nemen in onze registratie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Vandenput Kathleen</dc:creator>
  <cp:lastModifiedBy>Bart Reel</cp:lastModifiedBy>
  <cp:revision>18</cp:revision>
  <dcterms:created xsi:type="dcterms:W3CDTF">2019-11-20T08:38:13Z</dcterms:created>
  <dcterms:modified xsi:type="dcterms:W3CDTF">2019-12-18T22:53:39Z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0x01010018D463B85C068E4580998B000D69D711</vt:lpwstr>
  </property>
  <property fmtid="{D5CDD505-2E9C-101B-9397-08002B2CF9AE}" pid="3" name="_dlc_DocIdItemGuid">
    <vt:lpwstr>107d055f-c745-4fe4-8669-e06a1e8f70fa</vt:lpwstr>
  </property>
</Properties>
</file>