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9"/>
  </p:notesMasterIdLst>
  <p:sldIdLst>
    <p:sldId id="256" r:id="rId6"/>
    <p:sldId id="258" r:id="rId7"/>
    <p:sldId id="285" r:id="rId8"/>
    <p:sldId id="295" r:id="rId9"/>
    <p:sldId id="299" r:id="rId10"/>
    <p:sldId id="308" r:id="rId11"/>
    <p:sldId id="309" r:id="rId12"/>
    <p:sldId id="314" r:id="rId13"/>
    <p:sldId id="301" r:id="rId14"/>
    <p:sldId id="310" r:id="rId15"/>
    <p:sldId id="311" r:id="rId16"/>
    <p:sldId id="312" r:id="rId17"/>
    <p:sldId id="313" r:id="rId18"/>
  </p:sldIdLst>
  <p:sldSz cx="24382413" cy="13716000"/>
  <p:notesSz cx="6858000" cy="9144000"/>
  <p:defaultTextStyle>
    <a:defPPr>
      <a:defRPr lang="nl-BE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406B3-AEB7-4B5A-A7E2-F035DCEDFC2B}" v="880" dt="2026-01-22T15:42:52.748"/>
    <p1510:client id="{52FF5FC2-F591-D86E-3DE9-5C7C2F1408EA}" v="64" dt="2026-01-22T11:53:44.993"/>
    <p1510:client id="{95F264C8-8298-471A-909A-0575B7FC6650}" v="1" dt="2026-01-23T08:12:54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ED312-742A-604B-A4A2-5A52EAE3FC59}" type="datetimeFigureOut">
              <a:rPr lang="nl-BE" smtClean="0"/>
              <a:t>23/01/2026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BD77B-7974-754D-B9D7-A2F40F0CCC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26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1200" kern="1200">
        <a:solidFill>
          <a:schemeClr val="tx1"/>
        </a:solidFill>
        <a:latin typeface="Flanders Art Sans" panose="00000500000000000000" pitchFamily="50" charset="0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769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Achtergrondfoto aanpassen: Rechtsklikken op slide &gt; achtergrond opmaken &gt; opvulling &gt; opvulling met afbeelding &gt; bestand (foto kiezen)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832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>
                <a:latin typeface="Flanders Art Sans"/>
              </a:rPr>
              <a:t>Inleiding : Bram</a:t>
            </a:r>
          </a:p>
          <a:p>
            <a:r>
              <a:rPr lang="nl-BE" dirty="0">
                <a:latin typeface="Flanders Art Sans"/>
              </a:rPr>
              <a:t>Herhaling : van waar komt dit? Hoe is het opgebouwd</a:t>
            </a:r>
          </a:p>
          <a:p>
            <a:r>
              <a:rPr lang="nl-BE" dirty="0">
                <a:latin typeface="Flanders Art Sans"/>
              </a:rPr>
              <a:t>Verwijzen naar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4487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2CEF0-FD0A-BC12-604B-2EB5DB28C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1AF2A4D-87B2-D89E-7D7E-A3E80A599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18BEEFE-974D-CCD1-4310-8721EDECE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>
                <a:latin typeface="Flanders Art Sans"/>
              </a:rPr>
              <a:t>Communicatie : 17/12 net voor kerstvakantie : opstart </a:t>
            </a:r>
          </a:p>
          <a:p>
            <a:r>
              <a:rPr lang="nl-BE" err="1">
                <a:latin typeface="Flanders Art Sans"/>
              </a:rPr>
              <a:t>Kwaliteitsdag</a:t>
            </a:r>
            <a:r>
              <a:rPr lang="nl-BE">
                <a:latin typeface="Flanders Art Sans"/>
              </a:rPr>
              <a:t> : korte toelichting</a:t>
            </a:r>
          </a:p>
          <a:p>
            <a:r>
              <a:rPr lang="nl-BE">
                <a:latin typeface="Flanders Art Sans"/>
              </a:rPr>
              <a:t>Verwijzing naar dit infomoment</a:t>
            </a: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DD3159-5D2F-54FC-AB1B-4288BB8C9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189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93AF5-F496-BB98-AFCF-F425CEDA5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94DA7D0-3AA4-221F-4FF9-623946C7AB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23A8A18-1322-BB98-9B8F-AFAF36580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Sarah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D6E6B8-EB1A-0F87-26A4-0D77A0071C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132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BCD68-E7D7-15C2-6401-C43724D3A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2C411C0-2136-39A8-FD59-C914408427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11AFFA2-51E5-78F2-A747-F2FA9FCA4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Sarah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822C36-D704-D126-13A5-8ABD2DA58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289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Presentatie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bezorgen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hierin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ook</a:t>
            </a:r>
            <a:r>
              <a:rPr lang="en-US">
                <a:latin typeface="Calibri"/>
                <a:ea typeface="Calibri"/>
                <a:cs typeface="Calibri"/>
              </a:rPr>
              <a:t> link </a:t>
            </a:r>
            <a:r>
              <a:rPr lang="en-US" err="1">
                <a:latin typeface="Calibri"/>
                <a:ea typeface="Calibri"/>
                <a:cs typeface="Calibri"/>
              </a:rPr>
              <a:t>naar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0BD77B-7974-754D-B9D7-A2F40F0CCC0E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899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ugdhulp-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BA4A34A9-F6D3-420B-8AE3-772D8D602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1104650"/>
            <a:ext cx="24382411" cy="26113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B819D6A-72BB-094F-9C01-125914958A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13613" y="0"/>
            <a:ext cx="4368800" cy="1127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988" y="2437200"/>
            <a:ext cx="18262867" cy="2611350"/>
          </a:xfrm>
        </p:spPr>
        <p:txBody>
          <a:bodyPr lIns="0" tIns="0" rIns="0" bIns="0" anchor="t" anchorCtr="0">
            <a:noAutofit/>
          </a:bodyPr>
          <a:lstStyle>
            <a:lvl1pPr algn="l">
              <a:defRPr sz="9000" b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E37A85F-7DCD-42BC-AD6B-6A98F65E77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9940855" y="12030353"/>
            <a:ext cx="3769325" cy="108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C279E2B-05B7-47A3-BA7B-33A93164A1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2233" y="12168338"/>
            <a:ext cx="37446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7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5" userDrawn="1">
          <p15:clr>
            <a:srgbClr val="FBAE40"/>
          </p15:clr>
        </p15:guide>
        <p15:guide id="2" pos="125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groeien-Tussentitel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988" y="1270800"/>
            <a:ext cx="18254662" cy="2611350"/>
          </a:xfrm>
        </p:spPr>
        <p:txBody>
          <a:bodyPr lIns="0" tIns="0" rIns="0" bIns="0" anchor="t" anchorCtr="0">
            <a:noAutofit/>
          </a:bodyPr>
          <a:lstStyle>
            <a:lvl1pPr algn="l">
              <a:defRPr sz="9000" b="0" baseline="0">
                <a:solidFill>
                  <a:schemeClr val="bg1"/>
                </a:solidFill>
                <a:latin typeface="Flanders Art Serif" pitchFamily="2" charset="77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1CD3ED7-F9FB-40F7-9145-CBBBEFF9D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1104650"/>
            <a:ext cx="24382411" cy="26113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88DF4BB-9BFD-419D-AE1A-82FC47A5F7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940855" y="12030353"/>
            <a:ext cx="3769325" cy="1080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8D97741-3CED-4F12-9482-0A85388691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3613" y="0"/>
            <a:ext cx="4368800" cy="112788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E4FB51E-D3D4-41B4-A6D2-BF8290751A5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2233" y="12168338"/>
            <a:ext cx="37446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1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125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ugdhulp-Titel-Subtitel-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88" y="219600"/>
            <a:ext cx="18254662" cy="1900800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EB7928-700C-1243-A768-CBDC105C8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7987" y="2213356"/>
            <a:ext cx="18262867" cy="9138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 i="0" baseline="0">
                <a:solidFill>
                  <a:schemeClr val="accent1"/>
                </a:solidFill>
                <a:latin typeface="Flanders Art Sa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9E19A30-4C6E-1440-86C0-C54D2781F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77975" y="3565525"/>
            <a:ext cx="18262879" cy="790098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 baseline="0">
                <a:solidFill>
                  <a:schemeClr val="tx2"/>
                </a:solidFill>
                <a:latin typeface="Flanders Art Sans" panose="00000500000000000000" pitchFamily="50" charset="0"/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/>
              <a:t>Item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/>
              <a:t>Item 2</a:t>
            </a:r>
          </a:p>
          <a:p>
            <a:pPr marL="1828731" lvl="1" indent="-457200"/>
            <a:r>
              <a:rPr lang="nl-BE"/>
              <a:t>Item 2.1</a:t>
            </a:r>
          </a:p>
          <a:p>
            <a:pPr marL="2743086" lvl="2" indent="-457200"/>
            <a:r>
              <a:rPr lang="nl-BE"/>
              <a:t>Item 2.1.</a:t>
            </a:r>
          </a:p>
          <a:p>
            <a:pPr marL="3657440" lvl="3" indent="-457200"/>
            <a:r>
              <a:rPr lang="nl-BE"/>
              <a:t>Item 2.1.1</a:t>
            </a:r>
          </a:p>
          <a:p>
            <a:pPr marL="4571794" lvl="4" indent="-457200"/>
            <a:r>
              <a:rPr lang="nl-BE"/>
              <a:t>Item 2.1.1.1</a:t>
            </a:r>
          </a:p>
          <a:p>
            <a:pPr marL="5486149" lvl="5" indent="-457200"/>
            <a:r>
              <a:rPr lang="nl-BE"/>
              <a:t>Item 2.1.1.1.1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/>
              <a:t>Item 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B5DEDA-BB03-9C4C-871E-C0F8CC96D2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15213" y="0"/>
            <a:ext cx="4267200" cy="115697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46476D0-FD9C-4F9D-9553-C2C7288447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940855" y="12030353"/>
            <a:ext cx="3769325" cy="1080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6A060D6-2BE7-4C79-94CD-627C4ECFAA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2233" y="12168338"/>
            <a:ext cx="37446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5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125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ugdhulp-Titel-Subtitel-Bullets-Img-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9">
            <a:extLst>
              <a:ext uri="{FF2B5EF4-FFF2-40B4-BE49-F238E27FC236}">
                <a16:creationId xmlns:a16="http://schemas.microsoft.com/office/drawing/2014/main" id="{BB4AAFD1-8C31-C741-84A1-32BD9CC68A72}"/>
              </a:ext>
            </a:extLst>
          </p:cNvPr>
          <p:cNvSpPr/>
          <p:nvPr userDrawn="1"/>
        </p:nvSpPr>
        <p:spPr>
          <a:xfrm rot="17280000" flipV="1">
            <a:off x="-4147821" y="103415"/>
            <a:ext cx="17015633" cy="12164931"/>
          </a:xfrm>
          <a:custGeom>
            <a:avLst/>
            <a:gdLst>
              <a:gd name="connsiteX0" fmla="*/ 0 w 17077691"/>
              <a:gd name="connsiteY0" fmla="*/ 0 h 12416515"/>
              <a:gd name="connsiteX1" fmla="*/ 17077691 w 17077691"/>
              <a:gd name="connsiteY1" fmla="*/ 0 h 12416515"/>
              <a:gd name="connsiteX2" fmla="*/ 17077691 w 17077691"/>
              <a:gd name="connsiteY2" fmla="*/ 12416515 h 12416515"/>
              <a:gd name="connsiteX3" fmla="*/ 0 w 17077691"/>
              <a:gd name="connsiteY3" fmla="*/ 12416515 h 12416515"/>
              <a:gd name="connsiteX4" fmla="*/ 0 w 17077691"/>
              <a:gd name="connsiteY4" fmla="*/ 0 h 12416515"/>
              <a:gd name="connsiteX0" fmla="*/ 0 w 17077691"/>
              <a:gd name="connsiteY0" fmla="*/ 0 h 12416515"/>
              <a:gd name="connsiteX1" fmla="*/ 17077691 w 17077691"/>
              <a:gd name="connsiteY1" fmla="*/ 0 h 12416515"/>
              <a:gd name="connsiteX2" fmla="*/ 13119617 w 17077691"/>
              <a:gd name="connsiteY2" fmla="*/ 12161587 h 12416515"/>
              <a:gd name="connsiteX3" fmla="*/ 0 w 17077691"/>
              <a:gd name="connsiteY3" fmla="*/ 12416515 h 12416515"/>
              <a:gd name="connsiteX4" fmla="*/ 0 w 17077691"/>
              <a:gd name="connsiteY4" fmla="*/ 0 h 12416515"/>
              <a:gd name="connsiteX0" fmla="*/ 0 w 17077691"/>
              <a:gd name="connsiteY0" fmla="*/ 0 h 12161587"/>
              <a:gd name="connsiteX1" fmla="*/ 17077691 w 17077691"/>
              <a:gd name="connsiteY1" fmla="*/ 0 h 12161587"/>
              <a:gd name="connsiteX2" fmla="*/ 13119617 w 17077691"/>
              <a:gd name="connsiteY2" fmla="*/ 12161587 h 12161587"/>
              <a:gd name="connsiteX3" fmla="*/ 62058 w 17077691"/>
              <a:gd name="connsiteY3" fmla="*/ 7894143 h 12161587"/>
              <a:gd name="connsiteX4" fmla="*/ 0 w 17077691"/>
              <a:gd name="connsiteY4" fmla="*/ 0 h 12161587"/>
              <a:gd name="connsiteX0" fmla="*/ 2586519 w 17015633"/>
              <a:gd name="connsiteY0" fmla="*/ 0 h 12164931"/>
              <a:gd name="connsiteX1" fmla="*/ 17015633 w 17015633"/>
              <a:gd name="connsiteY1" fmla="*/ 3344 h 12164931"/>
              <a:gd name="connsiteX2" fmla="*/ 13057559 w 17015633"/>
              <a:gd name="connsiteY2" fmla="*/ 12164931 h 12164931"/>
              <a:gd name="connsiteX3" fmla="*/ 0 w 17015633"/>
              <a:gd name="connsiteY3" fmla="*/ 7897487 h 12164931"/>
              <a:gd name="connsiteX4" fmla="*/ 2586519 w 17015633"/>
              <a:gd name="connsiteY4" fmla="*/ 0 h 1216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5633" h="12164931">
                <a:moveTo>
                  <a:pt x="2586519" y="0"/>
                </a:moveTo>
                <a:lnTo>
                  <a:pt x="17015633" y="3344"/>
                </a:lnTo>
                <a:lnTo>
                  <a:pt x="13057559" y="12164931"/>
                </a:lnTo>
                <a:lnTo>
                  <a:pt x="0" y="7897487"/>
                </a:lnTo>
                <a:lnTo>
                  <a:pt x="25865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25" y="219600"/>
            <a:ext cx="6935637" cy="1900598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EB7928-700C-1243-A768-CBDC105C8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3525" y="2213356"/>
            <a:ext cx="6935637" cy="9138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 i="0" baseline="0">
                <a:solidFill>
                  <a:schemeClr val="accent1"/>
                </a:solidFill>
                <a:latin typeface="Flanders Art Sa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99E19A30-4C6E-1440-86C0-C54D2781FD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3513" y="3565525"/>
            <a:ext cx="6935649" cy="7900988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00000"/>
              </a:lnSpc>
              <a:buFont typeface="+mj-lt"/>
              <a:buAutoNum type="arabicPeriod"/>
              <a:defRPr sz="3200" baseline="0">
                <a:solidFill>
                  <a:schemeClr val="tx2"/>
                </a:solidFill>
                <a:latin typeface="Flanders Art Sans" panose="00000500000000000000" pitchFamily="50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3610652-3B28-4279-80A9-28DB4069DB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30649" y="12028806"/>
            <a:ext cx="3780000" cy="1080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580771F-BA02-4B16-A2FF-3D9CB0452B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33" y="12168338"/>
            <a:ext cx="37446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5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ugdhulp-Titel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25" y="219600"/>
            <a:ext cx="18259125" cy="1900800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113AFCE-1B16-4D5B-9457-DD0E07D843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940855" y="12030353"/>
            <a:ext cx="3769325" cy="108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B3E15D2-0F03-4F91-8A3D-987040E24B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233" y="12168338"/>
            <a:ext cx="37446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59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1255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ugdhulp-Titel-Blanco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25" y="219600"/>
            <a:ext cx="18259125" cy="1900800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7F0326-7690-4B54-89B8-DCE111EA1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30649" y="12028806"/>
            <a:ext cx="3780000" cy="1080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1E222F4-32E4-4505-B210-572CBB743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209" y="11668806"/>
            <a:ext cx="353230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28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125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ugdhulp-Titel-Subtitel-Tekst-ora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52C7B1-855E-5343-B712-087AEE16E8EF}"/>
              </a:ext>
            </a:extLst>
          </p:cNvPr>
          <p:cNvSpPr/>
          <p:nvPr userDrawn="1"/>
        </p:nvSpPr>
        <p:spPr>
          <a:xfrm rot="17280000" flipV="1">
            <a:off x="-4134568" y="116666"/>
            <a:ext cx="17015633" cy="12164931"/>
          </a:xfrm>
          <a:custGeom>
            <a:avLst/>
            <a:gdLst>
              <a:gd name="connsiteX0" fmla="*/ 0 w 17077691"/>
              <a:gd name="connsiteY0" fmla="*/ 0 h 12416515"/>
              <a:gd name="connsiteX1" fmla="*/ 17077691 w 17077691"/>
              <a:gd name="connsiteY1" fmla="*/ 0 h 12416515"/>
              <a:gd name="connsiteX2" fmla="*/ 17077691 w 17077691"/>
              <a:gd name="connsiteY2" fmla="*/ 12416515 h 12416515"/>
              <a:gd name="connsiteX3" fmla="*/ 0 w 17077691"/>
              <a:gd name="connsiteY3" fmla="*/ 12416515 h 12416515"/>
              <a:gd name="connsiteX4" fmla="*/ 0 w 17077691"/>
              <a:gd name="connsiteY4" fmla="*/ 0 h 12416515"/>
              <a:gd name="connsiteX0" fmla="*/ 0 w 17077691"/>
              <a:gd name="connsiteY0" fmla="*/ 0 h 12416515"/>
              <a:gd name="connsiteX1" fmla="*/ 17077691 w 17077691"/>
              <a:gd name="connsiteY1" fmla="*/ 0 h 12416515"/>
              <a:gd name="connsiteX2" fmla="*/ 13119617 w 17077691"/>
              <a:gd name="connsiteY2" fmla="*/ 12161587 h 12416515"/>
              <a:gd name="connsiteX3" fmla="*/ 0 w 17077691"/>
              <a:gd name="connsiteY3" fmla="*/ 12416515 h 12416515"/>
              <a:gd name="connsiteX4" fmla="*/ 0 w 17077691"/>
              <a:gd name="connsiteY4" fmla="*/ 0 h 12416515"/>
              <a:gd name="connsiteX0" fmla="*/ 0 w 17077691"/>
              <a:gd name="connsiteY0" fmla="*/ 0 h 12161587"/>
              <a:gd name="connsiteX1" fmla="*/ 17077691 w 17077691"/>
              <a:gd name="connsiteY1" fmla="*/ 0 h 12161587"/>
              <a:gd name="connsiteX2" fmla="*/ 13119617 w 17077691"/>
              <a:gd name="connsiteY2" fmla="*/ 12161587 h 12161587"/>
              <a:gd name="connsiteX3" fmla="*/ 62058 w 17077691"/>
              <a:gd name="connsiteY3" fmla="*/ 7894143 h 12161587"/>
              <a:gd name="connsiteX4" fmla="*/ 0 w 17077691"/>
              <a:gd name="connsiteY4" fmla="*/ 0 h 12161587"/>
              <a:gd name="connsiteX0" fmla="*/ 2586519 w 17015633"/>
              <a:gd name="connsiteY0" fmla="*/ 0 h 12164931"/>
              <a:gd name="connsiteX1" fmla="*/ 17015633 w 17015633"/>
              <a:gd name="connsiteY1" fmla="*/ 3344 h 12164931"/>
              <a:gd name="connsiteX2" fmla="*/ 13057559 w 17015633"/>
              <a:gd name="connsiteY2" fmla="*/ 12164931 h 12164931"/>
              <a:gd name="connsiteX3" fmla="*/ 0 w 17015633"/>
              <a:gd name="connsiteY3" fmla="*/ 7897487 h 12164931"/>
              <a:gd name="connsiteX4" fmla="*/ 2586519 w 17015633"/>
              <a:gd name="connsiteY4" fmla="*/ 0 h 1216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5633" h="12164931">
                <a:moveTo>
                  <a:pt x="2586519" y="0"/>
                </a:moveTo>
                <a:lnTo>
                  <a:pt x="17015633" y="3344"/>
                </a:lnTo>
                <a:lnTo>
                  <a:pt x="13057559" y="12164931"/>
                </a:lnTo>
                <a:lnTo>
                  <a:pt x="0" y="7897487"/>
                </a:lnTo>
                <a:lnTo>
                  <a:pt x="25865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25" y="219456"/>
            <a:ext cx="8333117" cy="1900598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EB7928-700C-1243-A768-CBDC105C8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3525" y="2213356"/>
            <a:ext cx="8333117" cy="9138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 i="0" baseline="0">
                <a:solidFill>
                  <a:schemeClr val="bg1"/>
                </a:solidFill>
                <a:latin typeface="Flanders Art Sa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3C27FB6C-3A85-5842-BE9A-08FCD337B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29736" y="1701792"/>
            <a:ext cx="9079152" cy="947804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tx2"/>
                </a:solidFill>
                <a:latin typeface="Flanders Art Sans" panose="00000500000000000000" pitchFamily="50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234673B-0FB5-4B5E-AF66-DB3D59806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940855" y="12030353"/>
            <a:ext cx="3769325" cy="108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4E9DA2C-A6BC-4FE1-80DE-8A8CCA967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209" y="11668806"/>
            <a:ext cx="353230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8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ugdhulp-Titel-Subtitel-Tekst-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52C7B1-855E-5343-B712-087AEE16E8EF}"/>
              </a:ext>
            </a:extLst>
          </p:cNvPr>
          <p:cNvSpPr/>
          <p:nvPr userDrawn="1"/>
        </p:nvSpPr>
        <p:spPr>
          <a:xfrm rot="17280000" flipV="1">
            <a:off x="-4147820" y="129920"/>
            <a:ext cx="17015633" cy="12164931"/>
          </a:xfrm>
          <a:custGeom>
            <a:avLst/>
            <a:gdLst>
              <a:gd name="connsiteX0" fmla="*/ 0 w 17077691"/>
              <a:gd name="connsiteY0" fmla="*/ 0 h 12416515"/>
              <a:gd name="connsiteX1" fmla="*/ 17077691 w 17077691"/>
              <a:gd name="connsiteY1" fmla="*/ 0 h 12416515"/>
              <a:gd name="connsiteX2" fmla="*/ 17077691 w 17077691"/>
              <a:gd name="connsiteY2" fmla="*/ 12416515 h 12416515"/>
              <a:gd name="connsiteX3" fmla="*/ 0 w 17077691"/>
              <a:gd name="connsiteY3" fmla="*/ 12416515 h 12416515"/>
              <a:gd name="connsiteX4" fmla="*/ 0 w 17077691"/>
              <a:gd name="connsiteY4" fmla="*/ 0 h 12416515"/>
              <a:gd name="connsiteX0" fmla="*/ 0 w 17077691"/>
              <a:gd name="connsiteY0" fmla="*/ 0 h 12416515"/>
              <a:gd name="connsiteX1" fmla="*/ 17077691 w 17077691"/>
              <a:gd name="connsiteY1" fmla="*/ 0 h 12416515"/>
              <a:gd name="connsiteX2" fmla="*/ 13119617 w 17077691"/>
              <a:gd name="connsiteY2" fmla="*/ 12161587 h 12416515"/>
              <a:gd name="connsiteX3" fmla="*/ 0 w 17077691"/>
              <a:gd name="connsiteY3" fmla="*/ 12416515 h 12416515"/>
              <a:gd name="connsiteX4" fmla="*/ 0 w 17077691"/>
              <a:gd name="connsiteY4" fmla="*/ 0 h 12416515"/>
              <a:gd name="connsiteX0" fmla="*/ 0 w 17077691"/>
              <a:gd name="connsiteY0" fmla="*/ 0 h 12161587"/>
              <a:gd name="connsiteX1" fmla="*/ 17077691 w 17077691"/>
              <a:gd name="connsiteY1" fmla="*/ 0 h 12161587"/>
              <a:gd name="connsiteX2" fmla="*/ 13119617 w 17077691"/>
              <a:gd name="connsiteY2" fmla="*/ 12161587 h 12161587"/>
              <a:gd name="connsiteX3" fmla="*/ 62058 w 17077691"/>
              <a:gd name="connsiteY3" fmla="*/ 7894143 h 12161587"/>
              <a:gd name="connsiteX4" fmla="*/ 0 w 17077691"/>
              <a:gd name="connsiteY4" fmla="*/ 0 h 12161587"/>
              <a:gd name="connsiteX0" fmla="*/ 2586519 w 17015633"/>
              <a:gd name="connsiteY0" fmla="*/ 0 h 12164931"/>
              <a:gd name="connsiteX1" fmla="*/ 17015633 w 17015633"/>
              <a:gd name="connsiteY1" fmla="*/ 3344 h 12164931"/>
              <a:gd name="connsiteX2" fmla="*/ 13057559 w 17015633"/>
              <a:gd name="connsiteY2" fmla="*/ 12164931 h 12164931"/>
              <a:gd name="connsiteX3" fmla="*/ 0 w 17015633"/>
              <a:gd name="connsiteY3" fmla="*/ 7897487 h 12164931"/>
              <a:gd name="connsiteX4" fmla="*/ 2586519 w 17015633"/>
              <a:gd name="connsiteY4" fmla="*/ 0 h 1216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5633" h="12164931">
                <a:moveTo>
                  <a:pt x="2586519" y="0"/>
                </a:moveTo>
                <a:lnTo>
                  <a:pt x="17015633" y="3344"/>
                </a:lnTo>
                <a:lnTo>
                  <a:pt x="13057559" y="12164931"/>
                </a:lnTo>
                <a:lnTo>
                  <a:pt x="0" y="7897487"/>
                </a:lnTo>
                <a:lnTo>
                  <a:pt x="258651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25" y="219456"/>
            <a:ext cx="8350369" cy="1900598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EB7928-700C-1243-A768-CBDC105C8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3525" y="2213356"/>
            <a:ext cx="8350369" cy="9138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 i="0" baseline="0">
                <a:solidFill>
                  <a:schemeClr val="bg1"/>
                </a:solidFill>
                <a:latin typeface="Flanders Art Sa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3C27FB6C-3A85-5842-BE9A-08FCD337B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29736" y="1701792"/>
            <a:ext cx="9074989" cy="947804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tx2"/>
                </a:solidFill>
                <a:latin typeface="Flanders Art Sans" panose="00000500000000000000" pitchFamily="50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9086DF5-027D-4C45-9DA6-BEFCD12C7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940855" y="12030353"/>
            <a:ext cx="3769325" cy="108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3EB5854-13E8-4D23-A01A-52103D849F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209" y="11668806"/>
            <a:ext cx="353230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7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ugdhulp-Titel-Subtitel-Tekst-ro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52C7B1-855E-5343-B712-087AEE16E8EF}"/>
              </a:ext>
            </a:extLst>
          </p:cNvPr>
          <p:cNvSpPr/>
          <p:nvPr userDrawn="1"/>
        </p:nvSpPr>
        <p:spPr>
          <a:xfrm rot="17280000" flipV="1">
            <a:off x="-4161072" y="116667"/>
            <a:ext cx="17015633" cy="12164931"/>
          </a:xfrm>
          <a:custGeom>
            <a:avLst/>
            <a:gdLst>
              <a:gd name="connsiteX0" fmla="*/ 0 w 17077691"/>
              <a:gd name="connsiteY0" fmla="*/ 0 h 12416515"/>
              <a:gd name="connsiteX1" fmla="*/ 17077691 w 17077691"/>
              <a:gd name="connsiteY1" fmla="*/ 0 h 12416515"/>
              <a:gd name="connsiteX2" fmla="*/ 17077691 w 17077691"/>
              <a:gd name="connsiteY2" fmla="*/ 12416515 h 12416515"/>
              <a:gd name="connsiteX3" fmla="*/ 0 w 17077691"/>
              <a:gd name="connsiteY3" fmla="*/ 12416515 h 12416515"/>
              <a:gd name="connsiteX4" fmla="*/ 0 w 17077691"/>
              <a:gd name="connsiteY4" fmla="*/ 0 h 12416515"/>
              <a:gd name="connsiteX0" fmla="*/ 0 w 17077691"/>
              <a:gd name="connsiteY0" fmla="*/ 0 h 12416515"/>
              <a:gd name="connsiteX1" fmla="*/ 17077691 w 17077691"/>
              <a:gd name="connsiteY1" fmla="*/ 0 h 12416515"/>
              <a:gd name="connsiteX2" fmla="*/ 13119617 w 17077691"/>
              <a:gd name="connsiteY2" fmla="*/ 12161587 h 12416515"/>
              <a:gd name="connsiteX3" fmla="*/ 0 w 17077691"/>
              <a:gd name="connsiteY3" fmla="*/ 12416515 h 12416515"/>
              <a:gd name="connsiteX4" fmla="*/ 0 w 17077691"/>
              <a:gd name="connsiteY4" fmla="*/ 0 h 12416515"/>
              <a:gd name="connsiteX0" fmla="*/ 0 w 17077691"/>
              <a:gd name="connsiteY0" fmla="*/ 0 h 12161587"/>
              <a:gd name="connsiteX1" fmla="*/ 17077691 w 17077691"/>
              <a:gd name="connsiteY1" fmla="*/ 0 h 12161587"/>
              <a:gd name="connsiteX2" fmla="*/ 13119617 w 17077691"/>
              <a:gd name="connsiteY2" fmla="*/ 12161587 h 12161587"/>
              <a:gd name="connsiteX3" fmla="*/ 62058 w 17077691"/>
              <a:gd name="connsiteY3" fmla="*/ 7894143 h 12161587"/>
              <a:gd name="connsiteX4" fmla="*/ 0 w 17077691"/>
              <a:gd name="connsiteY4" fmla="*/ 0 h 12161587"/>
              <a:gd name="connsiteX0" fmla="*/ 2586519 w 17015633"/>
              <a:gd name="connsiteY0" fmla="*/ 0 h 12164931"/>
              <a:gd name="connsiteX1" fmla="*/ 17015633 w 17015633"/>
              <a:gd name="connsiteY1" fmla="*/ 3344 h 12164931"/>
              <a:gd name="connsiteX2" fmla="*/ 13057559 w 17015633"/>
              <a:gd name="connsiteY2" fmla="*/ 12164931 h 12164931"/>
              <a:gd name="connsiteX3" fmla="*/ 0 w 17015633"/>
              <a:gd name="connsiteY3" fmla="*/ 7897487 h 12164931"/>
              <a:gd name="connsiteX4" fmla="*/ 2586519 w 17015633"/>
              <a:gd name="connsiteY4" fmla="*/ 0 h 1216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5633" h="12164931">
                <a:moveTo>
                  <a:pt x="2586519" y="0"/>
                </a:moveTo>
                <a:lnTo>
                  <a:pt x="17015633" y="3344"/>
                </a:lnTo>
                <a:lnTo>
                  <a:pt x="13057559" y="12164931"/>
                </a:lnTo>
                <a:lnTo>
                  <a:pt x="0" y="7897487"/>
                </a:lnTo>
                <a:lnTo>
                  <a:pt x="25865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920028-2E04-0448-92C0-01E2D4F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525" y="219456"/>
            <a:ext cx="8367621" cy="1900598"/>
          </a:xfrm>
        </p:spPr>
        <p:txBody>
          <a:bodyPr lIns="0" tIns="0" rIns="0" bIns="0" anchor="b" anchorCtr="0">
            <a:noAutofit/>
          </a:bodyPr>
          <a:lstStyle>
            <a:lvl1pPr>
              <a:defRPr sz="6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31EB7928-700C-1243-A768-CBDC105C87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3525" y="2213356"/>
            <a:ext cx="8367621" cy="91389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4000" b="1" i="0" baseline="0">
                <a:solidFill>
                  <a:schemeClr val="bg1"/>
                </a:solidFill>
                <a:latin typeface="Flanders Art Sans" pitchFamily="2" charset="77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0286E7F-639C-4405-9455-022DD39479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940855" y="12030353"/>
            <a:ext cx="3769325" cy="1080000"/>
          </a:xfrm>
          <a:prstGeom prst="rect">
            <a:avLst/>
          </a:prstGeom>
        </p:spPr>
      </p:pic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989907E7-D01A-4B30-BBAA-879DE8CAB3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29736" y="1701791"/>
            <a:ext cx="9079152" cy="949529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200" baseline="0">
                <a:solidFill>
                  <a:schemeClr val="tx2"/>
                </a:solidFill>
                <a:latin typeface="Flanders Art Sans" panose="00000500000000000000" pitchFamily="50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7BF1B20-955F-429A-9B95-1521EF0E6E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209" y="11668806"/>
            <a:ext cx="353230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7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B169-B1F0-164F-B236-B6DE26EE1533}" type="datetimeFigureOut">
              <a:rPr lang="nl-BE" smtClean="0"/>
              <a:t>23/01/2026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B1CE8-6374-EE48-9A15-DF1583D8F81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64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705" r:id="rId4"/>
    <p:sldLayoutId id="2147483706" r:id="rId5"/>
    <p:sldLayoutId id="2147483710" r:id="rId6"/>
    <p:sldLayoutId id="2147483707" r:id="rId7"/>
    <p:sldLayoutId id="2147483708" r:id="rId8"/>
    <p:sldLayoutId id="2147483709" r:id="rId9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Flanders Art Sans" panose="00000500000000000000" pitchFamily="50" charset="0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ellen.hoefnagels@opgroeien.be" TargetMode="External"/><Relationship Id="rId3" Type="http://schemas.openxmlformats.org/officeDocument/2006/relationships/hyperlink" Target="https://www.opgroeien.be/veelgestelde-vragen/jeugdhulp#toc-capaciteitsbeheersysteem" TargetMode="External"/><Relationship Id="rId7" Type="http://schemas.openxmlformats.org/officeDocument/2006/relationships/hyperlink" Target="mailto:jasmien.deklerck@opgroeien.b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bram.antheunis@opgroeien.be" TargetMode="External"/><Relationship Id="rId5" Type="http://schemas.openxmlformats.org/officeDocument/2006/relationships/hyperlink" Target="mailto:sharon.vanaudenhove@opgroeien.be" TargetMode="External"/><Relationship Id="rId4" Type="http://schemas.openxmlformats.org/officeDocument/2006/relationships/hyperlink" Target="mailto:hanneke.vanbelle@opgroeien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E2152F-4167-1F4C-86AF-A687AA0E0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Capaciteitsbeheer</a:t>
            </a:r>
          </a:p>
        </p:txBody>
      </p:sp>
    </p:spTree>
    <p:extLst>
      <p:ext uri="{BB962C8B-B14F-4D97-AF65-F5344CB8AC3E}">
        <p14:creationId xmlns:p14="http://schemas.microsoft.com/office/powerpoint/2010/main" val="3778491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A894EC-79FD-4DF9-D59E-F68303FA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Eerste ervaringen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39D7E1-928C-C518-2F98-D494DD373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Korte blik op de cijfers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8C6A81-5B79-66AD-2FC8-A66895042D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Er zijn 151 voorzieningen, 93 hebben nog geen niet-beschikbaarheid geregistreerd</a:t>
            </a:r>
          </a:p>
          <a:p>
            <a:r>
              <a:rPr lang="nl-BE" dirty="0"/>
              <a:t>Van de voorzieningen die wel registreren zien we volgende redenen van niet-beschikbaarheid: </a:t>
            </a:r>
          </a:p>
          <a:p>
            <a:pPr marL="457200" indent="-457200">
              <a:buFontTx/>
              <a:buChar char="-"/>
            </a:pPr>
            <a:r>
              <a:rPr lang="nl-BE" dirty="0"/>
              <a:t>Reden andere komt vaakst voor(50%)</a:t>
            </a:r>
          </a:p>
          <a:p>
            <a:pPr marL="457200" indent="-457200">
              <a:buFontTx/>
              <a:buChar char="-"/>
            </a:pPr>
            <a:r>
              <a:rPr lang="nl-BE" dirty="0"/>
              <a:t>Complexe </a:t>
            </a:r>
            <a:r>
              <a:rPr lang="nl-BE" dirty="0" err="1"/>
              <a:t>leefgroepsamenstelling</a:t>
            </a:r>
            <a:r>
              <a:rPr lang="nl-BE" dirty="0"/>
              <a:t> (12%)</a:t>
            </a:r>
          </a:p>
          <a:p>
            <a:pPr marL="457200" indent="-457200">
              <a:buFontTx/>
              <a:buChar char="-"/>
            </a:pPr>
            <a:r>
              <a:rPr lang="nl-BE" dirty="0"/>
              <a:t>Personeelstekort (16%)</a:t>
            </a:r>
          </a:p>
          <a:p>
            <a:pPr marL="457200" indent="-457200">
              <a:buFontTx/>
              <a:buChar char="-"/>
            </a:pPr>
            <a:r>
              <a:rPr lang="nl-BE" dirty="0"/>
              <a:t>Tijdelijk ombouw (14%)</a:t>
            </a:r>
          </a:p>
          <a:p>
            <a:pPr marL="457200" indent="-457200">
              <a:buFontTx/>
              <a:buChar char="-"/>
            </a:pPr>
            <a:r>
              <a:rPr lang="nl-BE" dirty="0"/>
              <a:t>Verbouwingen of infrastructuur (9%)</a:t>
            </a:r>
          </a:p>
          <a:p>
            <a:pPr marL="1828731" lvl="1" indent="-457200">
              <a:buFontTx/>
              <a:buChar char="-"/>
            </a:pPr>
            <a:endParaRPr lang="nl-BE" dirty="0"/>
          </a:p>
          <a:p>
            <a:pPr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29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19980-76B0-084E-6C21-9C21B95F7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58C12-7114-7372-0630-E0D76A27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Eerste ervaringen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237CC4-E1BB-CB9B-1F0F-25BA7F526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Andere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B2A8A0-EEC0-3DE6-1664-6EE4BCDE0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Andere werd geregistreerd voor:</a:t>
            </a:r>
          </a:p>
          <a:p>
            <a:pPr marL="457200" indent="-457200">
              <a:buFontTx/>
              <a:buChar char="-"/>
            </a:pPr>
            <a:r>
              <a:rPr lang="nl-BE" dirty="0"/>
              <a:t>Reconversie =&gt; ombouw</a:t>
            </a:r>
          </a:p>
          <a:p>
            <a:pPr marL="457200" indent="-457200">
              <a:buFontTx/>
              <a:buChar char="-"/>
            </a:pPr>
            <a:r>
              <a:rPr lang="nl-BE" dirty="0"/>
              <a:t>Geplande opstart =&gt; open plaats in INSISTO declareren, niet in  Capaciteitsbeheer</a:t>
            </a:r>
          </a:p>
          <a:p>
            <a:pPr marL="457200" indent="-457200">
              <a:buFontTx/>
              <a:buChar char="-"/>
            </a:pPr>
            <a:r>
              <a:rPr lang="nl-BE" dirty="0"/>
              <a:t>Mogelijk crisisaanbod =&gt; reeds zichtbaar in capaciteitsbeheer</a:t>
            </a:r>
          </a:p>
          <a:p>
            <a:pPr marL="457200" indent="-457200">
              <a:buFontTx/>
              <a:buChar char="-"/>
            </a:pPr>
            <a:r>
              <a:rPr lang="nl-BE" dirty="0"/>
              <a:t>Personeel / Complexe leefgroep maakt dat we niet kunnen starten =&gt; personeel / complexe</a:t>
            </a:r>
          </a:p>
          <a:p>
            <a:pPr marL="457200" indent="-457200">
              <a:buFontTx/>
              <a:buChar char="-"/>
            </a:pPr>
            <a:r>
              <a:rPr lang="nl-BE" dirty="0"/>
              <a:t>Structureel </a:t>
            </a:r>
            <a:r>
              <a:rPr lang="nl-BE" dirty="0" err="1"/>
              <a:t>Terugvalbed</a:t>
            </a:r>
            <a:r>
              <a:rPr lang="nl-BE" dirty="0"/>
              <a:t>/ =&gt; ombouw</a:t>
            </a:r>
          </a:p>
          <a:p>
            <a:pPr marL="1828731" lvl="1" indent="-457200">
              <a:buFontTx/>
              <a:buChar char="-"/>
            </a:pPr>
            <a:endParaRPr lang="nl-BE" dirty="0"/>
          </a:p>
          <a:p>
            <a:pPr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6994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DBACA-5C4F-7F5A-F330-1AF63C25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Issues in beeld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2428FB-DC9A-9E0E-BDA8-C64584CCED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Dubbel traject met de GI: nieuwe schakeling met zwaartepunt verblijf elders telt wel nog mee voor bezetting </a:t>
            </a:r>
          </a:p>
          <a:p>
            <a:r>
              <a:rPr lang="nl-BE" dirty="0"/>
              <a:t>Start dossier in </a:t>
            </a:r>
            <a:r>
              <a:rPr lang="nl-BE" dirty="0" err="1"/>
              <a:t>BinC</a:t>
            </a:r>
            <a:endParaRPr lang="nl-BE" dirty="0"/>
          </a:p>
          <a:p>
            <a:r>
              <a:rPr lang="nl-BE" dirty="0"/>
              <a:t>Time out (in eigen voorziening )</a:t>
            </a:r>
          </a:p>
          <a:p>
            <a:r>
              <a:rPr lang="nl-BE" dirty="0" err="1"/>
              <a:t>Gecofinancierde</a:t>
            </a:r>
            <a:r>
              <a:rPr lang="nl-BE" dirty="0"/>
              <a:t> plaatsen met FEDASIL</a:t>
            </a:r>
          </a:p>
          <a:p>
            <a:r>
              <a:rPr lang="nl-BE" dirty="0"/>
              <a:t>Voorziening is erg “high level” voor beschikbare plaatsen </a:t>
            </a:r>
          </a:p>
        </p:txBody>
      </p:sp>
    </p:spTree>
    <p:extLst>
      <p:ext uri="{BB962C8B-B14F-4D97-AF65-F5344CB8AC3E}">
        <p14:creationId xmlns:p14="http://schemas.microsoft.com/office/powerpoint/2010/main" val="68843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B9D84-6476-5D6A-0B41-F3727A2E6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0380E-BC86-0985-4938-4F68453EC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Vragen?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05D3D8-DCD4-69A9-4BED-C3E44B097B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Op de website staat een FAQ voor capaciteitsbeheersysteem: </a:t>
            </a:r>
            <a:r>
              <a:rPr lang="nl-BE" dirty="0" err="1">
                <a:hlinkClick r:id="rId3"/>
              </a:rPr>
              <a:t>Veelgestelde</a:t>
            </a:r>
            <a:r>
              <a:rPr lang="nl-BE" dirty="0">
                <a:hlinkClick r:id="rId3"/>
              </a:rPr>
              <a:t> vragen over jeugdhulp | Opgroeien</a:t>
            </a:r>
            <a:endParaRPr lang="nl-BE" dirty="0"/>
          </a:p>
          <a:p>
            <a:r>
              <a:rPr lang="nl-BE" dirty="0"/>
              <a:t>Regionale medewerker als eerste contactpunt voor vragen</a:t>
            </a:r>
          </a:p>
          <a:p>
            <a:r>
              <a:rPr lang="nl-BE" dirty="0"/>
              <a:t>WVL: Hanneke Van </a:t>
            </a:r>
            <a:r>
              <a:rPr lang="nl-BE"/>
              <a:t>Belle </a:t>
            </a:r>
            <a:r>
              <a:rPr lang="nl-BE">
                <a:hlinkClick r:id="rId4"/>
              </a:rPr>
              <a:t>hanneke</a:t>
            </a:r>
            <a:r>
              <a:rPr lang="nl-BE" dirty="0">
                <a:hlinkClick r:id="rId4"/>
              </a:rPr>
              <a:t>.vanbelle@opgroeien</a:t>
            </a:r>
            <a:r>
              <a:rPr lang="nl-BE">
                <a:hlinkClick r:id="rId4"/>
              </a:rPr>
              <a:t>.be</a:t>
            </a:r>
            <a:endParaRPr lang="nl-BE"/>
          </a:p>
          <a:p>
            <a:r>
              <a:rPr lang="nl-BE"/>
              <a:t> </a:t>
            </a:r>
            <a:r>
              <a:rPr lang="nl-BE" dirty="0"/>
              <a:t>OVL: Sharon Van Audenhove </a:t>
            </a:r>
            <a:r>
              <a:rPr lang="nl-BE" dirty="0">
                <a:hlinkClick r:id="rId5"/>
              </a:rPr>
              <a:t>sharon.vanaudenhove@opgroeien.be</a:t>
            </a:r>
            <a:endParaRPr lang="nl-BE" dirty="0"/>
          </a:p>
          <a:p>
            <a:r>
              <a:rPr lang="nl-BE" dirty="0"/>
              <a:t> VBB: Bram Antheunis </a:t>
            </a:r>
            <a:r>
              <a:rPr lang="nl-BE" dirty="0">
                <a:hlinkClick r:id="rId6"/>
              </a:rPr>
              <a:t>bram.antheunis@opgroeien.be</a:t>
            </a:r>
            <a:endParaRPr lang="nl-BE" dirty="0"/>
          </a:p>
          <a:p>
            <a:r>
              <a:rPr lang="nl-BE" dirty="0"/>
              <a:t> ANT: Jasmien Deklerck </a:t>
            </a:r>
            <a:r>
              <a:rPr lang="nl-BE" dirty="0">
                <a:hlinkClick r:id="rId7"/>
              </a:rPr>
              <a:t>jasmien.deklerck@opgroeien.be</a:t>
            </a:r>
            <a:endParaRPr lang="nl-BE" dirty="0"/>
          </a:p>
          <a:p>
            <a:r>
              <a:rPr lang="nl-BE" dirty="0"/>
              <a:t>LIM: Ellen Hoefnagels </a:t>
            </a:r>
            <a:r>
              <a:rPr lang="nl-BE" dirty="0">
                <a:hlinkClick r:id="rId8"/>
              </a:rPr>
              <a:t>ellen.hoefnagels@opgroeien.be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 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651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C35B4-E26E-434C-9C47-562174B90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819" y="2990742"/>
            <a:ext cx="18254662" cy="2611350"/>
          </a:xfrm>
        </p:spPr>
        <p:txBody>
          <a:bodyPr/>
          <a:lstStyle/>
          <a:p>
            <a:r>
              <a:rPr lang="nl-BE">
                <a:latin typeface="Flanders Art Serif"/>
              </a:rPr>
              <a:t>Capaciteitsbeheersysteem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721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D47D2-D520-407E-291F-CF5B2F02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Inleiding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298EAC4-06D3-A1DD-D9F1-6CCD0A995E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90847" y="2520929"/>
            <a:ext cx="18262879" cy="7900988"/>
          </a:xfrm>
        </p:spPr>
        <p:txBody>
          <a:bodyPr vert="horz" lIns="0" tIns="0" rIns="0" bIns="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1D1B11"/>
                </a:solidFill>
                <a:latin typeface="Flanders Art Sans"/>
                <a:ea typeface="Flanders Art Sans" panose="00000500000000000000" pitchFamily="50" charset="0"/>
                <a:cs typeface="Times New Roman"/>
              </a:rPr>
              <a:t>Achtergrond : regeerakkoord, zomerplan, …</a:t>
            </a:r>
            <a:endParaRPr lang="en-US" dirty="0"/>
          </a:p>
          <a:p>
            <a:pPr marL="1370965" lvl="1" indent="0">
              <a:buNone/>
            </a:pPr>
            <a:endParaRPr lang="nl-BE" sz="3000" b="1" dirty="0">
              <a:solidFill>
                <a:srgbClr val="1D1B11"/>
              </a:solidFill>
              <a:latin typeface="Flanders Art Sans" panose="00000500000000000000" pitchFamily="50" charset="0"/>
              <a:ea typeface="Flanders Art Sans" panose="00000500000000000000" pitchFamily="50" charset="0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Doelstelling capaciteitsbeheersysteem : 2-sporen beleid </a:t>
            </a:r>
          </a:p>
          <a:p>
            <a:pPr marL="1828165" lvl="1" indent="-457200"/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Spoor 1: data voor de beleidscyclus</a:t>
            </a:r>
          </a:p>
          <a:p>
            <a:pPr marL="1828165" lvl="1" indent="-457200"/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Spoor 2: matching open plaatsen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000" b="1" dirty="0" err="1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Stavaza</a:t>
            </a:r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 :</a:t>
            </a:r>
          </a:p>
          <a:p>
            <a:pPr marL="1828165" lvl="1" indent="-457200"/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Werkgroepen in de zomer</a:t>
            </a:r>
          </a:p>
          <a:p>
            <a:pPr marL="1828165" lvl="1" indent="-457200"/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Zomerplan en evaluatie</a:t>
            </a:r>
          </a:p>
          <a:p>
            <a:pPr marL="1828165" lvl="1" indent="-457200"/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Besluitvorming met kabinet in september</a:t>
            </a:r>
          </a:p>
          <a:p>
            <a:pPr marL="1828165" lvl="1" indent="-457200"/>
            <a:r>
              <a:rPr lang="nl-BE" sz="3000" b="1" dirty="0">
                <a:solidFill>
                  <a:srgbClr val="1D1B11"/>
                </a:solidFill>
                <a:latin typeface="Flanders Art Sans"/>
                <a:ea typeface="Flanders Art Sans" panose="00000500000000000000" pitchFamily="50" charset="0"/>
                <a:cs typeface="Times New Roman"/>
              </a:rPr>
              <a:t>Doorvertaling in Conceptnota ‘Transparant, toegankelijk, proactief en geïntegreerd: de jeugdhulp van morgen'</a:t>
            </a:r>
            <a:endParaRPr lang="nl-BE" sz="3000" b="1" dirty="0">
              <a:solidFill>
                <a:srgbClr val="1D1B11"/>
              </a:solidFill>
              <a:ea typeface="Flanders Art Sans" panose="00000500000000000000" pitchFamily="50" charset="0"/>
              <a:cs typeface="Times New Roman"/>
            </a:endParaRPr>
          </a:p>
          <a:p>
            <a:pPr marL="1828165" lvl="1" indent="-457200"/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Voorbereiding met ICT</a:t>
            </a:r>
          </a:p>
          <a:p>
            <a:pPr marL="1828165" lvl="1" indent="-457200"/>
            <a:r>
              <a:rPr lang="nl-BE" sz="3000" b="1" dirty="0">
                <a:solidFill>
                  <a:srgbClr val="1D1B11"/>
                </a:solidFill>
                <a:latin typeface="Flanders Art Sans b2"/>
                <a:ea typeface="Flanders Art Sans" panose="00000500000000000000" pitchFamily="50" charset="0"/>
                <a:cs typeface="Times New Roman"/>
              </a:rPr>
              <a:t>Afstemming van aanpak tussen JZB en VZB</a:t>
            </a:r>
          </a:p>
          <a:p>
            <a:pPr marL="1828165" lvl="1" indent="-457200"/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Terugkoppeling aan deelnemers van werkgroep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1D1B11"/>
              </a:solidFill>
              <a:effectLst/>
              <a:latin typeface="Flanders Art Sans" panose="00000500000000000000" pitchFamily="50" charset="0"/>
              <a:ea typeface="Flanders Art Sans" panose="00000500000000000000" pitchFamily="50" charset="0"/>
              <a:cs typeface="Times New Roman" panose="02020603050405020304" pitchFamily="18" charset="0"/>
            </a:endParaRPr>
          </a:p>
          <a:p>
            <a:endParaRPr lang="nl-BE" sz="3000" b="1" dirty="0">
              <a:solidFill>
                <a:srgbClr val="1D1B11"/>
              </a:solidFill>
              <a:ea typeface="Flanders Art Sans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29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78361-C667-FEFF-E7A4-5AB1C1BF8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95AA4-7840-BAD2-6145-C26DF593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Overleg met kabinet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CCF9A0-B727-7718-364D-F345310EC6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7061" y="3069771"/>
            <a:ext cx="18262879" cy="8396742"/>
          </a:xfrm>
        </p:spPr>
        <p:txBody>
          <a:bodyPr/>
          <a:lstStyle/>
          <a:p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Welke keuzes zijn er gemaakt ? </a:t>
            </a:r>
          </a:p>
          <a:p>
            <a:pPr marL="457200" indent="-457200">
              <a:buFontTx/>
              <a:buChar char="-"/>
            </a:pPr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Foto van de week van verblijfscapaciteit en bezetting</a:t>
            </a:r>
          </a:p>
          <a:p>
            <a:pPr marL="1828731" lvl="1" indent="-457200">
              <a:buFontTx/>
              <a:buChar char="-"/>
            </a:pPr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Op korte termijn real time info nodig</a:t>
            </a:r>
          </a:p>
          <a:p>
            <a:pPr marL="1828731" lvl="1" indent="-457200">
              <a:buFontTx/>
              <a:buChar char="-"/>
            </a:pPr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Op termijn afdelingsniveau nodig</a:t>
            </a:r>
          </a:p>
          <a:p>
            <a:pPr marL="1828731" lvl="1" indent="-457200">
              <a:buFontTx/>
              <a:buChar char="-"/>
            </a:pPr>
            <a:endParaRPr lang="nl-BE" sz="3000" b="1" dirty="0">
              <a:solidFill>
                <a:srgbClr val="1D1B11"/>
              </a:solidFill>
              <a:ea typeface="Flanders Art Sans" panose="00000500000000000000" pitchFamily="50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Rapportage op niet-beschikbaarheid </a:t>
            </a:r>
          </a:p>
          <a:p>
            <a:pPr marL="1828731" lvl="1" indent="-457200">
              <a:buFontTx/>
              <a:buChar char="-"/>
            </a:pPr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Keuzeveld voor beleidsrapportage (spoor 1)</a:t>
            </a:r>
          </a:p>
          <a:p>
            <a:pPr marL="1828731" lvl="1" indent="-457200">
              <a:buFontTx/>
              <a:buChar char="-"/>
            </a:pPr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Open veld voor reden van niet beschikbaarheid (spoor 2)</a:t>
            </a:r>
          </a:p>
          <a:p>
            <a:pPr marL="1828731" lvl="1" indent="-457200">
              <a:buFontTx/>
              <a:buChar char="-"/>
            </a:pPr>
            <a:endParaRPr lang="nl-BE" sz="3000" b="1" dirty="0">
              <a:solidFill>
                <a:srgbClr val="1D1B11"/>
              </a:solidFill>
              <a:ea typeface="Flanders Art Sans" panose="00000500000000000000" pitchFamily="50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INSISTO benutten rond mogelijkheden open plaatsen</a:t>
            </a:r>
          </a:p>
          <a:p>
            <a:pPr marL="1828731" lvl="1" indent="-457200">
              <a:buFontTx/>
              <a:buChar char="-"/>
            </a:pPr>
            <a:r>
              <a:rPr lang="nl-BE" sz="3000" b="1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Declareren open plaats + context (spoor 2)</a:t>
            </a:r>
          </a:p>
          <a:p>
            <a:pPr marL="1828731" lvl="1" indent="-457200">
              <a:buFontTx/>
              <a:buChar char="-"/>
            </a:pPr>
            <a:endParaRPr lang="nl-BE" sz="3000" b="1" dirty="0">
              <a:solidFill>
                <a:srgbClr val="1D1B11"/>
              </a:solidFill>
              <a:ea typeface="Flanders Art Sans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6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56DC0-BF34-A3CE-B392-AFCA6E481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86B5C-DDF8-432E-5111-4FF49021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Concreet: wat veranderde er op 6 januari*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2109E8-AB53-DF23-2E4F-F94A8915CF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3004" y="2638819"/>
            <a:ext cx="18262879" cy="7900988"/>
          </a:xfrm>
        </p:spPr>
        <p:txBody>
          <a:bodyPr/>
          <a:lstStyle/>
          <a:p>
            <a:endParaRPr lang="nl-BE" sz="3000" dirty="0">
              <a:solidFill>
                <a:srgbClr val="1D1B11"/>
              </a:solidFill>
              <a:effectLst/>
              <a:latin typeface="Flanders Art Sans" panose="00000500000000000000" pitchFamily="50" charset="0"/>
              <a:ea typeface="Flanders Art Sans" panose="00000500000000000000" pitchFamily="50" charset="0"/>
              <a:cs typeface="Times New Roman" panose="02020603050405020304" pitchFamily="18" charset="0"/>
            </a:endParaRPr>
          </a:p>
          <a:p>
            <a:r>
              <a:rPr lang="nl-BE" sz="3000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Databank jeugdhulp: nieuwe schermen op basis van moderne programmatie van de oude moduledatabank</a:t>
            </a:r>
          </a:p>
          <a:p>
            <a:pPr marL="457200" indent="-457200">
              <a:buFontTx/>
              <a:buChar char="-"/>
            </a:pPr>
            <a:r>
              <a:rPr lang="nl-BE" sz="3000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Voorziening kan registreren wanneer een bepaald aanbod (tijdelijk) niet beschikbaar is en de reden waarom</a:t>
            </a:r>
          </a:p>
          <a:p>
            <a:pPr marL="457200" indent="-457200">
              <a:buFontTx/>
              <a:buChar char="-"/>
            </a:pPr>
            <a:r>
              <a:rPr lang="nl-BE" sz="3000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ACT en voorzieningenbeleid kunnen dit ook zien.</a:t>
            </a:r>
          </a:p>
          <a:p>
            <a:pPr marL="457200" indent="-457200">
              <a:buFontTx/>
              <a:buChar char="-"/>
            </a:pPr>
            <a:r>
              <a:rPr lang="nl-BE" sz="3000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Rapportage is mogelijk naar kabinet over aantal beschikbare plaatsen en reden van </a:t>
            </a:r>
            <a:r>
              <a:rPr lang="nl-BE" sz="3000" dirty="0" err="1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onbeschikbaarheid</a:t>
            </a:r>
            <a:endParaRPr lang="nl-BE" sz="3000" dirty="0">
              <a:solidFill>
                <a:srgbClr val="1D1B11"/>
              </a:solidFill>
              <a:ea typeface="Flanders Art Sans" panose="00000500000000000000" pitchFamily="50" charset="0"/>
              <a:cs typeface="Times New Roman" panose="02020603050405020304" pitchFamily="18" charset="0"/>
            </a:endParaRPr>
          </a:p>
          <a:p>
            <a:endParaRPr lang="nl-BE" sz="3000" dirty="0">
              <a:solidFill>
                <a:srgbClr val="1D1B11"/>
              </a:solidFill>
              <a:ea typeface="Flanders Art Sans" panose="00000500000000000000" pitchFamily="50" charset="0"/>
              <a:cs typeface="Times New Roman" panose="02020603050405020304" pitchFamily="18" charset="0"/>
            </a:endParaRPr>
          </a:p>
          <a:p>
            <a:r>
              <a:rPr lang="nl-BE" sz="3000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Hoe zal het er uit zien ? </a:t>
            </a:r>
          </a:p>
          <a:p>
            <a:endParaRPr lang="nl-BE" sz="3000" dirty="0">
              <a:solidFill>
                <a:srgbClr val="1D1B11"/>
              </a:solidFill>
              <a:effectLst/>
              <a:latin typeface="Flanders Art Sans" panose="00000500000000000000" pitchFamily="50" charset="0"/>
              <a:ea typeface="Flanders Art Sans" panose="00000500000000000000" pitchFamily="50" charset="0"/>
              <a:cs typeface="Times New Roman" panose="02020603050405020304" pitchFamily="18" charset="0"/>
            </a:endParaRPr>
          </a:p>
          <a:p>
            <a:endParaRPr lang="nl-BE" sz="3000" b="1" dirty="0">
              <a:solidFill>
                <a:srgbClr val="1D1B11"/>
              </a:solidFill>
              <a:ea typeface="Flanders Art Sans" panose="00000500000000000000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9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F30FE-9569-D466-F05F-11FC3AA6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Capaciteitsbeheersysteem: schermen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BA1C94D-E3D4-B764-BEF9-198B0588F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485" y="2756915"/>
            <a:ext cx="14451442" cy="82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6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C3D9A-A6A1-B867-E0B8-775AB47E7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BF6DA0-1ABB-1E4B-A474-FA7EC333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Capaciteitsbeheersysteem: schermen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770D39E-A092-C3E7-9169-1297DC475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135086"/>
            <a:ext cx="16993778" cy="838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6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1725C-14E3-1FAB-B387-B7CF2946D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Capaciteitsbeheersysteem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1BF3DB-C858-C0D7-D170-47952022B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Wie doet wat ?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C776F3A-9FC4-1D27-A0E1-3C76A8A7CB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3829" y="3601656"/>
            <a:ext cx="18262879" cy="790098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BE" dirty="0">
                <a:latin typeface="Flanders Art Sans"/>
              </a:rPr>
              <a:t>Voorziening kijkt na en vult niet-beschikbare plaatsen in</a:t>
            </a:r>
          </a:p>
          <a:p>
            <a:r>
              <a:rPr lang="nl-BE" dirty="0">
                <a:latin typeface="Flanders Art Sans"/>
              </a:rPr>
              <a:t>Jeugdhulpregie kijkt beschikbare plaatsen na en contacteert voorzieningen gericht </a:t>
            </a:r>
            <a:r>
              <a:rPr lang="nl-BE" dirty="0" err="1">
                <a:latin typeface="Flanders Art Sans"/>
              </a:rPr>
              <a:t>i.f.v</a:t>
            </a:r>
            <a:r>
              <a:rPr lang="nl-BE" dirty="0">
                <a:latin typeface="Flanders Art Sans"/>
              </a:rPr>
              <a:t>. matching</a:t>
            </a:r>
          </a:p>
          <a:p>
            <a:r>
              <a:rPr lang="nl-BE" dirty="0">
                <a:latin typeface="Flanders Art Sans"/>
              </a:rPr>
              <a:t>	- monitoring van hun activiteiten </a:t>
            </a:r>
          </a:p>
          <a:p>
            <a:endParaRPr lang="nl-BE" dirty="0"/>
          </a:p>
          <a:p>
            <a:r>
              <a:rPr lang="nl-BE" dirty="0">
                <a:latin typeface="Flanders Art Sans"/>
              </a:rPr>
              <a:t>Voorzieningenbeleid kijkt naar </a:t>
            </a:r>
            <a:r>
              <a:rPr lang="nl-BE">
                <a:latin typeface="Flanders Art Sans"/>
              </a:rPr>
              <a:t>niet-beschikbaarheid</a:t>
            </a:r>
            <a:r>
              <a:rPr lang="nl-BE" dirty="0">
                <a:latin typeface="Flanders Art Sans"/>
              </a:rPr>
              <a:t> </a:t>
            </a:r>
            <a:r>
              <a:rPr lang="nl-BE" dirty="0" err="1">
                <a:latin typeface="Flanders Art Sans"/>
              </a:rPr>
              <a:t>i.f.v</a:t>
            </a:r>
            <a:r>
              <a:rPr lang="nl-BE" dirty="0">
                <a:latin typeface="Flanders Art Sans"/>
              </a:rPr>
              <a:t>. beleid</a:t>
            </a:r>
          </a:p>
          <a:p>
            <a:r>
              <a:rPr lang="nl-BE" dirty="0">
                <a:latin typeface="Flanders Art Sans"/>
              </a:rPr>
              <a:t>	- bevragen en indien nodig ondersteunen van voorziening</a:t>
            </a:r>
          </a:p>
          <a:p>
            <a:endParaRPr lang="nl-BE" dirty="0">
              <a:latin typeface="Flanders Art Sans"/>
            </a:endParaRPr>
          </a:p>
          <a:p>
            <a:r>
              <a:rPr lang="nl-BE" dirty="0">
                <a:latin typeface="Flanders Art Sans"/>
              </a:rPr>
              <a:t>Er is afstemming tussen jeugdhulpregie en voorzieningenbeleid met betrekking tot monitoring en implementatie van het capaciteitsbeheersysteem. </a:t>
            </a:r>
          </a:p>
          <a:p>
            <a:endParaRPr lang="nl-BE" dirty="0">
              <a:latin typeface="Flanders Art Sans"/>
            </a:endParaRPr>
          </a:p>
          <a:p>
            <a:endParaRPr lang="nl-BE" dirty="0">
              <a:latin typeface="Flanders Art Sans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653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F0436-72F4-CD94-227A-EA110E6DA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C83C2F-62C3-4E2C-C6FA-1C5473C8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En wat daarna ?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39615E-C96E-FB5A-BED6-0191BA0019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4586" y="2983482"/>
            <a:ext cx="18262879" cy="996558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nl-BE" sz="3000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Link leggen met bestaande applicaties: </a:t>
            </a:r>
          </a:p>
          <a:p>
            <a:pPr marL="1828731" lvl="1" indent="-457200">
              <a:buFontTx/>
              <a:buChar char="-"/>
            </a:pPr>
            <a:r>
              <a:rPr lang="nl-BE" sz="3000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INSISTO: applicatie voor wachten, opstart en declareren open plaats</a:t>
            </a:r>
          </a:p>
          <a:p>
            <a:pPr marL="1828731" lvl="1" indent="-457200">
              <a:buFontTx/>
              <a:buChar char="-"/>
            </a:pPr>
            <a:r>
              <a:rPr lang="nl-BE" sz="3000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BINC: applicatie voor dossierregistratie, bezetting, etc. </a:t>
            </a:r>
          </a:p>
          <a:p>
            <a:pPr marL="1828731" lvl="1" indent="-457200">
              <a:buFontTx/>
              <a:buChar char="-"/>
            </a:pPr>
            <a:r>
              <a:rPr lang="nl-BE" sz="3000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Evt. Dashboards </a:t>
            </a:r>
          </a:p>
          <a:p>
            <a:pPr marL="1828731" lvl="1" indent="-457200">
              <a:buFontTx/>
              <a:buChar char="-"/>
            </a:pPr>
            <a:endParaRPr lang="nl-BE" sz="3000" dirty="0">
              <a:solidFill>
                <a:srgbClr val="1D1B11"/>
              </a:solidFill>
              <a:ea typeface="Flanders Art Sans" panose="00000500000000000000" pitchFamily="50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nl-BE" sz="3000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Transitie afdeling jeugdzorg en bescherming</a:t>
            </a:r>
          </a:p>
          <a:p>
            <a:pPr marL="1828731" lvl="1" indent="-457200">
              <a:buFontTx/>
              <a:buChar char="-"/>
            </a:pPr>
            <a:r>
              <a:rPr lang="nl-BE" sz="3000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Instroom en urgentie</a:t>
            </a:r>
          </a:p>
          <a:p>
            <a:pPr marL="1828731" lvl="1" indent="-457200">
              <a:buFontTx/>
              <a:buChar char="-"/>
            </a:pPr>
            <a:endParaRPr lang="nl-BE" sz="3000" dirty="0">
              <a:solidFill>
                <a:srgbClr val="1D1B11"/>
              </a:solidFill>
              <a:ea typeface="Flanders Art Sans" panose="00000500000000000000" pitchFamily="50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nl-BE" sz="3000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Data in </a:t>
            </a:r>
            <a:r>
              <a:rPr lang="nl-BE" sz="3000" dirty="0" err="1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realtime</a:t>
            </a:r>
            <a:r>
              <a:rPr lang="nl-BE" sz="3000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 tonen</a:t>
            </a:r>
          </a:p>
          <a:p>
            <a:pPr marL="457200" indent="-457200">
              <a:buFontTx/>
              <a:buChar char="-"/>
            </a:pPr>
            <a:r>
              <a:rPr lang="nl-BE" sz="3000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Bezetting op niveau afdeling brengen </a:t>
            </a:r>
          </a:p>
          <a:p>
            <a:pPr marL="457200" indent="-457200">
              <a:buFontTx/>
              <a:buChar char="-"/>
            </a:pPr>
            <a:r>
              <a:rPr lang="nl-BE" sz="3000" dirty="0">
                <a:solidFill>
                  <a:srgbClr val="1D1B11"/>
                </a:solidFill>
                <a:ea typeface="Flanders Art Sans" panose="00000500000000000000" pitchFamily="50" charset="0"/>
                <a:cs typeface="Times New Roman" panose="02020603050405020304" pitchFamily="18" charset="0"/>
              </a:rPr>
              <a:t>Uitbreiden buiten verblijf (ten vroegste na 2026)</a:t>
            </a:r>
          </a:p>
        </p:txBody>
      </p:sp>
    </p:spTree>
    <p:extLst>
      <p:ext uri="{BB962C8B-B14F-4D97-AF65-F5344CB8AC3E}">
        <p14:creationId xmlns:p14="http://schemas.microsoft.com/office/powerpoint/2010/main" val="3387881254"/>
      </p:ext>
    </p:extLst>
  </p:cSld>
  <p:clrMapOvr>
    <a:masterClrMapping/>
  </p:clrMapOvr>
</p:sld>
</file>

<file path=ppt/theme/theme1.xml><?xml version="1.0" encoding="utf-8"?>
<a:theme xmlns:a="http://schemas.openxmlformats.org/drawingml/2006/main" name="VlaanderenOpgroeien">
  <a:themeElements>
    <a:clrScheme name="Jeugdhulp">
      <a:dk1>
        <a:srgbClr val="000000"/>
      </a:dk1>
      <a:lt1>
        <a:srgbClr val="FFFFFF"/>
      </a:lt1>
      <a:dk2>
        <a:srgbClr val="424242"/>
      </a:dk2>
      <a:lt2>
        <a:srgbClr val="F6F5F2"/>
      </a:lt2>
      <a:accent1>
        <a:srgbClr val="6CC249"/>
      </a:accent1>
      <a:accent2>
        <a:srgbClr val="FE8F1D"/>
      </a:accent2>
      <a:accent3>
        <a:srgbClr val="3399CC"/>
      </a:accent3>
      <a:accent4>
        <a:srgbClr val="E6007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pgroeien">
      <a:majorFont>
        <a:latin typeface="Flanders Art Serif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landers Art Sans b2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ugdhulp_powerpoint.potx" id="{9BBA62BB-F4D3-4804-A28B-10C4E3A580C6}" vid="{4B62856F-B35F-4ED6-ACF3-9F03D82D57D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e3f717c-31f6-4833-bd0f-50c041ee3a05">5K75FNSYF7Q4-171363947-2383</_dlc_DocId>
    <_dlc_DocIdUrl xmlns="5e3f717c-31f6-4833-bd0f-50c041ee3a05">
      <Url>https://kindengezin.sharepoint.com/sites/VZBJeugdhulpTeamsite/_layouts/15/DocIdRedir.aspx?ID=5K75FNSYF7Q4-171363947-2383</Url>
      <Description>5K75FNSYF7Q4-171363947-2383</Description>
    </_dlc_DocIdUrl>
    <lcf76f155ced4ddcb4097134ff3c332f xmlns="367112b8-e471-45db-a373-b7b32165bb6f">
      <Terms xmlns="http://schemas.microsoft.com/office/infopath/2007/PartnerControls"/>
    </lcf76f155ced4ddcb4097134ff3c332f>
    <TaxCatchAll xmlns="111faf13-1ed5-40d5-9268-359a3b0a251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6BCF9EF4C2B74F8C3ECEF0FEF16C38" ma:contentTypeVersion="12" ma:contentTypeDescription="Een nieuw document maken." ma:contentTypeScope="" ma:versionID="d7cd411d10e8e81131d79b2d064dee0b">
  <xsd:schema xmlns:xsd="http://www.w3.org/2001/XMLSchema" xmlns:xs="http://www.w3.org/2001/XMLSchema" xmlns:p="http://schemas.microsoft.com/office/2006/metadata/properties" xmlns:ns2="5e3f717c-31f6-4833-bd0f-50c041ee3a05" xmlns:ns3="367112b8-e471-45db-a373-b7b32165bb6f" xmlns:ns4="111faf13-1ed5-40d5-9268-359a3b0a2512" targetNamespace="http://schemas.microsoft.com/office/2006/metadata/properties" ma:root="true" ma:fieldsID="fc6f226fdf4dd6585db455da72b33e45" ns2:_="" ns3:_="" ns4:_="">
    <xsd:import namespace="5e3f717c-31f6-4833-bd0f-50c041ee3a05"/>
    <xsd:import namespace="367112b8-e471-45db-a373-b7b32165bb6f"/>
    <xsd:import namespace="111faf13-1ed5-40d5-9268-359a3b0a251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717c-31f6-4833-bd0f-50c041ee3a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112b8-e471-45db-a373-b7b32165bb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f403b824-83f7-43e5-8db1-bd9fadf9be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faf13-1ed5-40d5-9268-359a3b0a251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8b8a083d-a132-4573-afa1-942159ffaedf}" ma:internalName="TaxCatchAll" ma:showField="CatchAllData" ma:web="111faf13-1ed5-40d5-9268-359a3b0a25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BAA5886-BCBE-437C-BF08-9CDC0FAFF2D6}">
  <ds:schemaRefs>
    <ds:schemaRef ds:uri="111faf13-1ed5-40d5-9268-359a3b0a2512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367112b8-e471-45db-a373-b7b32165bb6f"/>
    <ds:schemaRef ds:uri="5e3f717c-31f6-4833-bd0f-50c041ee3a0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04CEC9-8C75-4F98-A045-4FE404556E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3f717c-31f6-4833-bd0f-50c041ee3a05"/>
    <ds:schemaRef ds:uri="367112b8-e471-45db-a373-b7b32165bb6f"/>
    <ds:schemaRef ds:uri="111faf13-1ed5-40d5-9268-359a3b0a25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C05EAA-443C-4670-86B2-7DB7A03780B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C1950FB-0BFB-41B4-859C-C429E6C05C2C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13cfe182-642a-480e-bc8a-5ecf65db0aa0}" enabled="0" method="" siteId="{13cfe182-642a-480e-bc8a-5ecf65db0a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jeugdhulp_powerpoint</Template>
  <TotalTime>2849</TotalTime>
  <Words>653</Words>
  <Application>Microsoft Office PowerPoint</Application>
  <PresentationFormat>Aangepast</PresentationFormat>
  <Paragraphs>113</Paragraphs>
  <Slides>13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Flanders Art Sans</vt:lpstr>
      <vt:lpstr>Flanders Art Sans b2</vt:lpstr>
      <vt:lpstr>Flanders Art Serif</vt:lpstr>
      <vt:lpstr>Flanders Art Serif Bold</vt:lpstr>
      <vt:lpstr>VlaanderenOpgroeien</vt:lpstr>
      <vt:lpstr>Capaciteitsbeheer</vt:lpstr>
      <vt:lpstr>Capaciteitsbeheersysteem</vt:lpstr>
      <vt:lpstr>Inleiding</vt:lpstr>
      <vt:lpstr>Overleg met kabinet</vt:lpstr>
      <vt:lpstr>Concreet: wat veranderde er op 6 januari*</vt:lpstr>
      <vt:lpstr>Capaciteitsbeheersysteem: schermen</vt:lpstr>
      <vt:lpstr>Capaciteitsbeheersysteem: schermen</vt:lpstr>
      <vt:lpstr>Capaciteitsbeheersysteem</vt:lpstr>
      <vt:lpstr>En wat daarna ? </vt:lpstr>
      <vt:lpstr>Eerste ervaringen</vt:lpstr>
      <vt:lpstr>Eerste ervaringen</vt:lpstr>
      <vt:lpstr>Issues in beeld</vt:lpstr>
      <vt:lpstr>Vragen?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Stijn Beirens</dc:creator>
  <cp:lastModifiedBy>Valerie Nicolai</cp:lastModifiedBy>
  <cp:revision>4</cp:revision>
  <dcterms:created xsi:type="dcterms:W3CDTF">2025-06-16T06:09:28Z</dcterms:created>
  <dcterms:modified xsi:type="dcterms:W3CDTF">2026-01-23T08:12:54Z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0x010100BD6BCF9EF4C2B74F8C3ECEF0FEF16C38</vt:lpwstr>
  </property>
  <property fmtid="{D5CDD505-2E9C-101B-9397-08002B2CF9AE}" pid="3" name="KGTrefwoord">
    <vt:lpwstr/>
  </property>
  <property fmtid="{D5CDD505-2E9C-101B-9397-08002B2CF9AE}" pid="4" name="_dlc_DocIdItemGuid">
    <vt:lpwstr>f0de5fe5-e76d-43cb-b35a-fc033dc97193</vt:lpwstr>
  </property>
  <property fmtid="{D5CDD505-2E9C-101B-9397-08002B2CF9AE}" pid="5" name="MediaServiceImageTags">
    <vt:lpwstr/>
  </property>
</Properties>
</file>