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8288000" cy="10287000"/>
  <p:notesSz cx="6858000" cy="9144000"/>
  <p:embeddedFontLst>
    <p:embeddedFont>
      <p:font typeface="Barlow" panose="00000500000000000000" pitchFamily="2" charset="0"/>
      <p:regular r:id="rId4"/>
    </p:embeddedFont>
    <p:embeddedFont>
      <p:font typeface="Barlow Bold" panose="00000800000000000000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00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0" d="100"/>
          <a:sy n="50" d="100"/>
        </p:scale>
        <p:origin x="874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font" Target="fonts/font2.fntdata"/><Relationship Id="rId10" Type="http://schemas.openxmlformats.org/officeDocument/2006/relationships/customXml" Target="../customXml/item1.xml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3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18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14.svg"/><Relationship Id="rId7" Type="http://schemas.openxmlformats.org/officeDocument/2006/relationships/image" Target="../media/image12.svg"/><Relationship Id="rId12" Type="http://schemas.openxmlformats.org/officeDocument/2006/relationships/image" Target="../media/image17.png"/><Relationship Id="rId17" Type="http://schemas.openxmlformats.org/officeDocument/2006/relationships/image" Target="../media/image10.svg"/><Relationship Id="rId25" Type="http://schemas.openxmlformats.org/officeDocument/2006/relationships/image" Target="../media/image24.svg"/><Relationship Id="rId2" Type="http://schemas.openxmlformats.org/officeDocument/2006/relationships/image" Target="../media/image1.png"/><Relationship Id="rId16" Type="http://schemas.openxmlformats.org/officeDocument/2006/relationships/image" Target="../media/image9.png"/><Relationship Id="rId20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8.svg"/><Relationship Id="rId24" Type="http://schemas.openxmlformats.org/officeDocument/2006/relationships/image" Target="../media/image23.png"/><Relationship Id="rId5" Type="http://schemas.openxmlformats.org/officeDocument/2006/relationships/image" Target="../media/image4.svg"/><Relationship Id="rId15" Type="http://schemas.openxmlformats.org/officeDocument/2006/relationships/image" Target="../media/image6.svg"/><Relationship Id="rId23" Type="http://schemas.openxmlformats.org/officeDocument/2006/relationships/image" Target="../media/image26.svg"/><Relationship Id="rId10" Type="http://schemas.openxmlformats.org/officeDocument/2006/relationships/image" Target="../media/image7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16.svg"/><Relationship Id="rId14" Type="http://schemas.openxmlformats.org/officeDocument/2006/relationships/image" Target="../media/image5.png"/><Relationship Id="rId22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264072" y="5610251"/>
            <a:ext cx="2792302" cy="1335161"/>
            <a:chOff x="0" y="0"/>
            <a:chExt cx="978839" cy="46804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78839" cy="468040"/>
            </a:xfrm>
            <a:custGeom>
              <a:avLst/>
              <a:gdLst/>
              <a:ahLst/>
              <a:cxnLst/>
              <a:rect l="l" t="t" r="r" b="b"/>
              <a:pathLst>
                <a:path w="978839" h="468040">
                  <a:moveTo>
                    <a:pt x="55452" y="0"/>
                  </a:moveTo>
                  <a:lnTo>
                    <a:pt x="923387" y="0"/>
                  </a:lnTo>
                  <a:cubicBezTo>
                    <a:pt x="954012" y="0"/>
                    <a:pt x="978839" y="24827"/>
                    <a:pt x="978839" y="55452"/>
                  </a:cubicBezTo>
                  <a:lnTo>
                    <a:pt x="978839" y="412588"/>
                  </a:lnTo>
                  <a:cubicBezTo>
                    <a:pt x="978839" y="427294"/>
                    <a:pt x="972997" y="441399"/>
                    <a:pt x="962597" y="451798"/>
                  </a:cubicBezTo>
                  <a:cubicBezTo>
                    <a:pt x="952198" y="462197"/>
                    <a:pt x="938094" y="468040"/>
                    <a:pt x="923387" y="468040"/>
                  </a:cubicBezTo>
                  <a:lnTo>
                    <a:pt x="55452" y="468040"/>
                  </a:lnTo>
                  <a:cubicBezTo>
                    <a:pt x="40745" y="468040"/>
                    <a:pt x="26641" y="462197"/>
                    <a:pt x="16241" y="451798"/>
                  </a:cubicBezTo>
                  <a:cubicBezTo>
                    <a:pt x="5842" y="441399"/>
                    <a:pt x="0" y="427294"/>
                    <a:pt x="0" y="412588"/>
                  </a:cubicBezTo>
                  <a:lnTo>
                    <a:pt x="0" y="55452"/>
                  </a:lnTo>
                  <a:cubicBezTo>
                    <a:pt x="0" y="40745"/>
                    <a:pt x="5842" y="26641"/>
                    <a:pt x="16241" y="16241"/>
                  </a:cubicBezTo>
                  <a:cubicBezTo>
                    <a:pt x="26641" y="5842"/>
                    <a:pt x="40745" y="0"/>
                    <a:pt x="55452" y="0"/>
                  </a:cubicBezTo>
                  <a:close/>
                </a:path>
              </a:pathLst>
            </a:custGeom>
            <a:solidFill>
              <a:srgbClr val="FCF2F9"/>
            </a:solidFill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978839" cy="5061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nl-BE" noProof="0" dirty="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265216" y="7097736"/>
            <a:ext cx="2740712" cy="2737074"/>
            <a:chOff x="0" y="0"/>
            <a:chExt cx="960754" cy="95947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960754" cy="959479"/>
            </a:xfrm>
            <a:custGeom>
              <a:avLst/>
              <a:gdLst/>
              <a:ahLst/>
              <a:cxnLst/>
              <a:rect l="l" t="t" r="r" b="b"/>
              <a:pathLst>
                <a:path w="960754" h="959479">
                  <a:moveTo>
                    <a:pt x="56496" y="0"/>
                  </a:moveTo>
                  <a:lnTo>
                    <a:pt x="904258" y="0"/>
                  </a:lnTo>
                  <a:cubicBezTo>
                    <a:pt x="935460" y="0"/>
                    <a:pt x="960754" y="25294"/>
                    <a:pt x="960754" y="56496"/>
                  </a:cubicBezTo>
                  <a:lnTo>
                    <a:pt x="960754" y="902983"/>
                  </a:lnTo>
                  <a:cubicBezTo>
                    <a:pt x="960754" y="917967"/>
                    <a:pt x="954802" y="932337"/>
                    <a:pt x="944207" y="942931"/>
                  </a:cubicBezTo>
                  <a:cubicBezTo>
                    <a:pt x="933612" y="953526"/>
                    <a:pt x="919242" y="959479"/>
                    <a:pt x="904258" y="959479"/>
                  </a:cubicBezTo>
                  <a:lnTo>
                    <a:pt x="56496" y="959479"/>
                  </a:lnTo>
                  <a:cubicBezTo>
                    <a:pt x="41512" y="959479"/>
                    <a:pt x="27142" y="953526"/>
                    <a:pt x="16547" y="942931"/>
                  </a:cubicBezTo>
                  <a:cubicBezTo>
                    <a:pt x="5952" y="932337"/>
                    <a:pt x="0" y="917967"/>
                    <a:pt x="0" y="902983"/>
                  </a:cubicBezTo>
                  <a:lnTo>
                    <a:pt x="0" y="56496"/>
                  </a:lnTo>
                  <a:cubicBezTo>
                    <a:pt x="0" y="41512"/>
                    <a:pt x="5952" y="27142"/>
                    <a:pt x="16547" y="16547"/>
                  </a:cubicBezTo>
                  <a:cubicBezTo>
                    <a:pt x="27142" y="5952"/>
                    <a:pt x="41512" y="0"/>
                    <a:pt x="56496" y="0"/>
                  </a:cubicBezTo>
                  <a:close/>
                </a:path>
              </a:pathLst>
            </a:custGeom>
            <a:solidFill>
              <a:srgbClr val="F0BFDE"/>
            </a:solidFill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960754" cy="99757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nl-BE" noProof="0" dirty="0"/>
            </a:p>
          </p:txBody>
        </p:sp>
      </p:grpSp>
      <p:sp>
        <p:nvSpPr>
          <p:cNvPr id="8" name="Freeform 8"/>
          <p:cNvSpPr/>
          <p:nvPr/>
        </p:nvSpPr>
        <p:spPr>
          <a:xfrm>
            <a:off x="6707862" y="7789059"/>
            <a:ext cx="1855418" cy="1953072"/>
          </a:xfrm>
          <a:custGeom>
            <a:avLst/>
            <a:gdLst/>
            <a:ahLst/>
            <a:cxnLst/>
            <a:rect l="l" t="t" r="r" b="b"/>
            <a:pathLst>
              <a:path w="1855418" h="1953072">
                <a:moveTo>
                  <a:pt x="0" y="0"/>
                </a:moveTo>
                <a:lnTo>
                  <a:pt x="1855419" y="0"/>
                </a:lnTo>
                <a:lnTo>
                  <a:pt x="1855419" y="1953072"/>
                </a:lnTo>
                <a:lnTo>
                  <a:pt x="0" y="195307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9" name="Freeform 9"/>
          <p:cNvSpPr/>
          <p:nvPr/>
        </p:nvSpPr>
        <p:spPr>
          <a:xfrm>
            <a:off x="4442706" y="6312313"/>
            <a:ext cx="435034" cy="473175"/>
          </a:xfrm>
          <a:custGeom>
            <a:avLst/>
            <a:gdLst/>
            <a:ahLst/>
            <a:cxnLst/>
            <a:rect l="l" t="t" r="r" b="b"/>
            <a:pathLst>
              <a:path w="435034" h="473175">
                <a:moveTo>
                  <a:pt x="0" y="0"/>
                </a:moveTo>
                <a:lnTo>
                  <a:pt x="435034" y="0"/>
                </a:lnTo>
                <a:lnTo>
                  <a:pt x="435034" y="473175"/>
                </a:lnTo>
                <a:lnTo>
                  <a:pt x="0" y="4731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10" name="Freeform 10"/>
          <p:cNvSpPr/>
          <p:nvPr/>
        </p:nvSpPr>
        <p:spPr>
          <a:xfrm>
            <a:off x="11107063" y="4666930"/>
            <a:ext cx="384535" cy="483692"/>
          </a:xfrm>
          <a:custGeom>
            <a:avLst/>
            <a:gdLst/>
            <a:ahLst/>
            <a:cxnLst/>
            <a:rect l="l" t="t" r="r" b="b"/>
            <a:pathLst>
              <a:path w="384535" h="483692">
                <a:moveTo>
                  <a:pt x="0" y="0"/>
                </a:moveTo>
                <a:lnTo>
                  <a:pt x="384536" y="0"/>
                </a:lnTo>
                <a:lnTo>
                  <a:pt x="384536" y="483692"/>
                </a:lnTo>
                <a:lnTo>
                  <a:pt x="0" y="48369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11" name="Freeform 11"/>
          <p:cNvSpPr/>
          <p:nvPr/>
        </p:nvSpPr>
        <p:spPr>
          <a:xfrm>
            <a:off x="11144277" y="8400090"/>
            <a:ext cx="384535" cy="518911"/>
          </a:xfrm>
          <a:custGeom>
            <a:avLst/>
            <a:gdLst/>
            <a:ahLst/>
            <a:cxnLst/>
            <a:rect l="l" t="t" r="r" b="b"/>
            <a:pathLst>
              <a:path w="384535" h="518911">
                <a:moveTo>
                  <a:pt x="0" y="0"/>
                </a:moveTo>
                <a:lnTo>
                  <a:pt x="384535" y="0"/>
                </a:lnTo>
                <a:lnTo>
                  <a:pt x="384535" y="518911"/>
                </a:lnTo>
                <a:lnTo>
                  <a:pt x="0" y="51891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12" name="Freeform 12"/>
          <p:cNvSpPr/>
          <p:nvPr/>
        </p:nvSpPr>
        <p:spPr>
          <a:xfrm>
            <a:off x="11073099" y="9373879"/>
            <a:ext cx="581095" cy="505552"/>
          </a:xfrm>
          <a:custGeom>
            <a:avLst/>
            <a:gdLst/>
            <a:ahLst/>
            <a:cxnLst/>
            <a:rect l="l" t="t" r="r" b="b"/>
            <a:pathLst>
              <a:path w="581095" h="505552">
                <a:moveTo>
                  <a:pt x="0" y="0"/>
                </a:moveTo>
                <a:lnTo>
                  <a:pt x="581095" y="0"/>
                </a:lnTo>
                <a:lnTo>
                  <a:pt x="581095" y="505552"/>
                </a:lnTo>
                <a:lnTo>
                  <a:pt x="0" y="50555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grpSp>
        <p:nvGrpSpPr>
          <p:cNvPr id="13" name="Group 13"/>
          <p:cNvGrpSpPr/>
          <p:nvPr/>
        </p:nvGrpSpPr>
        <p:grpSpPr>
          <a:xfrm>
            <a:off x="3264072" y="4832052"/>
            <a:ext cx="5735411" cy="661055"/>
            <a:chOff x="0" y="0"/>
            <a:chExt cx="2010543" cy="231732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010543" cy="231732"/>
            </a:xfrm>
            <a:custGeom>
              <a:avLst/>
              <a:gdLst/>
              <a:ahLst/>
              <a:cxnLst/>
              <a:rect l="l" t="t" r="r" b="b"/>
              <a:pathLst>
                <a:path w="2010543" h="231732">
                  <a:moveTo>
                    <a:pt x="26997" y="0"/>
                  </a:moveTo>
                  <a:lnTo>
                    <a:pt x="1983546" y="0"/>
                  </a:lnTo>
                  <a:cubicBezTo>
                    <a:pt x="1990706" y="0"/>
                    <a:pt x="1997573" y="2844"/>
                    <a:pt x="2002636" y="7907"/>
                  </a:cubicBezTo>
                  <a:cubicBezTo>
                    <a:pt x="2007699" y="12970"/>
                    <a:pt x="2010543" y="19837"/>
                    <a:pt x="2010543" y="26997"/>
                  </a:cubicBezTo>
                  <a:lnTo>
                    <a:pt x="2010543" y="204735"/>
                  </a:lnTo>
                  <a:cubicBezTo>
                    <a:pt x="2010543" y="211895"/>
                    <a:pt x="2007699" y="218762"/>
                    <a:pt x="2002636" y="223825"/>
                  </a:cubicBezTo>
                  <a:cubicBezTo>
                    <a:pt x="1997573" y="228888"/>
                    <a:pt x="1990706" y="231732"/>
                    <a:pt x="1983546" y="231732"/>
                  </a:cubicBezTo>
                  <a:lnTo>
                    <a:pt x="26997" y="231732"/>
                  </a:lnTo>
                  <a:cubicBezTo>
                    <a:pt x="19837" y="231732"/>
                    <a:pt x="12970" y="228888"/>
                    <a:pt x="7907" y="223825"/>
                  </a:cubicBezTo>
                  <a:cubicBezTo>
                    <a:pt x="2844" y="218762"/>
                    <a:pt x="0" y="211895"/>
                    <a:pt x="0" y="204735"/>
                  </a:cubicBezTo>
                  <a:lnTo>
                    <a:pt x="0" y="26997"/>
                  </a:lnTo>
                  <a:cubicBezTo>
                    <a:pt x="0" y="19837"/>
                    <a:pt x="2844" y="12970"/>
                    <a:pt x="7907" y="7907"/>
                  </a:cubicBezTo>
                  <a:cubicBezTo>
                    <a:pt x="12970" y="2844"/>
                    <a:pt x="19837" y="0"/>
                    <a:pt x="26997" y="0"/>
                  </a:cubicBezTo>
                  <a:close/>
                </a:path>
              </a:pathLst>
            </a:custGeom>
            <a:solidFill>
              <a:srgbClr val="FCF2F9"/>
            </a:solidFill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38100"/>
              <a:ext cx="2010543" cy="2698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nl-BE" noProof="0" dirty="0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6207181" y="5629225"/>
            <a:ext cx="2792302" cy="1335161"/>
            <a:chOff x="0" y="0"/>
            <a:chExt cx="978839" cy="46804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978839" cy="468040"/>
            </a:xfrm>
            <a:custGeom>
              <a:avLst/>
              <a:gdLst/>
              <a:ahLst/>
              <a:cxnLst/>
              <a:rect l="l" t="t" r="r" b="b"/>
              <a:pathLst>
                <a:path w="978839" h="468040">
                  <a:moveTo>
                    <a:pt x="55452" y="0"/>
                  </a:moveTo>
                  <a:lnTo>
                    <a:pt x="923387" y="0"/>
                  </a:lnTo>
                  <a:cubicBezTo>
                    <a:pt x="954012" y="0"/>
                    <a:pt x="978839" y="24827"/>
                    <a:pt x="978839" y="55452"/>
                  </a:cubicBezTo>
                  <a:lnTo>
                    <a:pt x="978839" y="412588"/>
                  </a:lnTo>
                  <a:cubicBezTo>
                    <a:pt x="978839" y="427294"/>
                    <a:pt x="972997" y="441399"/>
                    <a:pt x="962597" y="451798"/>
                  </a:cubicBezTo>
                  <a:cubicBezTo>
                    <a:pt x="952198" y="462197"/>
                    <a:pt x="938094" y="468040"/>
                    <a:pt x="923387" y="468040"/>
                  </a:cubicBezTo>
                  <a:lnTo>
                    <a:pt x="55452" y="468040"/>
                  </a:lnTo>
                  <a:cubicBezTo>
                    <a:pt x="40745" y="468040"/>
                    <a:pt x="26641" y="462197"/>
                    <a:pt x="16241" y="451798"/>
                  </a:cubicBezTo>
                  <a:cubicBezTo>
                    <a:pt x="5842" y="441399"/>
                    <a:pt x="0" y="427294"/>
                    <a:pt x="0" y="412588"/>
                  </a:cubicBezTo>
                  <a:lnTo>
                    <a:pt x="0" y="55452"/>
                  </a:lnTo>
                  <a:cubicBezTo>
                    <a:pt x="0" y="40745"/>
                    <a:pt x="5842" y="26641"/>
                    <a:pt x="16241" y="16241"/>
                  </a:cubicBezTo>
                  <a:cubicBezTo>
                    <a:pt x="26641" y="5842"/>
                    <a:pt x="40745" y="0"/>
                    <a:pt x="55452" y="0"/>
                  </a:cubicBezTo>
                  <a:close/>
                </a:path>
              </a:pathLst>
            </a:custGeom>
            <a:solidFill>
              <a:srgbClr val="FCF2F9"/>
            </a:solidFill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38100"/>
              <a:ext cx="978839" cy="5061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nl-BE" noProof="0" dirty="0"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3264072" y="7050188"/>
            <a:ext cx="2792302" cy="1335161"/>
            <a:chOff x="0" y="0"/>
            <a:chExt cx="978839" cy="46804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978839" cy="468040"/>
            </a:xfrm>
            <a:custGeom>
              <a:avLst/>
              <a:gdLst/>
              <a:ahLst/>
              <a:cxnLst/>
              <a:rect l="l" t="t" r="r" b="b"/>
              <a:pathLst>
                <a:path w="978839" h="468040">
                  <a:moveTo>
                    <a:pt x="55452" y="0"/>
                  </a:moveTo>
                  <a:lnTo>
                    <a:pt x="923387" y="0"/>
                  </a:lnTo>
                  <a:cubicBezTo>
                    <a:pt x="954012" y="0"/>
                    <a:pt x="978839" y="24827"/>
                    <a:pt x="978839" y="55452"/>
                  </a:cubicBezTo>
                  <a:lnTo>
                    <a:pt x="978839" y="412588"/>
                  </a:lnTo>
                  <a:cubicBezTo>
                    <a:pt x="978839" y="427294"/>
                    <a:pt x="972997" y="441399"/>
                    <a:pt x="962597" y="451798"/>
                  </a:cubicBezTo>
                  <a:cubicBezTo>
                    <a:pt x="952198" y="462197"/>
                    <a:pt x="938094" y="468040"/>
                    <a:pt x="923387" y="468040"/>
                  </a:cubicBezTo>
                  <a:lnTo>
                    <a:pt x="55452" y="468040"/>
                  </a:lnTo>
                  <a:cubicBezTo>
                    <a:pt x="40745" y="468040"/>
                    <a:pt x="26641" y="462197"/>
                    <a:pt x="16241" y="451798"/>
                  </a:cubicBezTo>
                  <a:cubicBezTo>
                    <a:pt x="5842" y="441399"/>
                    <a:pt x="0" y="427294"/>
                    <a:pt x="0" y="412588"/>
                  </a:cubicBezTo>
                  <a:lnTo>
                    <a:pt x="0" y="55452"/>
                  </a:lnTo>
                  <a:cubicBezTo>
                    <a:pt x="0" y="40745"/>
                    <a:pt x="5842" y="26641"/>
                    <a:pt x="16241" y="16241"/>
                  </a:cubicBezTo>
                  <a:cubicBezTo>
                    <a:pt x="26641" y="5842"/>
                    <a:pt x="40745" y="0"/>
                    <a:pt x="55452" y="0"/>
                  </a:cubicBezTo>
                  <a:close/>
                </a:path>
              </a:pathLst>
            </a:custGeom>
            <a:solidFill>
              <a:srgbClr val="FCF2F9"/>
            </a:solidFill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38100"/>
              <a:ext cx="978839" cy="5061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nl-BE" noProof="0" dirty="0"/>
            </a:p>
          </p:txBody>
        </p:sp>
      </p:grpSp>
      <p:sp>
        <p:nvSpPr>
          <p:cNvPr id="22" name="Freeform 22"/>
          <p:cNvSpPr/>
          <p:nvPr/>
        </p:nvSpPr>
        <p:spPr>
          <a:xfrm>
            <a:off x="4298612" y="7758893"/>
            <a:ext cx="678804" cy="487042"/>
          </a:xfrm>
          <a:custGeom>
            <a:avLst/>
            <a:gdLst/>
            <a:ahLst/>
            <a:cxnLst/>
            <a:rect l="l" t="t" r="r" b="b"/>
            <a:pathLst>
              <a:path w="678804" h="487042">
                <a:moveTo>
                  <a:pt x="0" y="0"/>
                </a:moveTo>
                <a:lnTo>
                  <a:pt x="678804" y="0"/>
                </a:lnTo>
                <a:lnTo>
                  <a:pt x="678804" y="487041"/>
                </a:lnTo>
                <a:lnTo>
                  <a:pt x="0" y="48704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grpSp>
        <p:nvGrpSpPr>
          <p:cNvPr id="23" name="Group 23"/>
          <p:cNvGrpSpPr/>
          <p:nvPr/>
        </p:nvGrpSpPr>
        <p:grpSpPr>
          <a:xfrm>
            <a:off x="3264072" y="8499649"/>
            <a:ext cx="2792302" cy="1335161"/>
            <a:chOff x="0" y="0"/>
            <a:chExt cx="978839" cy="468040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978839" cy="468040"/>
            </a:xfrm>
            <a:custGeom>
              <a:avLst/>
              <a:gdLst/>
              <a:ahLst/>
              <a:cxnLst/>
              <a:rect l="l" t="t" r="r" b="b"/>
              <a:pathLst>
                <a:path w="978839" h="468040">
                  <a:moveTo>
                    <a:pt x="55452" y="0"/>
                  </a:moveTo>
                  <a:lnTo>
                    <a:pt x="923387" y="0"/>
                  </a:lnTo>
                  <a:cubicBezTo>
                    <a:pt x="954012" y="0"/>
                    <a:pt x="978839" y="24827"/>
                    <a:pt x="978839" y="55452"/>
                  </a:cubicBezTo>
                  <a:lnTo>
                    <a:pt x="978839" y="412588"/>
                  </a:lnTo>
                  <a:cubicBezTo>
                    <a:pt x="978839" y="427294"/>
                    <a:pt x="972997" y="441399"/>
                    <a:pt x="962597" y="451798"/>
                  </a:cubicBezTo>
                  <a:cubicBezTo>
                    <a:pt x="952198" y="462197"/>
                    <a:pt x="938094" y="468040"/>
                    <a:pt x="923387" y="468040"/>
                  </a:cubicBezTo>
                  <a:lnTo>
                    <a:pt x="55452" y="468040"/>
                  </a:lnTo>
                  <a:cubicBezTo>
                    <a:pt x="40745" y="468040"/>
                    <a:pt x="26641" y="462197"/>
                    <a:pt x="16241" y="451798"/>
                  </a:cubicBezTo>
                  <a:cubicBezTo>
                    <a:pt x="5842" y="441399"/>
                    <a:pt x="0" y="427294"/>
                    <a:pt x="0" y="412588"/>
                  </a:cubicBezTo>
                  <a:lnTo>
                    <a:pt x="0" y="55452"/>
                  </a:lnTo>
                  <a:cubicBezTo>
                    <a:pt x="0" y="40745"/>
                    <a:pt x="5842" y="26641"/>
                    <a:pt x="16241" y="16241"/>
                  </a:cubicBezTo>
                  <a:cubicBezTo>
                    <a:pt x="26641" y="5842"/>
                    <a:pt x="40745" y="0"/>
                    <a:pt x="55452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F8EDF5"/>
              </a:solidFill>
              <a:prstDash val="sysDot"/>
              <a:miter/>
            </a:ln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38100"/>
              <a:ext cx="978839" cy="5061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nl-BE" noProof="0" dirty="0"/>
            </a:p>
          </p:txBody>
        </p:sp>
      </p:grpSp>
      <p:sp>
        <p:nvSpPr>
          <p:cNvPr id="26" name="Freeform 26"/>
          <p:cNvSpPr/>
          <p:nvPr/>
        </p:nvSpPr>
        <p:spPr>
          <a:xfrm>
            <a:off x="11026530" y="7508725"/>
            <a:ext cx="502282" cy="502282"/>
          </a:xfrm>
          <a:custGeom>
            <a:avLst/>
            <a:gdLst/>
            <a:ahLst/>
            <a:cxnLst/>
            <a:rect l="l" t="t" r="r" b="b"/>
            <a:pathLst>
              <a:path w="502282" h="502282">
                <a:moveTo>
                  <a:pt x="0" y="0"/>
                </a:moveTo>
                <a:lnTo>
                  <a:pt x="502282" y="0"/>
                </a:lnTo>
                <a:lnTo>
                  <a:pt x="502282" y="502282"/>
                </a:lnTo>
                <a:lnTo>
                  <a:pt x="0" y="502282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27" name="Freeform 27"/>
          <p:cNvSpPr/>
          <p:nvPr/>
        </p:nvSpPr>
        <p:spPr>
          <a:xfrm>
            <a:off x="7071634" y="6277832"/>
            <a:ext cx="1016897" cy="559294"/>
          </a:xfrm>
          <a:custGeom>
            <a:avLst/>
            <a:gdLst/>
            <a:ahLst/>
            <a:cxnLst/>
            <a:rect l="l" t="t" r="r" b="b"/>
            <a:pathLst>
              <a:path w="1016897" h="559294">
                <a:moveTo>
                  <a:pt x="0" y="0"/>
                </a:moveTo>
                <a:lnTo>
                  <a:pt x="1016897" y="0"/>
                </a:lnTo>
                <a:lnTo>
                  <a:pt x="1016897" y="559294"/>
                </a:lnTo>
                <a:lnTo>
                  <a:pt x="0" y="55929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28" name="Freeform 28"/>
          <p:cNvSpPr/>
          <p:nvPr/>
        </p:nvSpPr>
        <p:spPr>
          <a:xfrm>
            <a:off x="11089196" y="3785030"/>
            <a:ext cx="402402" cy="445259"/>
          </a:xfrm>
          <a:custGeom>
            <a:avLst/>
            <a:gdLst/>
            <a:ahLst/>
            <a:cxnLst/>
            <a:rect l="l" t="t" r="r" b="b"/>
            <a:pathLst>
              <a:path w="402402" h="445259">
                <a:moveTo>
                  <a:pt x="0" y="0"/>
                </a:moveTo>
                <a:lnTo>
                  <a:pt x="402403" y="0"/>
                </a:lnTo>
                <a:lnTo>
                  <a:pt x="402403" y="445259"/>
                </a:lnTo>
                <a:lnTo>
                  <a:pt x="0" y="445259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grpSp>
        <p:nvGrpSpPr>
          <p:cNvPr id="29" name="Group 29"/>
          <p:cNvGrpSpPr/>
          <p:nvPr/>
        </p:nvGrpSpPr>
        <p:grpSpPr>
          <a:xfrm>
            <a:off x="3270517" y="4071587"/>
            <a:ext cx="5735411" cy="589015"/>
            <a:chOff x="0" y="0"/>
            <a:chExt cx="2010543" cy="206479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2010543" cy="206479"/>
            </a:xfrm>
            <a:custGeom>
              <a:avLst/>
              <a:gdLst/>
              <a:ahLst/>
              <a:cxnLst/>
              <a:rect l="l" t="t" r="r" b="b"/>
              <a:pathLst>
                <a:path w="2010543" h="206479">
                  <a:moveTo>
                    <a:pt x="26997" y="0"/>
                  </a:moveTo>
                  <a:lnTo>
                    <a:pt x="1983546" y="0"/>
                  </a:lnTo>
                  <a:cubicBezTo>
                    <a:pt x="1990706" y="0"/>
                    <a:pt x="1997573" y="2844"/>
                    <a:pt x="2002636" y="7907"/>
                  </a:cubicBezTo>
                  <a:cubicBezTo>
                    <a:pt x="2007699" y="12970"/>
                    <a:pt x="2010543" y="19837"/>
                    <a:pt x="2010543" y="26997"/>
                  </a:cubicBezTo>
                  <a:lnTo>
                    <a:pt x="2010543" y="179482"/>
                  </a:lnTo>
                  <a:cubicBezTo>
                    <a:pt x="2010543" y="186642"/>
                    <a:pt x="2007699" y="193509"/>
                    <a:pt x="2002636" y="198571"/>
                  </a:cubicBezTo>
                  <a:cubicBezTo>
                    <a:pt x="1997573" y="203634"/>
                    <a:pt x="1990706" y="206479"/>
                    <a:pt x="1983546" y="206479"/>
                  </a:cubicBezTo>
                  <a:lnTo>
                    <a:pt x="26997" y="206479"/>
                  </a:lnTo>
                  <a:cubicBezTo>
                    <a:pt x="19837" y="206479"/>
                    <a:pt x="12970" y="203634"/>
                    <a:pt x="7907" y="198571"/>
                  </a:cubicBezTo>
                  <a:cubicBezTo>
                    <a:pt x="2844" y="193509"/>
                    <a:pt x="0" y="186642"/>
                    <a:pt x="0" y="179482"/>
                  </a:cubicBezTo>
                  <a:lnTo>
                    <a:pt x="0" y="26997"/>
                  </a:lnTo>
                  <a:cubicBezTo>
                    <a:pt x="0" y="19837"/>
                    <a:pt x="2844" y="12970"/>
                    <a:pt x="7907" y="7907"/>
                  </a:cubicBezTo>
                  <a:cubicBezTo>
                    <a:pt x="12970" y="2844"/>
                    <a:pt x="19837" y="0"/>
                    <a:pt x="26997" y="0"/>
                  </a:cubicBezTo>
                  <a:close/>
                </a:path>
              </a:pathLst>
            </a:custGeom>
            <a:solidFill>
              <a:srgbClr val="F0BFDE"/>
            </a:solidFill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38100"/>
              <a:ext cx="2010543" cy="24457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nl-BE" noProof="0" dirty="0"/>
            </a:p>
          </p:txBody>
        </p:sp>
      </p:grpSp>
      <p:sp>
        <p:nvSpPr>
          <p:cNvPr id="32" name="Freeform 32"/>
          <p:cNvSpPr/>
          <p:nvPr/>
        </p:nvSpPr>
        <p:spPr>
          <a:xfrm>
            <a:off x="10981456" y="5702597"/>
            <a:ext cx="590975" cy="464364"/>
          </a:xfrm>
          <a:custGeom>
            <a:avLst/>
            <a:gdLst/>
            <a:ahLst/>
            <a:cxnLst/>
            <a:rect l="l" t="t" r="r" b="b"/>
            <a:pathLst>
              <a:path w="590975" h="464364">
                <a:moveTo>
                  <a:pt x="0" y="0"/>
                </a:moveTo>
                <a:lnTo>
                  <a:pt x="590976" y="0"/>
                </a:lnTo>
                <a:lnTo>
                  <a:pt x="590976" y="464365"/>
                </a:lnTo>
                <a:lnTo>
                  <a:pt x="0" y="464365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33" name="Freeform 33"/>
          <p:cNvSpPr/>
          <p:nvPr/>
        </p:nvSpPr>
        <p:spPr>
          <a:xfrm>
            <a:off x="4376065" y="9208504"/>
            <a:ext cx="523897" cy="479366"/>
          </a:xfrm>
          <a:custGeom>
            <a:avLst/>
            <a:gdLst/>
            <a:ahLst/>
            <a:cxnLst/>
            <a:rect l="l" t="t" r="r" b="b"/>
            <a:pathLst>
              <a:path w="523897" h="479366">
                <a:moveTo>
                  <a:pt x="0" y="0"/>
                </a:moveTo>
                <a:lnTo>
                  <a:pt x="523897" y="0"/>
                </a:lnTo>
                <a:lnTo>
                  <a:pt x="523897" y="479366"/>
                </a:lnTo>
                <a:lnTo>
                  <a:pt x="0" y="47936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34" name="Freeform 34"/>
          <p:cNvSpPr/>
          <p:nvPr/>
        </p:nvSpPr>
        <p:spPr>
          <a:xfrm>
            <a:off x="10981456" y="6602360"/>
            <a:ext cx="492856" cy="492856"/>
          </a:xfrm>
          <a:custGeom>
            <a:avLst/>
            <a:gdLst/>
            <a:ahLst/>
            <a:cxnLst/>
            <a:rect l="l" t="t" r="r" b="b"/>
            <a:pathLst>
              <a:path w="492856" h="492856">
                <a:moveTo>
                  <a:pt x="0" y="0"/>
                </a:moveTo>
                <a:lnTo>
                  <a:pt x="492856" y="0"/>
                </a:lnTo>
                <a:lnTo>
                  <a:pt x="492856" y="492856"/>
                </a:lnTo>
                <a:lnTo>
                  <a:pt x="0" y="492856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35" name="TextBox 35"/>
          <p:cNvSpPr txBox="1"/>
          <p:nvPr/>
        </p:nvSpPr>
        <p:spPr>
          <a:xfrm>
            <a:off x="11834499" y="3820143"/>
            <a:ext cx="3189429" cy="5974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20"/>
              </a:lnSpc>
            </a:pPr>
            <a:r>
              <a:rPr lang="nl-BE" sz="18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Informeren</a:t>
            </a: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r>
              <a:rPr lang="nl-BE" sz="18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Rapporteren</a:t>
            </a: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r>
              <a:rPr lang="nl-BE" sz="18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Erkennen</a:t>
            </a: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r>
              <a:rPr lang="nl-BE" sz="18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Ondersteunen</a:t>
            </a: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r>
              <a:rPr lang="nl-BE" sz="18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Toezicht</a:t>
            </a: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r>
              <a:rPr lang="nl-BE" sz="18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Handhaven</a:t>
            </a: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r>
              <a:rPr lang="nl-BE" sz="18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Sluiten bij (acuut) gevaar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3372387" y="4832375"/>
            <a:ext cx="5522561" cy="6064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nl-BE" sz="3499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Lokaal bestuur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3657600" y="5671180"/>
            <a:ext cx="1914403" cy="4809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nl-BE" sz="30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Ambtenaar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6553200" y="7127452"/>
            <a:ext cx="2046302" cy="4809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nl-BE" sz="30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Organisator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3484421" y="7092143"/>
            <a:ext cx="2475108" cy="4809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nl-BE" sz="30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Burgemeester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6236680" y="5686101"/>
            <a:ext cx="2658270" cy="4809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nl-BE" sz="30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Schepencollege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3372387" y="8678279"/>
            <a:ext cx="2590324" cy="3154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nl-BE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Externe toezichthouder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4877740" y="4034296"/>
            <a:ext cx="2475094" cy="5610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00"/>
              </a:lnSpc>
              <a:spcBef>
                <a:spcPct val="0"/>
              </a:spcBef>
            </a:pPr>
            <a:r>
              <a:rPr lang="nl-BE" sz="35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Opgroeien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1008084" y="2951670"/>
            <a:ext cx="1793516" cy="4238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14"/>
              </a:lnSpc>
              <a:spcBef>
                <a:spcPct val="0"/>
              </a:spcBef>
            </a:pPr>
            <a:r>
              <a:rPr lang="nl-BE" sz="2653" b="1" noProof="0" dirty="0">
                <a:solidFill>
                  <a:srgbClr val="53565A"/>
                </a:solidFill>
                <a:latin typeface="Barlow Bold"/>
                <a:ea typeface="Barlow Bold"/>
                <a:cs typeface="Barlow Bold"/>
                <a:sym typeface="Barlow Bold"/>
              </a:rPr>
              <a:t>Legende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028700" y="1228141"/>
            <a:ext cx="16230600" cy="16725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nl-BE" sz="24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Met dit sjabloon visualiseer je de rollen en verantwoordelijkheden rond erkennen, ondersteunen, toezicht en handhaving voor BOA in je gemeente. 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nl-BE" sz="24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Gebruik de pictogrammen om het sjabloon aan te passen aan je lokale context. </a:t>
            </a:r>
          </a:p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nl-BE" sz="24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Gebruik pijlen om de onderlinge relaties aan te duiden.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028700" y="561391"/>
            <a:ext cx="16230600" cy="514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199"/>
              </a:lnSpc>
            </a:pPr>
            <a:r>
              <a:rPr lang="nl-BE" sz="2999" noProof="0" dirty="0">
                <a:solidFill>
                  <a:srgbClr val="C6007E"/>
                </a:solidFill>
                <a:latin typeface="Barlow"/>
                <a:ea typeface="Barlow"/>
                <a:cs typeface="Barlow"/>
                <a:sym typeface="Barlow"/>
              </a:rPr>
              <a:t>Erkennen, toezicht en handhaven in BOA: rollen, verantwoordelijkheden en relaties visualiseren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3359526" y="3310307"/>
            <a:ext cx="3574674" cy="4238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714"/>
              </a:lnSpc>
              <a:spcBef>
                <a:spcPct val="0"/>
              </a:spcBef>
            </a:pPr>
            <a:r>
              <a:rPr lang="nl-BE" sz="2653" b="1" noProof="0" dirty="0">
                <a:solidFill>
                  <a:srgbClr val="53565A"/>
                </a:solidFill>
                <a:latin typeface="Barlow Bold"/>
                <a:ea typeface="Barlow Bold"/>
                <a:cs typeface="Barlow Bold"/>
                <a:sym typeface="Barlow Bold"/>
              </a:rPr>
              <a:t>Betrokken partijen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61587" y="2532085"/>
            <a:ext cx="2792302" cy="1335161"/>
            <a:chOff x="0" y="0"/>
            <a:chExt cx="978839" cy="46804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78839" cy="468040"/>
            </a:xfrm>
            <a:custGeom>
              <a:avLst/>
              <a:gdLst/>
              <a:ahLst/>
              <a:cxnLst/>
              <a:rect l="l" t="t" r="r" b="b"/>
              <a:pathLst>
                <a:path w="978839" h="468040">
                  <a:moveTo>
                    <a:pt x="55452" y="0"/>
                  </a:moveTo>
                  <a:lnTo>
                    <a:pt x="923387" y="0"/>
                  </a:lnTo>
                  <a:cubicBezTo>
                    <a:pt x="954012" y="0"/>
                    <a:pt x="978839" y="24827"/>
                    <a:pt x="978839" y="55452"/>
                  </a:cubicBezTo>
                  <a:lnTo>
                    <a:pt x="978839" y="412588"/>
                  </a:lnTo>
                  <a:cubicBezTo>
                    <a:pt x="978839" y="427294"/>
                    <a:pt x="972997" y="441399"/>
                    <a:pt x="962597" y="451798"/>
                  </a:cubicBezTo>
                  <a:cubicBezTo>
                    <a:pt x="952198" y="462197"/>
                    <a:pt x="938094" y="468040"/>
                    <a:pt x="923387" y="468040"/>
                  </a:cubicBezTo>
                  <a:lnTo>
                    <a:pt x="55452" y="468040"/>
                  </a:lnTo>
                  <a:cubicBezTo>
                    <a:pt x="40745" y="468040"/>
                    <a:pt x="26641" y="462197"/>
                    <a:pt x="16241" y="451798"/>
                  </a:cubicBezTo>
                  <a:cubicBezTo>
                    <a:pt x="5842" y="441399"/>
                    <a:pt x="0" y="427294"/>
                    <a:pt x="0" y="412588"/>
                  </a:cubicBezTo>
                  <a:lnTo>
                    <a:pt x="0" y="55452"/>
                  </a:lnTo>
                  <a:cubicBezTo>
                    <a:pt x="0" y="40745"/>
                    <a:pt x="5842" y="26641"/>
                    <a:pt x="16241" y="16241"/>
                  </a:cubicBezTo>
                  <a:cubicBezTo>
                    <a:pt x="26641" y="5842"/>
                    <a:pt x="40745" y="0"/>
                    <a:pt x="55452" y="0"/>
                  </a:cubicBezTo>
                  <a:close/>
                </a:path>
              </a:pathLst>
            </a:custGeom>
            <a:solidFill>
              <a:srgbClr val="FCF2F9"/>
            </a:solidFill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978839" cy="5061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nl-BE" noProof="0" dirty="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938641" y="6597900"/>
            <a:ext cx="3222637" cy="3204429"/>
            <a:chOff x="0" y="0"/>
            <a:chExt cx="1129692" cy="112331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129692" cy="1123310"/>
            </a:xfrm>
            <a:custGeom>
              <a:avLst/>
              <a:gdLst/>
              <a:ahLst/>
              <a:cxnLst/>
              <a:rect l="l" t="t" r="r" b="b"/>
              <a:pathLst>
                <a:path w="1129692" h="1123310">
                  <a:moveTo>
                    <a:pt x="48047" y="0"/>
                  </a:moveTo>
                  <a:lnTo>
                    <a:pt x="1081645" y="0"/>
                  </a:lnTo>
                  <a:cubicBezTo>
                    <a:pt x="1094388" y="0"/>
                    <a:pt x="1106609" y="5062"/>
                    <a:pt x="1115620" y="14073"/>
                  </a:cubicBezTo>
                  <a:cubicBezTo>
                    <a:pt x="1124630" y="23083"/>
                    <a:pt x="1129692" y="35304"/>
                    <a:pt x="1129692" y="48047"/>
                  </a:cubicBezTo>
                  <a:lnTo>
                    <a:pt x="1129692" y="1075262"/>
                  </a:lnTo>
                  <a:cubicBezTo>
                    <a:pt x="1129692" y="1101798"/>
                    <a:pt x="1108181" y="1123310"/>
                    <a:pt x="1081645" y="1123310"/>
                  </a:cubicBezTo>
                  <a:lnTo>
                    <a:pt x="48047" y="1123310"/>
                  </a:lnTo>
                  <a:cubicBezTo>
                    <a:pt x="35304" y="1123310"/>
                    <a:pt x="23083" y="1118247"/>
                    <a:pt x="14073" y="1109237"/>
                  </a:cubicBezTo>
                  <a:cubicBezTo>
                    <a:pt x="5062" y="1100226"/>
                    <a:pt x="0" y="1088005"/>
                    <a:pt x="0" y="1075262"/>
                  </a:cubicBezTo>
                  <a:lnTo>
                    <a:pt x="0" y="48047"/>
                  </a:lnTo>
                  <a:cubicBezTo>
                    <a:pt x="0" y="21511"/>
                    <a:pt x="21511" y="0"/>
                    <a:pt x="48047" y="0"/>
                  </a:cubicBezTo>
                  <a:close/>
                </a:path>
              </a:pathLst>
            </a:custGeom>
            <a:solidFill>
              <a:srgbClr val="F0BFDE"/>
            </a:solidFill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1129692" cy="116141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nl-BE" noProof="0" dirty="0"/>
            </a:p>
          </p:txBody>
        </p:sp>
      </p:grpSp>
      <p:sp>
        <p:nvSpPr>
          <p:cNvPr id="8" name="Freeform 8"/>
          <p:cNvSpPr/>
          <p:nvPr/>
        </p:nvSpPr>
        <p:spPr>
          <a:xfrm>
            <a:off x="7658471" y="7505249"/>
            <a:ext cx="1855418" cy="1953072"/>
          </a:xfrm>
          <a:custGeom>
            <a:avLst/>
            <a:gdLst/>
            <a:ahLst/>
            <a:cxnLst/>
            <a:rect l="l" t="t" r="r" b="b"/>
            <a:pathLst>
              <a:path w="1855418" h="1953072">
                <a:moveTo>
                  <a:pt x="0" y="0"/>
                </a:moveTo>
                <a:lnTo>
                  <a:pt x="1855418" y="0"/>
                </a:lnTo>
                <a:lnTo>
                  <a:pt x="1855418" y="1953072"/>
                </a:lnTo>
                <a:lnTo>
                  <a:pt x="0" y="195307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9" name="Freeform 9"/>
          <p:cNvSpPr/>
          <p:nvPr/>
        </p:nvSpPr>
        <p:spPr>
          <a:xfrm>
            <a:off x="2640221" y="3234147"/>
            <a:ext cx="435034" cy="473175"/>
          </a:xfrm>
          <a:custGeom>
            <a:avLst/>
            <a:gdLst/>
            <a:ahLst/>
            <a:cxnLst/>
            <a:rect l="l" t="t" r="r" b="b"/>
            <a:pathLst>
              <a:path w="435034" h="473175">
                <a:moveTo>
                  <a:pt x="0" y="0"/>
                </a:moveTo>
                <a:lnTo>
                  <a:pt x="435034" y="0"/>
                </a:lnTo>
                <a:lnTo>
                  <a:pt x="435034" y="473175"/>
                </a:lnTo>
                <a:lnTo>
                  <a:pt x="0" y="4731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grpSp>
        <p:nvGrpSpPr>
          <p:cNvPr id="10" name="Group 10"/>
          <p:cNvGrpSpPr/>
          <p:nvPr/>
        </p:nvGrpSpPr>
        <p:grpSpPr>
          <a:xfrm>
            <a:off x="1461587" y="1753886"/>
            <a:ext cx="8722938" cy="589015"/>
            <a:chOff x="0" y="0"/>
            <a:chExt cx="3057818" cy="206479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3057818" cy="206479"/>
            </a:xfrm>
            <a:custGeom>
              <a:avLst/>
              <a:gdLst/>
              <a:ahLst/>
              <a:cxnLst/>
              <a:rect l="l" t="t" r="r" b="b"/>
              <a:pathLst>
                <a:path w="3057818" h="206479">
                  <a:moveTo>
                    <a:pt x="17751" y="0"/>
                  </a:moveTo>
                  <a:lnTo>
                    <a:pt x="3040067" y="0"/>
                  </a:lnTo>
                  <a:cubicBezTo>
                    <a:pt x="3044775" y="0"/>
                    <a:pt x="3049290" y="1870"/>
                    <a:pt x="3052619" y="5199"/>
                  </a:cubicBezTo>
                  <a:cubicBezTo>
                    <a:pt x="3055948" y="8528"/>
                    <a:pt x="3057818" y="13043"/>
                    <a:pt x="3057818" y="17751"/>
                  </a:cubicBezTo>
                  <a:lnTo>
                    <a:pt x="3057818" y="188728"/>
                  </a:lnTo>
                  <a:cubicBezTo>
                    <a:pt x="3057818" y="193436"/>
                    <a:pt x="3055948" y="197951"/>
                    <a:pt x="3052619" y="201280"/>
                  </a:cubicBezTo>
                  <a:cubicBezTo>
                    <a:pt x="3049290" y="204608"/>
                    <a:pt x="3044775" y="206479"/>
                    <a:pt x="3040067" y="206479"/>
                  </a:cubicBezTo>
                  <a:lnTo>
                    <a:pt x="17751" y="206479"/>
                  </a:lnTo>
                  <a:cubicBezTo>
                    <a:pt x="13043" y="206479"/>
                    <a:pt x="8528" y="204608"/>
                    <a:pt x="5199" y="201280"/>
                  </a:cubicBezTo>
                  <a:cubicBezTo>
                    <a:pt x="1870" y="197951"/>
                    <a:pt x="0" y="193436"/>
                    <a:pt x="0" y="188728"/>
                  </a:cubicBezTo>
                  <a:lnTo>
                    <a:pt x="0" y="17751"/>
                  </a:lnTo>
                  <a:cubicBezTo>
                    <a:pt x="0" y="13043"/>
                    <a:pt x="1870" y="8528"/>
                    <a:pt x="5199" y="5199"/>
                  </a:cubicBezTo>
                  <a:cubicBezTo>
                    <a:pt x="8528" y="1870"/>
                    <a:pt x="13043" y="0"/>
                    <a:pt x="17751" y="0"/>
                  </a:cubicBezTo>
                  <a:close/>
                </a:path>
              </a:pathLst>
            </a:custGeom>
            <a:solidFill>
              <a:srgbClr val="FCF2F9"/>
            </a:solidFill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38100"/>
              <a:ext cx="3057818" cy="24457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nl-BE" noProof="0" dirty="0"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4404696" y="2551059"/>
            <a:ext cx="2792302" cy="1335161"/>
            <a:chOff x="0" y="0"/>
            <a:chExt cx="978839" cy="46804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978839" cy="468040"/>
            </a:xfrm>
            <a:custGeom>
              <a:avLst/>
              <a:gdLst/>
              <a:ahLst/>
              <a:cxnLst/>
              <a:rect l="l" t="t" r="r" b="b"/>
              <a:pathLst>
                <a:path w="978839" h="468040">
                  <a:moveTo>
                    <a:pt x="55452" y="0"/>
                  </a:moveTo>
                  <a:lnTo>
                    <a:pt x="923387" y="0"/>
                  </a:lnTo>
                  <a:cubicBezTo>
                    <a:pt x="954012" y="0"/>
                    <a:pt x="978839" y="24827"/>
                    <a:pt x="978839" y="55452"/>
                  </a:cubicBezTo>
                  <a:lnTo>
                    <a:pt x="978839" y="412588"/>
                  </a:lnTo>
                  <a:cubicBezTo>
                    <a:pt x="978839" y="427294"/>
                    <a:pt x="972997" y="441399"/>
                    <a:pt x="962597" y="451798"/>
                  </a:cubicBezTo>
                  <a:cubicBezTo>
                    <a:pt x="952198" y="462197"/>
                    <a:pt x="938094" y="468040"/>
                    <a:pt x="923387" y="468040"/>
                  </a:cubicBezTo>
                  <a:lnTo>
                    <a:pt x="55452" y="468040"/>
                  </a:lnTo>
                  <a:cubicBezTo>
                    <a:pt x="40745" y="468040"/>
                    <a:pt x="26641" y="462197"/>
                    <a:pt x="16241" y="451798"/>
                  </a:cubicBezTo>
                  <a:cubicBezTo>
                    <a:pt x="5842" y="441399"/>
                    <a:pt x="0" y="427294"/>
                    <a:pt x="0" y="412588"/>
                  </a:cubicBezTo>
                  <a:lnTo>
                    <a:pt x="0" y="55452"/>
                  </a:lnTo>
                  <a:cubicBezTo>
                    <a:pt x="0" y="40745"/>
                    <a:pt x="5842" y="26641"/>
                    <a:pt x="16241" y="16241"/>
                  </a:cubicBezTo>
                  <a:cubicBezTo>
                    <a:pt x="26641" y="5842"/>
                    <a:pt x="40745" y="0"/>
                    <a:pt x="55452" y="0"/>
                  </a:cubicBezTo>
                  <a:close/>
                </a:path>
              </a:pathLst>
            </a:custGeom>
            <a:solidFill>
              <a:srgbClr val="FCF2F9"/>
            </a:solidFill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38100"/>
              <a:ext cx="978839" cy="5061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nl-BE" noProof="0" dirty="0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7347805" y="2551059"/>
            <a:ext cx="2792302" cy="1335161"/>
            <a:chOff x="0" y="0"/>
            <a:chExt cx="978839" cy="46804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978839" cy="468040"/>
            </a:xfrm>
            <a:custGeom>
              <a:avLst/>
              <a:gdLst/>
              <a:ahLst/>
              <a:cxnLst/>
              <a:rect l="l" t="t" r="r" b="b"/>
              <a:pathLst>
                <a:path w="978839" h="468040">
                  <a:moveTo>
                    <a:pt x="55452" y="0"/>
                  </a:moveTo>
                  <a:lnTo>
                    <a:pt x="923387" y="0"/>
                  </a:lnTo>
                  <a:cubicBezTo>
                    <a:pt x="954012" y="0"/>
                    <a:pt x="978839" y="24827"/>
                    <a:pt x="978839" y="55452"/>
                  </a:cubicBezTo>
                  <a:lnTo>
                    <a:pt x="978839" y="412588"/>
                  </a:lnTo>
                  <a:cubicBezTo>
                    <a:pt x="978839" y="427294"/>
                    <a:pt x="972997" y="441399"/>
                    <a:pt x="962597" y="451798"/>
                  </a:cubicBezTo>
                  <a:cubicBezTo>
                    <a:pt x="952198" y="462197"/>
                    <a:pt x="938094" y="468040"/>
                    <a:pt x="923387" y="468040"/>
                  </a:cubicBezTo>
                  <a:lnTo>
                    <a:pt x="55452" y="468040"/>
                  </a:lnTo>
                  <a:cubicBezTo>
                    <a:pt x="40745" y="468040"/>
                    <a:pt x="26641" y="462197"/>
                    <a:pt x="16241" y="451798"/>
                  </a:cubicBezTo>
                  <a:cubicBezTo>
                    <a:pt x="5842" y="441399"/>
                    <a:pt x="0" y="427294"/>
                    <a:pt x="0" y="412588"/>
                  </a:cubicBezTo>
                  <a:lnTo>
                    <a:pt x="0" y="55452"/>
                  </a:lnTo>
                  <a:cubicBezTo>
                    <a:pt x="0" y="40745"/>
                    <a:pt x="5842" y="26641"/>
                    <a:pt x="16241" y="16241"/>
                  </a:cubicBezTo>
                  <a:cubicBezTo>
                    <a:pt x="26641" y="5842"/>
                    <a:pt x="40745" y="0"/>
                    <a:pt x="55452" y="0"/>
                  </a:cubicBezTo>
                  <a:close/>
                </a:path>
              </a:pathLst>
            </a:custGeom>
            <a:solidFill>
              <a:srgbClr val="FCF2F9"/>
            </a:solidFill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38100"/>
              <a:ext cx="978839" cy="5061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nl-BE" noProof="0" dirty="0"/>
            </a:p>
          </p:txBody>
        </p:sp>
      </p:grpSp>
      <p:sp>
        <p:nvSpPr>
          <p:cNvPr id="19" name="Freeform 19"/>
          <p:cNvSpPr/>
          <p:nvPr/>
        </p:nvSpPr>
        <p:spPr>
          <a:xfrm>
            <a:off x="8344913" y="3262576"/>
            <a:ext cx="678804" cy="487042"/>
          </a:xfrm>
          <a:custGeom>
            <a:avLst/>
            <a:gdLst/>
            <a:ahLst/>
            <a:cxnLst/>
            <a:rect l="l" t="t" r="r" b="b"/>
            <a:pathLst>
              <a:path w="678804" h="487042">
                <a:moveTo>
                  <a:pt x="0" y="0"/>
                </a:moveTo>
                <a:lnTo>
                  <a:pt x="678804" y="0"/>
                </a:lnTo>
                <a:lnTo>
                  <a:pt x="678804" y="487042"/>
                </a:lnTo>
                <a:lnTo>
                  <a:pt x="0" y="4870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20" name="Freeform 20"/>
          <p:cNvSpPr/>
          <p:nvPr/>
        </p:nvSpPr>
        <p:spPr>
          <a:xfrm>
            <a:off x="5269148" y="3199666"/>
            <a:ext cx="1016897" cy="559294"/>
          </a:xfrm>
          <a:custGeom>
            <a:avLst/>
            <a:gdLst/>
            <a:ahLst/>
            <a:cxnLst/>
            <a:rect l="l" t="t" r="r" b="b"/>
            <a:pathLst>
              <a:path w="1016897" h="559294">
                <a:moveTo>
                  <a:pt x="0" y="0"/>
                </a:moveTo>
                <a:lnTo>
                  <a:pt x="1016898" y="0"/>
                </a:lnTo>
                <a:lnTo>
                  <a:pt x="1016898" y="559293"/>
                </a:lnTo>
                <a:lnTo>
                  <a:pt x="0" y="55929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22" name="Freeform 22"/>
          <p:cNvSpPr/>
          <p:nvPr/>
        </p:nvSpPr>
        <p:spPr>
          <a:xfrm>
            <a:off x="7480876" y="4507470"/>
            <a:ext cx="471325" cy="636030"/>
          </a:xfrm>
          <a:custGeom>
            <a:avLst/>
            <a:gdLst/>
            <a:ahLst/>
            <a:cxnLst/>
            <a:rect l="l" t="t" r="r" b="b"/>
            <a:pathLst>
              <a:path w="471325" h="636030">
                <a:moveTo>
                  <a:pt x="0" y="0"/>
                </a:moveTo>
                <a:lnTo>
                  <a:pt x="471325" y="0"/>
                </a:lnTo>
                <a:lnTo>
                  <a:pt x="471325" y="636030"/>
                </a:lnTo>
                <a:lnTo>
                  <a:pt x="0" y="63603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24" name="Freeform 24"/>
          <p:cNvSpPr/>
          <p:nvPr/>
        </p:nvSpPr>
        <p:spPr>
          <a:xfrm>
            <a:off x="3777578" y="6936093"/>
            <a:ext cx="574812" cy="636030"/>
          </a:xfrm>
          <a:custGeom>
            <a:avLst/>
            <a:gdLst/>
            <a:ahLst/>
            <a:cxnLst/>
            <a:rect l="l" t="t" r="r" b="b"/>
            <a:pathLst>
              <a:path w="574812" h="636030">
                <a:moveTo>
                  <a:pt x="0" y="0"/>
                </a:moveTo>
                <a:lnTo>
                  <a:pt x="574813" y="0"/>
                </a:lnTo>
                <a:lnTo>
                  <a:pt x="574813" y="636030"/>
                </a:lnTo>
                <a:lnTo>
                  <a:pt x="0" y="63603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26" name="Freeform 26"/>
          <p:cNvSpPr/>
          <p:nvPr/>
        </p:nvSpPr>
        <p:spPr>
          <a:xfrm>
            <a:off x="1623936" y="6024541"/>
            <a:ext cx="564716" cy="710334"/>
          </a:xfrm>
          <a:custGeom>
            <a:avLst/>
            <a:gdLst/>
            <a:ahLst/>
            <a:cxnLst/>
            <a:rect l="l" t="t" r="r" b="b"/>
            <a:pathLst>
              <a:path w="564716" h="710334">
                <a:moveTo>
                  <a:pt x="0" y="0"/>
                </a:moveTo>
                <a:lnTo>
                  <a:pt x="564715" y="0"/>
                </a:lnTo>
                <a:lnTo>
                  <a:pt x="564715" y="710334"/>
                </a:lnTo>
                <a:lnTo>
                  <a:pt x="0" y="71033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28" name="Freeform 28"/>
          <p:cNvSpPr/>
          <p:nvPr/>
        </p:nvSpPr>
        <p:spPr>
          <a:xfrm>
            <a:off x="8872053" y="5551745"/>
            <a:ext cx="731069" cy="636030"/>
          </a:xfrm>
          <a:custGeom>
            <a:avLst/>
            <a:gdLst/>
            <a:ahLst/>
            <a:cxnLst/>
            <a:rect l="l" t="t" r="r" b="b"/>
            <a:pathLst>
              <a:path w="731069" h="636030">
                <a:moveTo>
                  <a:pt x="0" y="0"/>
                </a:moveTo>
                <a:lnTo>
                  <a:pt x="731069" y="0"/>
                </a:lnTo>
                <a:lnTo>
                  <a:pt x="731069" y="636030"/>
                </a:lnTo>
                <a:lnTo>
                  <a:pt x="0" y="636030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29" name="AutoShape 29"/>
          <p:cNvSpPr/>
          <p:nvPr/>
        </p:nvSpPr>
        <p:spPr>
          <a:xfrm>
            <a:off x="3836193" y="3493759"/>
            <a:ext cx="1040761" cy="0"/>
          </a:xfrm>
          <a:prstGeom prst="line">
            <a:avLst/>
          </a:prstGeom>
          <a:ln w="28575" cap="flat">
            <a:solidFill>
              <a:srgbClr val="C6007E"/>
            </a:solidFill>
            <a:prstDash val="solid"/>
            <a:headEnd type="none" w="med" len="med"/>
            <a:tailEnd type="triangle" w="lg" len="lg"/>
          </a:ln>
        </p:spPr>
        <p:txBody>
          <a:bodyPr/>
          <a:lstStyle/>
          <a:p>
            <a:endParaRPr lang="nl-BE" noProof="0" dirty="0"/>
          </a:p>
        </p:txBody>
      </p:sp>
      <p:grpSp>
        <p:nvGrpSpPr>
          <p:cNvPr id="30" name="Group 30"/>
          <p:cNvGrpSpPr/>
          <p:nvPr/>
        </p:nvGrpSpPr>
        <p:grpSpPr>
          <a:xfrm>
            <a:off x="1461587" y="337259"/>
            <a:ext cx="8722938" cy="589015"/>
            <a:chOff x="0" y="0"/>
            <a:chExt cx="3057818" cy="206479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3057818" cy="206479"/>
            </a:xfrm>
            <a:custGeom>
              <a:avLst/>
              <a:gdLst/>
              <a:ahLst/>
              <a:cxnLst/>
              <a:rect l="l" t="t" r="r" b="b"/>
              <a:pathLst>
                <a:path w="3057818" h="206479">
                  <a:moveTo>
                    <a:pt x="17751" y="0"/>
                  </a:moveTo>
                  <a:lnTo>
                    <a:pt x="3040067" y="0"/>
                  </a:lnTo>
                  <a:cubicBezTo>
                    <a:pt x="3044775" y="0"/>
                    <a:pt x="3049290" y="1870"/>
                    <a:pt x="3052619" y="5199"/>
                  </a:cubicBezTo>
                  <a:cubicBezTo>
                    <a:pt x="3055948" y="8528"/>
                    <a:pt x="3057818" y="13043"/>
                    <a:pt x="3057818" y="17751"/>
                  </a:cubicBezTo>
                  <a:lnTo>
                    <a:pt x="3057818" y="188728"/>
                  </a:lnTo>
                  <a:cubicBezTo>
                    <a:pt x="3057818" y="193436"/>
                    <a:pt x="3055948" y="197951"/>
                    <a:pt x="3052619" y="201280"/>
                  </a:cubicBezTo>
                  <a:cubicBezTo>
                    <a:pt x="3049290" y="204608"/>
                    <a:pt x="3044775" y="206479"/>
                    <a:pt x="3040067" y="206479"/>
                  </a:cubicBezTo>
                  <a:lnTo>
                    <a:pt x="17751" y="206479"/>
                  </a:lnTo>
                  <a:cubicBezTo>
                    <a:pt x="13043" y="206479"/>
                    <a:pt x="8528" y="204608"/>
                    <a:pt x="5199" y="201280"/>
                  </a:cubicBezTo>
                  <a:cubicBezTo>
                    <a:pt x="1870" y="197951"/>
                    <a:pt x="0" y="193436"/>
                    <a:pt x="0" y="188728"/>
                  </a:cubicBezTo>
                  <a:lnTo>
                    <a:pt x="0" y="17751"/>
                  </a:lnTo>
                  <a:cubicBezTo>
                    <a:pt x="0" y="13043"/>
                    <a:pt x="1870" y="8528"/>
                    <a:pt x="5199" y="5199"/>
                  </a:cubicBezTo>
                  <a:cubicBezTo>
                    <a:pt x="8528" y="1870"/>
                    <a:pt x="13043" y="0"/>
                    <a:pt x="17751" y="0"/>
                  </a:cubicBezTo>
                  <a:close/>
                </a:path>
              </a:pathLst>
            </a:custGeom>
            <a:solidFill>
              <a:srgbClr val="F0BFDE"/>
            </a:solidFill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0" y="-38100"/>
              <a:ext cx="3057818" cy="24457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nl-BE" noProof="0" dirty="0"/>
            </a:p>
          </p:txBody>
        </p:sp>
      </p:grpSp>
      <p:sp>
        <p:nvSpPr>
          <p:cNvPr id="33" name="AutoShape 33"/>
          <p:cNvSpPr/>
          <p:nvPr/>
        </p:nvSpPr>
        <p:spPr>
          <a:xfrm flipH="1">
            <a:off x="4202958" y="926274"/>
            <a:ext cx="0" cy="827612"/>
          </a:xfrm>
          <a:prstGeom prst="line">
            <a:avLst/>
          </a:prstGeom>
          <a:ln w="28575" cap="flat">
            <a:solidFill>
              <a:srgbClr val="C6007E"/>
            </a:solidFill>
            <a:prstDash val="solid"/>
            <a:headEnd type="none" w="med" len="med"/>
            <a:tailEnd type="triangle" w="lg" len="lg"/>
          </a:ln>
        </p:spPr>
        <p:txBody>
          <a:bodyPr/>
          <a:lstStyle/>
          <a:p>
            <a:endParaRPr lang="nl-BE" noProof="0" dirty="0"/>
          </a:p>
        </p:txBody>
      </p:sp>
      <p:sp>
        <p:nvSpPr>
          <p:cNvPr id="34" name="AutoShape 34"/>
          <p:cNvSpPr/>
          <p:nvPr/>
        </p:nvSpPr>
        <p:spPr>
          <a:xfrm flipH="1">
            <a:off x="7198804" y="900836"/>
            <a:ext cx="0" cy="853049"/>
          </a:xfrm>
          <a:prstGeom prst="line">
            <a:avLst/>
          </a:prstGeom>
          <a:ln w="28575" cap="flat">
            <a:solidFill>
              <a:srgbClr val="C6007E"/>
            </a:solidFill>
            <a:prstDash val="solid"/>
            <a:headEnd type="none" w="med" len="med"/>
            <a:tailEnd type="triangle" w="lg" len="lg"/>
          </a:ln>
        </p:spPr>
        <p:txBody>
          <a:bodyPr/>
          <a:lstStyle/>
          <a:p>
            <a:endParaRPr lang="nl-BE" noProof="0" dirty="0"/>
          </a:p>
        </p:txBody>
      </p:sp>
      <p:sp>
        <p:nvSpPr>
          <p:cNvPr id="35" name="Freeform 35"/>
          <p:cNvSpPr/>
          <p:nvPr/>
        </p:nvSpPr>
        <p:spPr>
          <a:xfrm>
            <a:off x="7347805" y="1133370"/>
            <a:ext cx="368734" cy="463816"/>
          </a:xfrm>
          <a:custGeom>
            <a:avLst/>
            <a:gdLst/>
            <a:ahLst/>
            <a:cxnLst/>
            <a:rect l="l" t="t" r="r" b="b"/>
            <a:pathLst>
              <a:path w="368734" h="463816">
                <a:moveTo>
                  <a:pt x="0" y="0"/>
                </a:moveTo>
                <a:lnTo>
                  <a:pt x="368734" y="0"/>
                </a:lnTo>
                <a:lnTo>
                  <a:pt x="368734" y="463815"/>
                </a:lnTo>
                <a:lnTo>
                  <a:pt x="0" y="463815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36" name="Freeform 36"/>
          <p:cNvSpPr/>
          <p:nvPr/>
        </p:nvSpPr>
        <p:spPr>
          <a:xfrm>
            <a:off x="3550511" y="1074171"/>
            <a:ext cx="423847" cy="468987"/>
          </a:xfrm>
          <a:custGeom>
            <a:avLst/>
            <a:gdLst/>
            <a:ahLst/>
            <a:cxnLst/>
            <a:rect l="l" t="t" r="r" b="b"/>
            <a:pathLst>
              <a:path w="423847" h="468987">
                <a:moveTo>
                  <a:pt x="0" y="0"/>
                </a:moveTo>
                <a:lnTo>
                  <a:pt x="423847" y="0"/>
                </a:lnTo>
                <a:lnTo>
                  <a:pt x="423847" y="468987"/>
                </a:lnTo>
                <a:lnTo>
                  <a:pt x="0" y="46898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37" name="Freeform 37"/>
          <p:cNvSpPr/>
          <p:nvPr/>
        </p:nvSpPr>
        <p:spPr>
          <a:xfrm>
            <a:off x="6226193" y="4593303"/>
            <a:ext cx="590975" cy="464364"/>
          </a:xfrm>
          <a:custGeom>
            <a:avLst/>
            <a:gdLst/>
            <a:ahLst/>
            <a:cxnLst/>
            <a:rect l="l" t="t" r="r" b="b"/>
            <a:pathLst>
              <a:path w="590975" h="464364">
                <a:moveTo>
                  <a:pt x="0" y="0"/>
                </a:moveTo>
                <a:lnTo>
                  <a:pt x="590975" y="0"/>
                </a:lnTo>
                <a:lnTo>
                  <a:pt x="590975" y="464364"/>
                </a:lnTo>
                <a:lnTo>
                  <a:pt x="0" y="464364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38" name="Freeform 38"/>
          <p:cNvSpPr/>
          <p:nvPr/>
        </p:nvSpPr>
        <p:spPr>
          <a:xfrm>
            <a:off x="5210533" y="7002967"/>
            <a:ext cx="502282" cy="502282"/>
          </a:xfrm>
          <a:custGeom>
            <a:avLst/>
            <a:gdLst/>
            <a:ahLst/>
            <a:cxnLst/>
            <a:rect l="l" t="t" r="r" b="b"/>
            <a:pathLst>
              <a:path w="502282" h="502282">
                <a:moveTo>
                  <a:pt x="0" y="0"/>
                </a:moveTo>
                <a:lnTo>
                  <a:pt x="502283" y="0"/>
                </a:lnTo>
                <a:lnTo>
                  <a:pt x="502283" y="502282"/>
                </a:lnTo>
                <a:lnTo>
                  <a:pt x="0" y="50228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39" name="Freeform 39"/>
          <p:cNvSpPr/>
          <p:nvPr/>
        </p:nvSpPr>
        <p:spPr>
          <a:xfrm>
            <a:off x="4404696" y="1183998"/>
            <a:ext cx="312164" cy="312164"/>
          </a:xfrm>
          <a:custGeom>
            <a:avLst/>
            <a:gdLst/>
            <a:ahLst/>
            <a:cxnLst/>
            <a:rect l="l" t="t" r="r" b="b"/>
            <a:pathLst>
              <a:path w="312164" h="312164">
                <a:moveTo>
                  <a:pt x="0" y="0"/>
                </a:moveTo>
                <a:lnTo>
                  <a:pt x="312164" y="0"/>
                </a:lnTo>
                <a:lnTo>
                  <a:pt x="312164" y="312164"/>
                </a:lnTo>
                <a:lnTo>
                  <a:pt x="0" y="312164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40" name="TextBox 40"/>
          <p:cNvSpPr txBox="1"/>
          <p:nvPr/>
        </p:nvSpPr>
        <p:spPr>
          <a:xfrm>
            <a:off x="2531477" y="1677686"/>
            <a:ext cx="6492240" cy="6064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nl-BE" sz="3499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Lokaal bestuur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945957" y="2593013"/>
            <a:ext cx="2028401" cy="4809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nl-BE" sz="30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Ambtenaar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7586028" y="6819987"/>
            <a:ext cx="2083783" cy="4809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nl-BE" sz="30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Organisator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7568154" y="2593013"/>
            <a:ext cx="2401718" cy="4809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nl-BE" sz="30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Burgemeester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4462730" y="2607934"/>
            <a:ext cx="2693669" cy="4809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nl-BE" sz="30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Schepencollege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4828943" y="270584"/>
            <a:ext cx="2263520" cy="5610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00"/>
              </a:lnSpc>
              <a:spcBef>
                <a:spcPct val="0"/>
              </a:spcBef>
            </a:pPr>
            <a:r>
              <a:rPr lang="nl-BE" sz="35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Opgroeien</a:t>
            </a:r>
          </a:p>
        </p:txBody>
      </p:sp>
      <p:grpSp>
        <p:nvGrpSpPr>
          <p:cNvPr id="46" name="Group 46"/>
          <p:cNvGrpSpPr/>
          <p:nvPr/>
        </p:nvGrpSpPr>
        <p:grpSpPr>
          <a:xfrm>
            <a:off x="14253700" y="494266"/>
            <a:ext cx="3402676" cy="2064226"/>
            <a:chOff x="0" y="0"/>
            <a:chExt cx="4536901" cy="2752302"/>
          </a:xfrm>
        </p:grpSpPr>
        <p:sp>
          <p:nvSpPr>
            <p:cNvPr id="47" name="Freeform 47"/>
            <p:cNvSpPr/>
            <p:nvPr/>
          </p:nvSpPr>
          <p:spPr>
            <a:xfrm>
              <a:off x="990197" y="0"/>
              <a:ext cx="2711017" cy="2752302"/>
            </a:xfrm>
            <a:custGeom>
              <a:avLst/>
              <a:gdLst/>
              <a:ahLst/>
              <a:cxnLst/>
              <a:rect l="l" t="t" r="r" b="b"/>
              <a:pathLst>
                <a:path w="2711017" h="2752302">
                  <a:moveTo>
                    <a:pt x="0" y="0"/>
                  </a:moveTo>
                  <a:lnTo>
                    <a:pt x="2711018" y="0"/>
                  </a:lnTo>
                  <a:lnTo>
                    <a:pt x="2711018" y="2752302"/>
                  </a:lnTo>
                  <a:lnTo>
                    <a:pt x="0" y="275230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2">
                <a:extLst>
                  <a:ext uri="{96DAC541-7B7A-43D3-8B79-37D633B846F1}">
                    <asvg:svgBlip xmlns:asvg="http://schemas.microsoft.com/office/drawing/2016/SVG/main" r:embed="rId2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l-BE" noProof="0" dirty="0"/>
            </a:p>
          </p:txBody>
        </p:sp>
        <p:sp>
          <p:nvSpPr>
            <p:cNvPr id="48" name="TextBox 48"/>
            <p:cNvSpPr txBox="1"/>
            <p:nvPr/>
          </p:nvSpPr>
          <p:spPr>
            <a:xfrm rot="-651860">
              <a:off x="29286" y="1005822"/>
              <a:ext cx="4462170" cy="90653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714"/>
                </a:lnSpc>
                <a:spcBef>
                  <a:spcPct val="0"/>
                </a:spcBef>
              </a:pPr>
              <a:r>
                <a:rPr lang="nl-BE" sz="4081" b="1" noProof="0" dirty="0">
                  <a:solidFill>
                    <a:srgbClr val="702082"/>
                  </a:solidFill>
                  <a:latin typeface="Barlow Bold"/>
                  <a:ea typeface="Barlow Bold"/>
                  <a:cs typeface="Barlow Bold"/>
                  <a:sym typeface="Barlow Bold"/>
                </a:rPr>
                <a:t>VOORBEELD</a:t>
              </a:r>
            </a:p>
          </p:txBody>
        </p:sp>
      </p:grpSp>
      <p:sp>
        <p:nvSpPr>
          <p:cNvPr id="50" name="Freeform 50"/>
          <p:cNvSpPr/>
          <p:nvPr/>
        </p:nvSpPr>
        <p:spPr>
          <a:xfrm>
            <a:off x="11546550" y="4897072"/>
            <a:ext cx="492856" cy="492856"/>
          </a:xfrm>
          <a:custGeom>
            <a:avLst/>
            <a:gdLst/>
            <a:ahLst/>
            <a:cxnLst/>
            <a:rect l="l" t="t" r="r" b="b"/>
            <a:pathLst>
              <a:path w="492856" h="492856">
                <a:moveTo>
                  <a:pt x="0" y="0"/>
                </a:moveTo>
                <a:lnTo>
                  <a:pt x="492856" y="0"/>
                </a:lnTo>
                <a:lnTo>
                  <a:pt x="492856" y="492856"/>
                </a:lnTo>
                <a:lnTo>
                  <a:pt x="0" y="492856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51" name="Freeform 51"/>
          <p:cNvSpPr/>
          <p:nvPr/>
        </p:nvSpPr>
        <p:spPr>
          <a:xfrm>
            <a:off x="14043142" y="4799444"/>
            <a:ext cx="384535" cy="483692"/>
          </a:xfrm>
          <a:custGeom>
            <a:avLst/>
            <a:gdLst/>
            <a:ahLst/>
            <a:cxnLst/>
            <a:rect l="l" t="t" r="r" b="b"/>
            <a:pathLst>
              <a:path w="384535" h="483692">
                <a:moveTo>
                  <a:pt x="0" y="0"/>
                </a:moveTo>
                <a:lnTo>
                  <a:pt x="384535" y="0"/>
                </a:lnTo>
                <a:lnTo>
                  <a:pt x="384535" y="483693"/>
                </a:lnTo>
                <a:lnTo>
                  <a:pt x="0" y="48369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52" name="Freeform 52"/>
          <p:cNvSpPr/>
          <p:nvPr/>
        </p:nvSpPr>
        <p:spPr>
          <a:xfrm>
            <a:off x="14080355" y="8532605"/>
            <a:ext cx="384535" cy="518911"/>
          </a:xfrm>
          <a:custGeom>
            <a:avLst/>
            <a:gdLst/>
            <a:ahLst/>
            <a:cxnLst/>
            <a:rect l="l" t="t" r="r" b="b"/>
            <a:pathLst>
              <a:path w="384535" h="518911">
                <a:moveTo>
                  <a:pt x="0" y="0"/>
                </a:moveTo>
                <a:lnTo>
                  <a:pt x="384535" y="0"/>
                </a:lnTo>
                <a:lnTo>
                  <a:pt x="384535" y="518911"/>
                </a:lnTo>
                <a:lnTo>
                  <a:pt x="0" y="51891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53" name="Freeform 53"/>
          <p:cNvSpPr/>
          <p:nvPr/>
        </p:nvSpPr>
        <p:spPr>
          <a:xfrm>
            <a:off x="14009178" y="9506394"/>
            <a:ext cx="581095" cy="505552"/>
          </a:xfrm>
          <a:custGeom>
            <a:avLst/>
            <a:gdLst/>
            <a:ahLst/>
            <a:cxnLst/>
            <a:rect l="l" t="t" r="r" b="b"/>
            <a:pathLst>
              <a:path w="581095" h="505552">
                <a:moveTo>
                  <a:pt x="0" y="0"/>
                </a:moveTo>
                <a:lnTo>
                  <a:pt x="581095" y="0"/>
                </a:lnTo>
                <a:lnTo>
                  <a:pt x="581095" y="505552"/>
                </a:lnTo>
                <a:lnTo>
                  <a:pt x="0" y="505552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54" name="Freeform 54"/>
          <p:cNvSpPr/>
          <p:nvPr/>
        </p:nvSpPr>
        <p:spPr>
          <a:xfrm>
            <a:off x="13962608" y="7641240"/>
            <a:ext cx="502282" cy="502282"/>
          </a:xfrm>
          <a:custGeom>
            <a:avLst/>
            <a:gdLst/>
            <a:ahLst/>
            <a:cxnLst/>
            <a:rect l="l" t="t" r="r" b="b"/>
            <a:pathLst>
              <a:path w="502282" h="502282">
                <a:moveTo>
                  <a:pt x="0" y="0"/>
                </a:moveTo>
                <a:lnTo>
                  <a:pt x="502282" y="0"/>
                </a:lnTo>
                <a:lnTo>
                  <a:pt x="502282" y="502282"/>
                </a:lnTo>
                <a:lnTo>
                  <a:pt x="0" y="50228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55" name="Freeform 55"/>
          <p:cNvSpPr/>
          <p:nvPr/>
        </p:nvSpPr>
        <p:spPr>
          <a:xfrm>
            <a:off x="14025275" y="3917545"/>
            <a:ext cx="402402" cy="445259"/>
          </a:xfrm>
          <a:custGeom>
            <a:avLst/>
            <a:gdLst/>
            <a:ahLst/>
            <a:cxnLst/>
            <a:rect l="l" t="t" r="r" b="b"/>
            <a:pathLst>
              <a:path w="402402" h="445259">
                <a:moveTo>
                  <a:pt x="0" y="0"/>
                </a:moveTo>
                <a:lnTo>
                  <a:pt x="402402" y="0"/>
                </a:lnTo>
                <a:lnTo>
                  <a:pt x="402402" y="445259"/>
                </a:lnTo>
                <a:lnTo>
                  <a:pt x="0" y="44525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56" name="Freeform 56"/>
          <p:cNvSpPr/>
          <p:nvPr/>
        </p:nvSpPr>
        <p:spPr>
          <a:xfrm>
            <a:off x="13917535" y="5835112"/>
            <a:ext cx="590975" cy="464364"/>
          </a:xfrm>
          <a:custGeom>
            <a:avLst/>
            <a:gdLst/>
            <a:ahLst/>
            <a:cxnLst/>
            <a:rect l="l" t="t" r="r" b="b"/>
            <a:pathLst>
              <a:path w="590975" h="464364">
                <a:moveTo>
                  <a:pt x="0" y="0"/>
                </a:moveTo>
                <a:lnTo>
                  <a:pt x="590975" y="0"/>
                </a:lnTo>
                <a:lnTo>
                  <a:pt x="590975" y="464364"/>
                </a:lnTo>
                <a:lnTo>
                  <a:pt x="0" y="464364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57" name="Freeform 57"/>
          <p:cNvSpPr/>
          <p:nvPr/>
        </p:nvSpPr>
        <p:spPr>
          <a:xfrm>
            <a:off x="13917535" y="6734875"/>
            <a:ext cx="492856" cy="492856"/>
          </a:xfrm>
          <a:custGeom>
            <a:avLst/>
            <a:gdLst/>
            <a:ahLst/>
            <a:cxnLst/>
            <a:rect l="l" t="t" r="r" b="b"/>
            <a:pathLst>
              <a:path w="492856" h="492856">
                <a:moveTo>
                  <a:pt x="0" y="0"/>
                </a:moveTo>
                <a:lnTo>
                  <a:pt x="492855" y="0"/>
                </a:lnTo>
                <a:lnTo>
                  <a:pt x="492855" y="492855"/>
                </a:lnTo>
                <a:lnTo>
                  <a:pt x="0" y="492855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 noProof="0" dirty="0"/>
          </a:p>
        </p:txBody>
      </p:sp>
      <p:sp>
        <p:nvSpPr>
          <p:cNvPr id="58" name="TextBox 58"/>
          <p:cNvSpPr txBox="1"/>
          <p:nvPr/>
        </p:nvSpPr>
        <p:spPr>
          <a:xfrm>
            <a:off x="14770577" y="3952658"/>
            <a:ext cx="3189429" cy="5974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20"/>
              </a:lnSpc>
            </a:pPr>
            <a:r>
              <a:rPr lang="nl-BE" sz="18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Informeren</a:t>
            </a: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r>
              <a:rPr lang="nl-BE" sz="18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Rapporteren</a:t>
            </a: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r>
              <a:rPr lang="nl-BE" sz="18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Erkennen</a:t>
            </a: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r>
              <a:rPr lang="nl-BE" sz="18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Ondersteunen</a:t>
            </a: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r>
              <a:rPr lang="nl-BE" sz="18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Toezicht</a:t>
            </a: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r>
              <a:rPr lang="nl-BE" sz="18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Handhaven</a:t>
            </a: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endParaRPr lang="nl-BE" sz="1800" noProof="0" dirty="0">
              <a:solidFill>
                <a:srgbClr val="53565A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20"/>
              </a:lnSpc>
            </a:pPr>
            <a:r>
              <a:rPr lang="nl-BE" sz="1800" noProof="0" dirty="0">
                <a:solidFill>
                  <a:srgbClr val="53565A"/>
                </a:solidFill>
                <a:latin typeface="Barlow"/>
                <a:ea typeface="Barlow"/>
                <a:cs typeface="Barlow"/>
                <a:sym typeface="Barlow"/>
              </a:rPr>
              <a:t>Sluiten bij (acuut) gevaar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13944163" y="3084184"/>
            <a:ext cx="1682444" cy="4198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14"/>
              </a:lnSpc>
              <a:spcBef>
                <a:spcPct val="0"/>
              </a:spcBef>
            </a:pPr>
            <a:r>
              <a:rPr lang="nl-BE" sz="2653" b="1" noProof="0" dirty="0">
                <a:solidFill>
                  <a:srgbClr val="53565A"/>
                </a:solidFill>
                <a:latin typeface="Barlow Bold"/>
                <a:ea typeface="Barlow Bold"/>
                <a:cs typeface="Barlow Bold"/>
                <a:sym typeface="Barlow Bold"/>
              </a:rPr>
              <a:t>Legende</a:t>
            </a:r>
          </a:p>
        </p:txBody>
      </p:sp>
      <p:cxnSp>
        <p:nvCxnSpPr>
          <p:cNvPr id="61" name="Verbindingslijn: gebogen 60">
            <a:extLst>
              <a:ext uri="{FF2B5EF4-FFF2-40B4-BE49-F238E27FC236}">
                <a16:creationId xmlns:a16="http://schemas.microsoft.com/office/drawing/2014/main" id="{BF8620C6-F975-E35F-6718-942C27301F57}"/>
              </a:ext>
            </a:extLst>
          </p:cNvPr>
          <p:cNvCxnSpPr>
            <a:cxnSpLocks/>
          </p:cNvCxnSpPr>
          <p:nvPr/>
        </p:nvCxnSpPr>
        <p:spPr>
          <a:xfrm rot="16200000" flipV="1">
            <a:off x="2235785" y="3945844"/>
            <a:ext cx="4781454" cy="4624258"/>
          </a:xfrm>
          <a:prstGeom prst="bentConnector3">
            <a:avLst>
              <a:gd name="adj1" fmla="val 278"/>
            </a:avLst>
          </a:prstGeom>
          <a:ln w="28575">
            <a:solidFill>
              <a:srgbClr val="C6007E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Verbindingslijn: gebogen 63">
            <a:extLst>
              <a:ext uri="{FF2B5EF4-FFF2-40B4-BE49-F238E27FC236}">
                <a16:creationId xmlns:a16="http://schemas.microsoft.com/office/drawing/2014/main" id="{72CC31B3-F0D4-E670-E0F6-85270A03E0D0}"/>
              </a:ext>
            </a:extLst>
          </p:cNvPr>
          <p:cNvCxnSpPr/>
          <p:nvPr/>
        </p:nvCxnSpPr>
        <p:spPr>
          <a:xfrm rot="16200000" flipH="1">
            <a:off x="3174093" y="3969751"/>
            <a:ext cx="3867055" cy="3662041"/>
          </a:xfrm>
          <a:prstGeom prst="bentConnector3">
            <a:avLst>
              <a:gd name="adj1" fmla="val 99656"/>
            </a:avLst>
          </a:prstGeom>
          <a:ln w="28575">
            <a:solidFill>
              <a:srgbClr val="C6007E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Verbindingslijn: gebogen 66">
            <a:extLst>
              <a:ext uri="{FF2B5EF4-FFF2-40B4-BE49-F238E27FC236}">
                <a16:creationId xmlns:a16="http://schemas.microsoft.com/office/drawing/2014/main" id="{15B51ECC-11CC-CCDB-B4EB-B8607F1C57B5}"/>
              </a:ext>
            </a:extLst>
          </p:cNvPr>
          <p:cNvCxnSpPr>
            <a:stCxn id="15" idx="2"/>
          </p:cNvCxnSpPr>
          <p:nvPr/>
        </p:nvCxnSpPr>
        <p:spPr>
          <a:xfrm rot="16200000" flipH="1">
            <a:off x="5621283" y="4065783"/>
            <a:ext cx="2711680" cy="2352553"/>
          </a:xfrm>
          <a:prstGeom prst="bentConnector3">
            <a:avLst>
              <a:gd name="adj1" fmla="val 56182"/>
            </a:avLst>
          </a:prstGeom>
          <a:ln w="28575">
            <a:solidFill>
              <a:srgbClr val="C6007E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echte verbindingslijn met pijl 69">
            <a:extLst>
              <a:ext uri="{FF2B5EF4-FFF2-40B4-BE49-F238E27FC236}">
                <a16:creationId xmlns:a16="http://schemas.microsoft.com/office/drawing/2014/main" id="{0A576E85-3DAE-0E98-B9B3-9119254D95B5}"/>
              </a:ext>
            </a:extLst>
          </p:cNvPr>
          <p:cNvCxnSpPr>
            <a:stCxn id="18" idx="2"/>
          </p:cNvCxnSpPr>
          <p:nvPr/>
        </p:nvCxnSpPr>
        <p:spPr>
          <a:xfrm>
            <a:off x="8743956" y="3886220"/>
            <a:ext cx="0" cy="2711680"/>
          </a:xfrm>
          <a:prstGeom prst="straightConnector1">
            <a:avLst/>
          </a:prstGeom>
          <a:ln w="28575">
            <a:solidFill>
              <a:srgbClr val="C6007E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Verbindingslijn: gebogen 71">
            <a:extLst>
              <a:ext uri="{FF2B5EF4-FFF2-40B4-BE49-F238E27FC236}">
                <a16:creationId xmlns:a16="http://schemas.microsoft.com/office/drawing/2014/main" id="{B3F3E44A-1463-DE7F-AD66-36D366DB1DF7}"/>
              </a:ext>
            </a:extLst>
          </p:cNvPr>
          <p:cNvCxnSpPr>
            <a:endCxn id="7" idx="3"/>
          </p:cNvCxnSpPr>
          <p:nvPr/>
        </p:nvCxnSpPr>
        <p:spPr>
          <a:xfrm rot="16200000" flipH="1">
            <a:off x="7102003" y="5086496"/>
            <a:ext cx="6097378" cy="21171"/>
          </a:xfrm>
          <a:prstGeom prst="bentConnector4">
            <a:avLst>
              <a:gd name="adj1" fmla="val -76"/>
              <a:gd name="adj2" fmla="val 6074777"/>
            </a:avLst>
          </a:prstGeom>
          <a:ln w="28575">
            <a:solidFill>
              <a:srgbClr val="C6007E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3029F88107EC46B468AB2D7076285B" ma:contentTypeVersion="18" ma:contentTypeDescription="Een nieuw document maken." ma:contentTypeScope="" ma:versionID="f598705ca09b6ef4ac353118bdc3449c">
  <xsd:schema xmlns:xsd="http://www.w3.org/2001/XMLSchema" xmlns:xs="http://www.w3.org/2001/XMLSchema" xmlns:p="http://schemas.microsoft.com/office/2006/metadata/properties" xmlns:ns1="http://schemas.microsoft.com/sharepoint/v3" xmlns:ns2="ba27f539-5634-4d28-8f70-2ce608afb8a0" xmlns:ns3="01e74b56-6dfa-4dff-9cc9-36914b1db102" targetNamespace="http://schemas.microsoft.com/office/2006/metadata/properties" ma:root="true" ma:fieldsID="251a8479852eea129ab9e7c6db74f05c" ns1:_="" ns2:_="" ns3:_="">
    <xsd:import namespace="http://schemas.microsoft.com/sharepoint/v3"/>
    <xsd:import namespace="ba27f539-5634-4d28-8f70-2ce608afb8a0"/>
    <xsd:import namespace="01e74b56-6dfa-4dff-9cc9-36914b1db1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Eigenschappen van het geïntegreerd beleid voor naleving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Actie van de gebruikersinterface van het geïntegreerd beleid voor naleving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27f539-5634-4d28-8f70-2ce608afb8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Afbeeldingtags" ma:readOnly="false" ma:fieldId="{5cf76f15-5ced-4ddc-b409-7134ff3c332f}" ma:taxonomyMulti="true" ma:sspId="140874bb-005b-4a26-b085-598c00416e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74b56-6dfa-4dff-9cc9-36914b1db10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72785ad-bb2b-4ec3-8774-71ca57e0a6f0}" ma:internalName="TaxCatchAll" ma:showField="CatchAllData" ma:web="01e74b56-6dfa-4dff-9cc9-36914b1db1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ba27f539-5634-4d28-8f70-2ce608afb8a0">
      <Terms xmlns="http://schemas.microsoft.com/office/infopath/2007/PartnerControls"/>
    </lcf76f155ced4ddcb4097134ff3c332f>
    <_ip_UnifiedCompliancePolicyProperties xmlns="http://schemas.microsoft.com/sharepoint/v3" xsi:nil="true"/>
    <TaxCatchAll xmlns="01e74b56-6dfa-4dff-9cc9-36914b1db102" xsi:nil="true"/>
  </documentManagement>
</p:properties>
</file>

<file path=customXml/itemProps1.xml><?xml version="1.0" encoding="utf-8"?>
<ds:datastoreItem xmlns:ds="http://schemas.openxmlformats.org/officeDocument/2006/customXml" ds:itemID="{89D092A5-8ABB-430E-8389-C3628B2CE1E9}"/>
</file>

<file path=customXml/itemProps2.xml><?xml version="1.0" encoding="utf-8"?>
<ds:datastoreItem xmlns:ds="http://schemas.openxmlformats.org/officeDocument/2006/customXml" ds:itemID="{8D947580-6179-4F52-9493-9D1741C53089}"/>
</file>

<file path=customXml/itemProps3.xml><?xml version="1.0" encoding="utf-8"?>
<ds:datastoreItem xmlns:ds="http://schemas.openxmlformats.org/officeDocument/2006/customXml" ds:itemID="{0AC8E78D-00F6-4656-B904-3BB02FAEE5B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Office PowerPoint</Application>
  <PresentationFormat>Aangepast</PresentationFormat>
  <Paragraphs>59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Barlow</vt:lpstr>
      <vt:lpstr>Arial</vt:lpstr>
      <vt:lpstr>Barlow Bold</vt:lpstr>
      <vt:lpstr>Calibri</vt:lpstr>
      <vt:lpstr>Office Theme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rollen en verantwoordelijkheden toezicht en handhaving BOA</dc:title>
  <cp:lastModifiedBy>Verpoorten Rika</cp:lastModifiedBy>
  <cp:revision>2</cp:revision>
  <dcterms:created xsi:type="dcterms:W3CDTF">2006-08-16T00:00:00Z</dcterms:created>
  <dcterms:modified xsi:type="dcterms:W3CDTF">2026-02-12T13:48:39Z</dcterms:modified>
  <dc:identifier>DAG-9ZxzmLk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0x0101002B3029F88107EC46B468AB2D7076285B</vt:lpwstr>
  </property>
</Properties>
</file>