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18288000" cy="10287000"/>
  <p:notesSz cx="6858000" cy="9144000"/>
  <p:embeddedFontLst>
    <p:embeddedFont>
      <p:font typeface="Barlow" panose="00000500000000000000" pitchFamily="2" charset="0"/>
      <p:regular r:id="rId4"/>
    </p:embeddedFont>
    <p:embeddedFont>
      <p:font typeface="Barlow Bold" panose="00000800000000000000" charset="0"/>
      <p:regular r:id="rId5"/>
    </p:embeddedFont>
    <p:embeddedFont>
      <p:font typeface="Barlow Italics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00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50" d="100"/>
          <a:sy n="50" d="100"/>
        </p:scale>
        <p:origin x="874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customXml" Target="../customXml/item1.xml"/><Relationship Id="rId5" Type="http://schemas.openxmlformats.org/officeDocument/2006/relationships/font" Target="fonts/font2.fntdata"/><Relationship Id="rId10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14.svg"/><Relationship Id="rId3" Type="http://schemas.openxmlformats.org/officeDocument/2006/relationships/image" Target="../media/image8.svg"/><Relationship Id="rId7" Type="http://schemas.openxmlformats.org/officeDocument/2006/relationships/image" Target="../media/image4.svg"/><Relationship Id="rId12" Type="http://schemas.openxmlformats.org/officeDocument/2006/relationships/image" Target="../media/image13.png"/><Relationship Id="rId17" Type="http://schemas.openxmlformats.org/officeDocument/2006/relationships/image" Target="../media/image18.svg"/><Relationship Id="rId2" Type="http://schemas.openxmlformats.org/officeDocument/2006/relationships/image" Target="../media/image7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2.svg"/><Relationship Id="rId5" Type="http://schemas.openxmlformats.org/officeDocument/2006/relationships/image" Target="../media/image12.svg"/><Relationship Id="rId15" Type="http://schemas.openxmlformats.org/officeDocument/2006/relationships/image" Target="../media/image10.svg"/><Relationship Id="rId10" Type="http://schemas.openxmlformats.org/officeDocument/2006/relationships/image" Target="../media/image1.png"/><Relationship Id="rId4" Type="http://schemas.openxmlformats.org/officeDocument/2006/relationships/image" Target="../media/image11.png"/><Relationship Id="rId9" Type="http://schemas.openxmlformats.org/officeDocument/2006/relationships/image" Target="../media/image16.svg"/><Relationship Id="rId1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1228141"/>
            <a:ext cx="16230600" cy="16725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59"/>
              </a:lnSpc>
            </a:pP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Met </a:t>
            </a: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dit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 </a:t>
            </a: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sjabloon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 </a:t>
            </a: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visualiseer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 je het </a:t>
            </a: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proces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 van </a:t>
            </a: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erkennen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, </a:t>
            </a: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ondersteunen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, </a:t>
            </a: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toezicht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 en </a:t>
            </a: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handhaving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 </a:t>
            </a: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voor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 BOA in je </a:t>
            </a: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gemeente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. </a:t>
            </a: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Pas het </a:t>
            </a: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sjabloon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 aan </a:t>
            </a: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aan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 je </a:t>
            </a: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lokale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 context en de </a:t>
            </a: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gekozen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 </a:t>
            </a: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instrumenten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.</a:t>
            </a: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Gebruik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 de </a:t>
            </a: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pictogrammen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 om het </a:t>
            </a: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sjabloon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 aan </a:t>
            </a: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te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 </a:t>
            </a: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passen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 aan je </a:t>
            </a: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lokale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 context. </a:t>
            </a: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Gebruik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 </a:t>
            </a: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pijlen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 om de </a:t>
            </a: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opeenvolgende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 </a:t>
            </a: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stappen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 in het </a:t>
            </a: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proces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 aan </a:t>
            </a: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te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 </a:t>
            </a:r>
            <a:r>
              <a:rPr lang="en-US" sz="24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duiden</a:t>
            </a:r>
            <a:r>
              <a:rPr lang="en-US" sz="24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.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028700" y="561391"/>
            <a:ext cx="16230600" cy="514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199"/>
              </a:lnSpc>
            </a:pPr>
            <a:r>
              <a:rPr lang="en-US" sz="2999">
                <a:solidFill>
                  <a:srgbClr val="C6007E"/>
                </a:solidFill>
                <a:latin typeface="Barlow"/>
                <a:ea typeface="Barlow"/>
                <a:cs typeface="Barlow"/>
                <a:sym typeface="Barlow"/>
              </a:rPr>
              <a:t>Erkennen, ondersteunen, toezicht en handhaven in BOA: het proces visualiseren</a:t>
            </a:r>
          </a:p>
        </p:txBody>
      </p:sp>
      <p:sp>
        <p:nvSpPr>
          <p:cNvPr id="4" name="Freeform 4"/>
          <p:cNvSpPr/>
          <p:nvPr/>
        </p:nvSpPr>
        <p:spPr>
          <a:xfrm>
            <a:off x="1154307" y="5439796"/>
            <a:ext cx="384535" cy="483692"/>
          </a:xfrm>
          <a:custGeom>
            <a:avLst/>
            <a:gdLst/>
            <a:ahLst/>
            <a:cxnLst/>
            <a:rect l="l" t="t" r="r" b="b"/>
            <a:pathLst>
              <a:path w="384535" h="483692">
                <a:moveTo>
                  <a:pt x="0" y="0"/>
                </a:moveTo>
                <a:lnTo>
                  <a:pt x="384535" y="0"/>
                </a:lnTo>
                <a:lnTo>
                  <a:pt x="384535" y="483692"/>
                </a:lnTo>
                <a:lnTo>
                  <a:pt x="0" y="4836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/>
          </a:p>
        </p:txBody>
      </p:sp>
      <p:sp>
        <p:nvSpPr>
          <p:cNvPr id="5" name="Freeform 5"/>
          <p:cNvSpPr/>
          <p:nvPr/>
        </p:nvSpPr>
        <p:spPr>
          <a:xfrm>
            <a:off x="5188919" y="5387653"/>
            <a:ext cx="384535" cy="518911"/>
          </a:xfrm>
          <a:custGeom>
            <a:avLst/>
            <a:gdLst/>
            <a:ahLst/>
            <a:cxnLst/>
            <a:rect l="l" t="t" r="r" b="b"/>
            <a:pathLst>
              <a:path w="384535" h="518911">
                <a:moveTo>
                  <a:pt x="0" y="0"/>
                </a:moveTo>
                <a:lnTo>
                  <a:pt x="384535" y="0"/>
                </a:lnTo>
                <a:lnTo>
                  <a:pt x="384535" y="518912"/>
                </a:lnTo>
                <a:lnTo>
                  <a:pt x="0" y="51891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/>
          </a:p>
        </p:txBody>
      </p:sp>
      <p:sp>
        <p:nvSpPr>
          <p:cNvPr id="6" name="Freeform 6"/>
          <p:cNvSpPr/>
          <p:nvPr/>
        </p:nvSpPr>
        <p:spPr>
          <a:xfrm>
            <a:off x="5117741" y="6361442"/>
            <a:ext cx="581095" cy="505552"/>
          </a:xfrm>
          <a:custGeom>
            <a:avLst/>
            <a:gdLst/>
            <a:ahLst/>
            <a:cxnLst/>
            <a:rect l="l" t="t" r="r" b="b"/>
            <a:pathLst>
              <a:path w="581095" h="505552">
                <a:moveTo>
                  <a:pt x="0" y="0"/>
                </a:moveTo>
                <a:lnTo>
                  <a:pt x="581095" y="0"/>
                </a:lnTo>
                <a:lnTo>
                  <a:pt x="581095" y="505553"/>
                </a:lnTo>
                <a:lnTo>
                  <a:pt x="0" y="50555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/>
          </a:p>
        </p:txBody>
      </p:sp>
      <p:sp>
        <p:nvSpPr>
          <p:cNvPr id="7" name="Freeform 7"/>
          <p:cNvSpPr/>
          <p:nvPr/>
        </p:nvSpPr>
        <p:spPr>
          <a:xfrm>
            <a:off x="5071172" y="4496289"/>
            <a:ext cx="502282" cy="502282"/>
          </a:xfrm>
          <a:custGeom>
            <a:avLst/>
            <a:gdLst/>
            <a:ahLst/>
            <a:cxnLst/>
            <a:rect l="l" t="t" r="r" b="b"/>
            <a:pathLst>
              <a:path w="502282" h="502282">
                <a:moveTo>
                  <a:pt x="0" y="0"/>
                </a:moveTo>
                <a:lnTo>
                  <a:pt x="502282" y="0"/>
                </a:lnTo>
                <a:lnTo>
                  <a:pt x="502282" y="502282"/>
                </a:lnTo>
                <a:lnTo>
                  <a:pt x="0" y="50228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/>
          </a:p>
        </p:txBody>
      </p:sp>
      <p:sp>
        <p:nvSpPr>
          <p:cNvPr id="8" name="Freeform 8"/>
          <p:cNvSpPr/>
          <p:nvPr/>
        </p:nvSpPr>
        <p:spPr>
          <a:xfrm>
            <a:off x="1136440" y="4557896"/>
            <a:ext cx="402402" cy="445259"/>
          </a:xfrm>
          <a:custGeom>
            <a:avLst/>
            <a:gdLst/>
            <a:ahLst/>
            <a:cxnLst/>
            <a:rect l="l" t="t" r="r" b="b"/>
            <a:pathLst>
              <a:path w="402402" h="445259">
                <a:moveTo>
                  <a:pt x="0" y="0"/>
                </a:moveTo>
                <a:lnTo>
                  <a:pt x="402402" y="0"/>
                </a:lnTo>
                <a:lnTo>
                  <a:pt x="402402" y="445259"/>
                </a:lnTo>
                <a:lnTo>
                  <a:pt x="0" y="44525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/>
          </a:p>
        </p:txBody>
      </p:sp>
      <p:sp>
        <p:nvSpPr>
          <p:cNvPr id="9" name="Freeform 9"/>
          <p:cNvSpPr/>
          <p:nvPr/>
        </p:nvSpPr>
        <p:spPr>
          <a:xfrm>
            <a:off x="1028700" y="6475463"/>
            <a:ext cx="590975" cy="464364"/>
          </a:xfrm>
          <a:custGeom>
            <a:avLst/>
            <a:gdLst/>
            <a:ahLst/>
            <a:cxnLst/>
            <a:rect l="l" t="t" r="r" b="b"/>
            <a:pathLst>
              <a:path w="590975" h="464364">
                <a:moveTo>
                  <a:pt x="0" y="0"/>
                </a:moveTo>
                <a:lnTo>
                  <a:pt x="590975" y="0"/>
                </a:lnTo>
                <a:lnTo>
                  <a:pt x="590975" y="464364"/>
                </a:lnTo>
                <a:lnTo>
                  <a:pt x="0" y="4643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/>
          </a:p>
        </p:txBody>
      </p:sp>
      <p:sp>
        <p:nvSpPr>
          <p:cNvPr id="10" name="Freeform 10"/>
          <p:cNvSpPr/>
          <p:nvPr/>
        </p:nvSpPr>
        <p:spPr>
          <a:xfrm>
            <a:off x="1028700" y="7375226"/>
            <a:ext cx="492856" cy="492856"/>
          </a:xfrm>
          <a:custGeom>
            <a:avLst/>
            <a:gdLst/>
            <a:ahLst/>
            <a:cxnLst/>
            <a:rect l="l" t="t" r="r" b="b"/>
            <a:pathLst>
              <a:path w="492856" h="492856">
                <a:moveTo>
                  <a:pt x="0" y="0"/>
                </a:moveTo>
                <a:lnTo>
                  <a:pt x="492856" y="0"/>
                </a:lnTo>
                <a:lnTo>
                  <a:pt x="492856" y="492855"/>
                </a:lnTo>
                <a:lnTo>
                  <a:pt x="0" y="492855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/>
          </a:p>
        </p:txBody>
      </p:sp>
      <p:sp>
        <p:nvSpPr>
          <p:cNvPr id="11" name="TextBox 11"/>
          <p:cNvSpPr txBox="1"/>
          <p:nvPr/>
        </p:nvSpPr>
        <p:spPr>
          <a:xfrm>
            <a:off x="1881742" y="4593009"/>
            <a:ext cx="3189429" cy="3459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20"/>
              </a:lnSpc>
            </a:pPr>
            <a:r>
              <a:rPr lang="en-US" sz="180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Informeren</a:t>
            </a:r>
          </a:p>
          <a:p>
            <a:pPr algn="l">
              <a:lnSpc>
                <a:spcPts val="2520"/>
              </a:lnSpc>
            </a:pPr>
            <a:endParaRPr lang="en-US" sz="180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endParaRPr lang="en-US" sz="180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r>
              <a:rPr lang="en-US" sz="180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Rapporteren</a:t>
            </a:r>
          </a:p>
          <a:p>
            <a:pPr algn="l">
              <a:lnSpc>
                <a:spcPts val="2520"/>
              </a:lnSpc>
            </a:pPr>
            <a:endParaRPr lang="en-US" sz="180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endParaRPr lang="en-US" sz="180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r>
              <a:rPr lang="en-US" sz="180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Erkennen</a:t>
            </a:r>
          </a:p>
          <a:p>
            <a:pPr algn="l">
              <a:lnSpc>
                <a:spcPts val="2520"/>
              </a:lnSpc>
            </a:pPr>
            <a:endParaRPr lang="en-US" sz="180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endParaRPr lang="en-US" sz="180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r>
              <a:rPr lang="en-US" sz="180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Ondersteunen</a:t>
            </a:r>
          </a:p>
          <a:p>
            <a:pPr algn="l">
              <a:lnSpc>
                <a:spcPts val="2520"/>
              </a:lnSpc>
            </a:pPr>
            <a:endParaRPr lang="en-US" sz="180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055328" y="3724535"/>
            <a:ext cx="1535472" cy="4330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14"/>
              </a:lnSpc>
              <a:spcBef>
                <a:spcPct val="0"/>
              </a:spcBef>
            </a:pPr>
            <a:r>
              <a:rPr lang="en-US" sz="2653" b="1" dirty="0" err="1">
                <a:solidFill>
                  <a:srgbClr val="53565A"/>
                </a:solidFill>
                <a:latin typeface="Barlow Bold"/>
                <a:ea typeface="Barlow Bold"/>
                <a:cs typeface="Barlow Bold"/>
                <a:sym typeface="Barlow Bold"/>
              </a:rPr>
              <a:t>Legende</a:t>
            </a:r>
            <a:endParaRPr lang="en-US" sz="2653" b="1" dirty="0">
              <a:solidFill>
                <a:srgbClr val="53565A"/>
              </a:solidFill>
              <a:latin typeface="Barlow Bold"/>
              <a:ea typeface="Barlow Bold"/>
              <a:cs typeface="Barlow Bold"/>
              <a:sym typeface="Barlow Bold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5916354" y="4506902"/>
            <a:ext cx="2846646" cy="28308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Toezicht</a:t>
            </a:r>
            <a:endParaRPr lang="en-US" sz="180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  <a:spcBef>
                <a:spcPct val="0"/>
              </a:spcBef>
            </a:pPr>
            <a:endParaRPr lang="en-US" sz="180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  <a:spcBef>
                <a:spcPct val="0"/>
              </a:spcBef>
            </a:pPr>
            <a:endParaRPr lang="en-US" sz="180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Handhaven</a:t>
            </a:r>
            <a:endParaRPr lang="en-US" sz="180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  <a:spcBef>
                <a:spcPct val="0"/>
              </a:spcBef>
            </a:pPr>
            <a:endParaRPr lang="en-US" sz="180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  <a:spcBef>
                <a:spcPct val="0"/>
              </a:spcBef>
            </a:pPr>
            <a:endParaRPr lang="en-US" sz="180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Sluiten</a:t>
            </a:r>
            <a:r>
              <a:rPr lang="en-US" sz="18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 </a:t>
            </a:r>
            <a:r>
              <a:rPr lang="en-US" sz="18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bij</a:t>
            </a:r>
            <a:r>
              <a:rPr lang="en-US" sz="18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 (</a:t>
            </a:r>
            <a:r>
              <a:rPr lang="en-US" sz="18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acuut</a:t>
            </a:r>
            <a:r>
              <a:rPr lang="en-US" sz="180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) </a:t>
            </a:r>
            <a:r>
              <a:rPr lang="en-US" sz="1800" dirty="0" err="1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gevaar</a:t>
            </a:r>
            <a:endParaRPr lang="en-US" sz="180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  <a:spcBef>
                <a:spcPct val="0"/>
              </a:spcBef>
            </a:pPr>
            <a:endParaRPr lang="en-US" sz="180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  <a:spcBef>
                <a:spcPct val="0"/>
              </a:spcBef>
            </a:pPr>
            <a:endParaRPr lang="en-US" sz="180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3394899" y="3303181"/>
            <a:ext cx="2374506" cy="1335161"/>
            <a:chOff x="0" y="0"/>
            <a:chExt cx="3166008" cy="1780215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3166008" cy="1780215"/>
              <a:chOff x="0" y="0"/>
              <a:chExt cx="832381" cy="46804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32381" cy="468040"/>
              </a:xfrm>
              <a:custGeom>
                <a:avLst/>
                <a:gdLst/>
                <a:ahLst/>
                <a:cxnLst/>
                <a:rect l="l" t="t" r="r" b="b"/>
                <a:pathLst>
                  <a:path w="832381" h="468040">
                    <a:moveTo>
                      <a:pt x="65209" y="0"/>
                    </a:moveTo>
                    <a:lnTo>
                      <a:pt x="767172" y="0"/>
                    </a:lnTo>
                    <a:cubicBezTo>
                      <a:pt x="803186" y="0"/>
                      <a:pt x="832381" y="29195"/>
                      <a:pt x="832381" y="65209"/>
                    </a:cubicBezTo>
                    <a:lnTo>
                      <a:pt x="832381" y="402831"/>
                    </a:lnTo>
                    <a:cubicBezTo>
                      <a:pt x="832381" y="420125"/>
                      <a:pt x="825511" y="436711"/>
                      <a:pt x="813282" y="448940"/>
                    </a:cubicBezTo>
                    <a:cubicBezTo>
                      <a:pt x="801053" y="461169"/>
                      <a:pt x="784467" y="468040"/>
                      <a:pt x="767172" y="468040"/>
                    </a:cubicBezTo>
                    <a:lnTo>
                      <a:pt x="65209" y="468040"/>
                    </a:lnTo>
                    <a:cubicBezTo>
                      <a:pt x="29195" y="468040"/>
                      <a:pt x="0" y="438845"/>
                      <a:pt x="0" y="402831"/>
                    </a:cubicBezTo>
                    <a:lnTo>
                      <a:pt x="0" y="65209"/>
                    </a:lnTo>
                    <a:cubicBezTo>
                      <a:pt x="0" y="29195"/>
                      <a:pt x="29195" y="0"/>
                      <a:pt x="65209" y="0"/>
                    </a:cubicBezTo>
                    <a:close/>
                  </a:path>
                </a:pathLst>
              </a:custGeom>
              <a:solidFill>
                <a:srgbClr val="FCF2F9"/>
              </a:solidFill>
            </p:spPr>
            <p:txBody>
              <a:bodyPr/>
              <a:lstStyle/>
              <a:p>
                <a:endParaRPr lang="nl-BE" noProof="0" dirty="0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38100"/>
                <a:ext cx="832381" cy="50614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 lang="nl-BE" noProof="0" dirty="0"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312900" y="890107"/>
              <a:ext cx="669709" cy="669709"/>
            </a:xfrm>
            <a:custGeom>
              <a:avLst/>
              <a:gdLst/>
              <a:ahLst/>
              <a:cxnLst/>
              <a:rect l="l" t="t" r="r" b="b"/>
              <a:pathLst>
                <a:path w="669709" h="669709">
                  <a:moveTo>
                    <a:pt x="0" y="0"/>
                  </a:moveTo>
                  <a:lnTo>
                    <a:pt x="669710" y="0"/>
                  </a:lnTo>
                  <a:lnTo>
                    <a:pt x="669710" y="669710"/>
                  </a:lnTo>
                  <a:lnTo>
                    <a:pt x="0" y="6697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l-BE" noProof="0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464223" y="90612"/>
              <a:ext cx="2367064" cy="6858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200"/>
                </a:lnSpc>
                <a:spcBef>
                  <a:spcPct val="0"/>
                </a:spcBef>
              </a:pPr>
              <a:r>
                <a:rPr lang="nl-BE" sz="3000" noProof="0" dirty="0">
                  <a:solidFill>
                    <a:srgbClr val="53565A"/>
                  </a:solidFill>
                  <a:latin typeface="Barlow"/>
                  <a:ea typeface="Barlow"/>
                  <a:cs typeface="Barlow"/>
                  <a:sym typeface="Barlow"/>
                </a:rPr>
                <a:t>TOEZICHT</a:t>
              </a:r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3413341" y="7553118"/>
            <a:ext cx="1192898" cy="358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nl-BE" sz="20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Observatie</a:t>
            </a:r>
          </a:p>
        </p:txBody>
      </p:sp>
      <p:grpSp>
        <p:nvGrpSpPr>
          <p:cNvPr id="9" name="Group 9"/>
          <p:cNvGrpSpPr/>
          <p:nvPr/>
        </p:nvGrpSpPr>
        <p:grpSpPr>
          <a:xfrm>
            <a:off x="11432939" y="9339595"/>
            <a:ext cx="1997182" cy="756179"/>
            <a:chOff x="0" y="0"/>
            <a:chExt cx="2662909" cy="1008238"/>
          </a:xfrm>
        </p:grpSpPr>
        <p:grpSp>
          <p:nvGrpSpPr>
            <p:cNvPr id="10" name="Group 10"/>
            <p:cNvGrpSpPr/>
            <p:nvPr/>
          </p:nvGrpSpPr>
          <p:grpSpPr>
            <a:xfrm>
              <a:off x="0" y="0"/>
              <a:ext cx="2662909" cy="1008238"/>
              <a:chOff x="0" y="0"/>
              <a:chExt cx="700110" cy="265078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700110" cy="265078"/>
              </a:xfrm>
              <a:custGeom>
                <a:avLst/>
                <a:gdLst/>
                <a:ahLst/>
                <a:cxnLst/>
                <a:rect l="l" t="t" r="r" b="b"/>
                <a:pathLst>
                  <a:path w="700110" h="265078">
                    <a:moveTo>
                      <a:pt x="77528" y="0"/>
                    </a:moveTo>
                    <a:lnTo>
                      <a:pt x="622582" y="0"/>
                    </a:lnTo>
                    <a:cubicBezTo>
                      <a:pt x="643144" y="0"/>
                      <a:pt x="662863" y="8168"/>
                      <a:pt x="677403" y="22708"/>
                    </a:cubicBezTo>
                    <a:cubicBezTo>
                      <a:pt x="691942" y="37247"/>
                      <a:pt x="700110" y="56967"/>
                      <a:pt x="700110" y="77528"/>
                    </a:cubicBezTo>
                    <a:lnTo>
                      <a:pt x="700110" y="187549"/>
                    </a:lnTo>
                    <a:cubicBezTo>
                      <a:pt x="700110" y="230367"/>
                      <a:pt x="665400" y="265078"/>
                      <a:pt x="622582" y="265078"/>
                    </a:cubicBezTo>
                    <a:lnTo>
                      <a:pt x="77528" y="265078"/>
                    </a:lnTo>
                    <a:cubicBezTo>
                      <a:pt x="56967" y="265078"/>
                      <a:pt x="37247" y="256910"/>
                      <a:pt x="22708" y="242370"/>
                    </a:cubicBezTo>
                    <a:cubicBezTo>
                      <a:pt x="8168" y="227831"/>
                      <a:pt x="0" y="208111"/>
                      <a:pt x="0" y="187549"/>
                    </a:cubicBezTo>
                    <a:lnTo>
                      <a:pt x="0" y="77528"/>
                    </a:lnTo>
                    <a:cubicBezTo>
                      <a:pt x="0" y="56967"/>
                      <a:pt x="8168" y="37247"/>
                      <a:pt x="22708" y="22708"/>
                    </a:cubicBezTo>
                    <a:cubicBezTo>
                      <a:pt x="37247" y="8168"/>
                      <a:pt x="56967" y="0"/>
                      <a:pt x="77528" y="0"/>
                    </a:cubicBezTo>
                    <a:close/>
                  </a:path>
                </a:pathLst>
              </a:custGeom>
              <a:solidFill>
                <a:srgbClr val="FCF2F9"/>
              </a:solidFill>
            </p:spPr>
            <p:txBody>
              <a:bodyPr/>
              <a:lstStyle/>
              <a:p>
                <a:endParaRPr lang="nl-BE" noProof="0" dirty="0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0" y="-38100"/>
                <a:ext cx="700110" cy="30317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 lang="nl-BE" noProof="0" dirty="0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266170" y="123119"/>
              <a:ext cx="2130569" cy="6858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200"/>
                </a:lnSpc>
                <a:spcBef>
                  <a:spcPct val="0"/>
                </a:spcBef>
              </a:pPr>
              <a:r>
                <a:rPr lang="nl-BE" sz="3000" noProof="0" dirty="0">
                  <a:solidFill>
                    <a:srgbClr val="53565A"/>
                  </a:solidFill>
                  <a:latin typeface="Barlow"/>
                  <a:ea typeface="Barlow"/>
                  <a:cs typeface="Barlow"/>
                  <a:sym typeface="Barlow"/>
                </a:rPr>
                <a:t>VERSLAG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6696725" y="3153441"/>
            <a:ext cx="6440999" cy="6538648"/>
            <a:chOff x="0" y="0"/>
            <a:chExt cx="8587999" cy="8718198"/>
          </a:xfrm>
        </p:grpSpPr>
        <p:sp>
          <p:nvSpPr>
            <p:cNvPr id="15" name="AutoShape 15"/>
            <p:cNvSpPr/>
            <p:nvPr/>
          </p:nvSpPr>
          <p:spPr>
            <a:xfrm>
              <a:off x="8530107" y="4287975"/>
              <a:ext cx="11769" cy="97096"/>
            </a:xfrm>
            <a:prstGeom prst="line">
              <a:avLst/>
            </a:prstGeom>
            <a:ln w="92921" cap="flat">
              <a:solidFill>
                <a:srgbClr val="C6007E"/>
              </a:solidFill>
              <a:prstDash val="solid"/>
              <a:headEnd type="none" w="sm" len="sm"/>
              <a:tailEnd type="arrow" w="med" len="sm"/>
            </a:ln>
          </p:spPr>
          <p:txBody>
            <a:bodyPr/>
            <a:lstStyle/>
            <a:p>
              <a:endParaRPr lang="nl-BE" noProof="0" dirty="0"/>
            </a:p>
          </p:txBody>
        </p:sp>
        <p:sp>
          <p:nvSpPr>
            <p:cNvPr id="16" name="AutoShape 16"/>
            <p:cNvSpPr/>
            <p:nvPr/>
          </p:nvSpPr>
          <p:spPr>
            <a:xfrm>
              <a:off x="5453352" y="196345"/>
              <a:ext cx="94374" cy="25684"/>
            </a:xfrm>
            <a:prstGeom prst="line">
              <a:avLst/>
            </a:prstGeom>
            <a:ln w="92921" cap="flat">
              <a:solidFill>
                <a:srgbClr val="C6007E"/>
              </a:solidFill>
              <a:prstDash val="solid"/>
              <a:headEnd type="none" w="sm" len="sm"/>
              <a:tailEnd type="arrow" w="med" len="sm"/>
            </a:ln>
          </p:spPr>
          <p:txBody>
            <a:bodyPr/>
            <a:lstStyle/>
            <a:p>
              <a:endParaRPr lang="nl-BE" noProof="0" dirty="0"/>
            </a:p>
          </p:txBody>
        </p:sp>
        <p:grpSp>
          <p:nvGrpSpPr>
            <p:cNvPr id="17" name="Group 17"/>
            <p:cNvGrpSpPr/>
            <p:nvPr/>
          </p:nvGrpSpPr>
          <p:grpSpPr>
            <a:xfrm>
              <a:off x="7706731" y="1852656"/>
              <a:ext cx="719028" cy="719028"/>
              <a:chOff x="0" y="0"/>
              <a:chExt cx="812800" cy="812800"/>
            </a:xfrm>
          </p:grpSpPr>
          <p:sp>
            <p:nvSpPr>
              <p:cNvPr id="18" name="Freeform 18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C6007E"/>
              </a:solidFill>
            </p:spPr>
            <p:txBody>
              <a:bodyPr/>
              <a:lstStyle/>
              <a:p>
                <a:endParaRPr lang="nl-BE" noProof="0" dirty="0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 lang="nl-BE" noProof="0" dirty="0"/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>
              <a:off x="0" y="0"/>
              <a:ext cx="8564768" cy="8564768"/>
              <a:chOff x="0" y="0"/>
              <a:chExt cx="812800" cy="812800"/>
            </a:xfrm>
          </p:grpSpPr>
          <p:sp>
            <p:nvSpPr>
              <p:cNvPr id="21" name="Freeform 21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ln w="57150" cap="sq">
                <a:solidFill>
                  <a:srgbClr val="C6007E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nl-BE" noProof="0" dirty="0"/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 lang="nl-BE" noProof="0" dirty="0"/>
              </a:p>
            </p:txBody>
          </p:sp>
        </p:grpSp>
        <p:sp>
          <p:nvSpPr>
            <p:cNvPr id="23" name="AutoShape 23"/>
            <p:cNvSpPr/>
            <p:nvPr/>
          </p:nvSpPr>
          <p:spPr>
            <a:xfrm flipH="1" flipV="1">
              <a:off x="1409626" y="7386837"/>
              <a:ext cx="66966" cy="71286"/>
            </a:xfrm>
            <a:prstGeom prst="line">
              <a:avLst/>
            </a:prstGeom>
            <a:ln w="92921" cap="flat">
              <a:solidFill>
                <a:srgbClr val="C6007E"/>
              </a:solidFill>
              <a:prstDash val="solid"/>
              <a:headEnd type="none" w="sm" len="sm"/>
              <a:tailEnd type="arrow" w="med" len="sm"/>
            </a:ln>
          </p:spPr>
          <p:txBody>
            <a:bodyPr/>
            <a:lstStyle/>
            <a:p>
              <a:endParaRPr lang="nl-BE" noProof="0" dirty="0"/>
            </a:p>
          </p:txBody>
        </p:sp>
        <p:grpSp>
          <p:nvGrpSpPr>
            <p:cNvPr id="24" name="Group 24"/>
            <p:cNvGrpSpPr/>
            <p:nvPr/>
          </p:nvGrpSpPr>
          <p:grpSpPr>
            <a:xfrm>
              <a:off x="4828698" y="7999169"/>
              <a:ext cx="719028" cy="719028"/>
              <a:chOff x="0" y="0"/>
              <a:chExt cx="812800" cy="812800"/>
            </a:xfrm>
          </p:grpSpPr>
          <p:sp>
            <p:nvSpPr>
              <p:cNvPr id="25" name="Freeform 25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C6007E"/>
              </a:solidFill>
            </p:spPr>
            <p:txBody>
              <a:bodyPr/>
              <a:lstStyle/>
              <a:p>
                <a:endParaRPr lang="nl-BE" noProof="0" dirty="0"/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 lang="nl-BE" noProof="0" dirty="0"/>
              </a:p>
            </p:txBody>
          </p:sp>
        </p:grpSp>
        <p:grpSp>
          <p:nvGrpSpPr>
            <p:cNvPr id="27" name="Group 27"/>
            <p:cNvGrpSpPr/>
            <p:nvPr/>
          </p:nvGrpSpPr>
          <p:grpSpPr>
            <a:xfrm>
              <a:off x="1476592" y="384864"/>
              <a:ext cx="719028" cy="719028"/>
              <a:chOff x="0" y="0"/>
              <a:chExt cx="812800" cy="812800"/>
            </a:xfrm>
          </p:grpSpPr>
          <p:sp>
            <p:nvSpPr>
              <p:cNvPr id="28" name="Freeform 28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C6007E"/>
              </a:solidFill>
            </p:spPr>
            <p:txBody>
              <a:bodyPr/>
              <a:lstStyle/>
              <a:p>
                <a:endParaRPr lang="nl-BE" noProof="0" dirty="0"/>
              </a:p>
            </p:txBody>
          </p:sp>
          <p:sp>
            <p:nvSpPr>
              <p:cNvPr id="29" name="TextBox 29"/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 lang="nl-BE" noProof="0" dirty="0"/>
              </a:p>
            </p:txBody>
          </p:sp>
        </p:grpSp>
      </p:grpSp>
      <p:sp>
        <p:nvSpPr>
          <p:cNvPr id="38" name="AutoShape 38"/>
          <p:cNvSpPr/>
          <p:nvPr/>
        </p:nvSpPr>
        <p:spPr>
          <a:xfrm flipH="1">
            <a:off x="9667284" y="782600"/>
            <a:ext cx="906652" cy="2340063"/>
          </a:xfrm>
          <a:prstGeom prst="line">
            <a:avLst/>
          </a:prstGeom>
          <a:ln w="28575" cap="flat">
            <a:solidFill>
              <a:srgbClr val="C6007E"/>
            </a:solidFill>
            <a:prstDash val="sysDash"/>
            <a:headEnd type="none" w="sm" len="sm"/>
            <a:tailEnd type="arrow" w="med" len="sm"/>
          </a:ln>
        </p:spPr>
        <p:txBody>
          <a:bodyPr/>
          <a:lstStyle/>
          <a:p>
            <a:endParaRPr lang="nl-BE" noProof="0" dirty="0"/>
          </a:p>
        </p:txBody>
      </p:sp>
      <p:sp>
        <p:nvSpPr>
          <p:cNvPr id="46" name="AutoShape 46"/>
          <p:cNvSpPr/>
          <p:nvPr/>
        </p:nvSpPr>
        <p:spPr>
          <a:xfrm flipH="1">
            <a:off x="11789154" y="2878264"/>
            <a:ext cx="642375" cy="830841"/>
          </a:xfrm>
          <a:prstGeom prst="line">
            <a:avLst/>
          </a:prstGeom>
          <a:ln w="28575" cap="flat">
            <a:solidFill>
              <a:srgbClr val="F0BFDE"/>
            </a:solidFill>
            <a:prstDash val="sysDash"/>
            <a:headEnd type="none" w="sm" len="sm"/>
            <a:tailEnd type="triangle" w="lg" len="lg"/>
          </a:ln>
        </p:spPr>
        <p:txBody>
          <a:bodyPr/>
          <a:lstStyle/>
          <a:p>
            <a:endParaRPr lang="nl-BE" noProof="0" dirty="0"/>
          </a:p>
        </p:txBody>
      </p:sp>
      <p:sp>
        <p:nvSpPr>
          <p:cNvPr id="47" name="TextBox 47"/>
          <p:cNvSpPr txBox="1"/>
          <p:nvPr/>
        </p:nvSpPr>
        <p:spPr>
          <a:xfrm>
            <a:off x="16005011" y="3671005"/>
            <a:ext cx="2017396" cy="7454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nl-BE" sz="1400" i="1" noProof="0" dirty="0">
                <a:solidFill>
                  <a:srgbClr val="53565A"/>
                </a:solidFill>
                <a:latin typeface="Barlow Italics"/>
                <a:ea typeface="Barlow Italics"/>
                <a:cs typeface="Barlow Italics"/>
                <a:sym typeface="Barlow Italics"/>
              </a:rPr>
              <a:t>Standaardtoezicht of </a:t>
            </a:r>
          </a:p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nl-BE" sz="1400" i="1" noProof="0" dirty="0">
                <a:solidFill>
                  <a:srgbClr val="53565A"/>
                </a:solidFill>
                <a:latin typeface="Barlow Italics"/>
                <a:ea typeface="Barlow Italics"/>
                <a:cs typeface="Barlow Italics"/>
                <a:sym typeface="Barlow Italics"/>
              </a:rPr>
              <a:t>extra toezicht op basis van klachten of handhaving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13299649" y="6206128"/>
            <a:ext cx="1079925" cy="320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nl-BE" sz="20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Gesprek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13137724" y="7235478"/>
            <a:ext cx="1744132" cy="320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nl-BE" sz="20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Locatiebezoek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13482500" y="9332126"/>
            <a:ext cx="2803268" cy="7454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nl-BE" sz="1400" i="1" noProof="0" dirty="0">
                <a:solidFill>
                  <a:srgbClr val="53565A"/>
                </a:solidFill>
                <a:latin typeface="Barlow Italics"/>
                <a:ea typeface="Barlow Italics"/>
                <a:cs typeface="Barlow Italics"/>
                <a:sym typeface="Barlow Italics"/>
              </a:rPr>
              <a:t>Toezichthouder bezorgt inzichten en feedback aan de organisator en het lokale bestuur.</a:t>
            </a:r>
          </a:p>
        </p:txBody>
      </p:sp>
      <p:grpSp>
        <p:nvGrpSpPr>
          <p:cNvPr id="78" name="Groep 77">
            <a:extLst>
              <a:ext uri="{FF2B5EF4-FFF2-40B4-BE49-F238E27FC236}">
                <a16:creationId xmlns:a16="http://schemas.microsoft.com/office/drawing/2014/main" id="{58B1D467-0AEA-DD92-A1D7-AE1E3C6F57C1}"/>
              </a:ext>
            </a:extLst>
          </p:cNvPr>
          <p:cNvGrpSpPr/>
          <p:nvPr/>
        </p:nvGrpSpPr>
        <p:grpSpPr>
          <a:xfrm>
            <a:off x="310253" y="2902300"/>
            <a:ext cx="3104333" cy="1335161"/>
            <a:chOff x="310253" y="2902300"/>
            <a:chExt cx="3104333" cy="1335161"/>
          </a:xfrm>
        </p:grpSpPr>
        <p:grpSp>
          <p:nvGrpSpPr>
            <p:cNvPr id="34" name="Group 34"/>
            <p:cNvGrpSpPr/>
            <p:nvPr/>
          </p:nvGrpSpPr>
          <p:grpSpPr>
            <a:xfrm>
              <a:off x="310253" y="2902300"/>
              <a:ext cx="3104333" cy="1335161"/>
              <a:chOff x="0" y="0"/>
              <a:chExt cx="1088221" cy="468040"/>
            </a:xfrm>
          </p:grpSpPr>
          <p:sp>
            <p:nvSpPr>
              <p:cNvPr id="35" name="Freeform 35"/>
              <p:cNvSpPr/>
              <p:nvPr/>
            </p:nvSpPr>
            <p:spPr>
              <a:xfrm>
                <a:off x="0" y="0"/>
                <a:ext cx="1088221" cy="468040"/>
              </a:xfrm>
              <a:custGeom>
                <a:avLst/>
                <a:gdLst/>
                <a:ahLst/>
                <a:cxnLst/>
                <a:rect l="l" t="t" r="r" b="b"/>
                <a:pathLst>
                  <a:path w="1088221" h="468040">
                    <a:moveTo>
                      <a:pt x="49878" y="0"/>
                    </a:moveTo>
                    <a:lnTo>
                      <a:pt x="1038343" y="0"/>
                    </a:lnTo>
                    <a:cubicBezTo>
                      <a:pt x="1065890" y="0"/>
                      <a:pt x="1088221" y="22331"/>
                      <a:pt x="1088221" y="49878"/>
                    </a:cubicBezTo>
                    <a:lnTo>
                      <a:pt x="1088221" y="418161"/>
                    </a:lnTo>
                    <a:cubicBezTo>
                      <a:pt x="1088221" y="431390"/>
                      <a:pt x="1082966" y="444077"/>
                      <a:pt x="1073612" y="453431"/>
                    </a:cubicBezTo>
                    <a:cubicBezTo>
                      <a:pt x="1064258" y="462784"/>
                      <a:pt x="1051571" y="468040"/>
                      <a:pt x="1038343" y="468040"/>
                    </a:cubicBezTo>
                    <a:lnTo>
                      <a:pt x="49878" y="468040"/>
                    </a:lnTo>
                    <a:cubicBezTo>
                      <a:pt x="36650" y="468040"/>
                      <a:pt x="23963" y="462784"/>
                      <a:pt x="14609" y="453431"/>
                    </a:cubicBezTo>
                    <a:cubicBezTo>
                      <a:pt x="5255" y="444077"/>
                      <a:pt x="0" y="431390"/>
                      <a:pt x="0" y="418161"/>
                    </a:cubicBezTo>
                    <a:lnTo>
                      <a:pt x="0" y="49878"/>
                    </a:lnTo>
                    <a:cubicBezTo>
                      <a:pt x="0" y="36650"/>
                      <a:pt x="5255" y="23963"/>
                      <a:pt x="14609" y="14609"/>
                    </a:cubicBezTo>
                    <a:cubicBezTo>
                      <a:pt x="23963" y="5255"/>
                      <a:pt x="36650" y="0"/>
                      <a:pt x="49878" y="0"/>
                    </a:cubicBezTo>
                    <a:close/>
                  </a:path>
                </a:pathLst>
              </a:custGeom>
              <a:solidFill>
                <a:srgbClr val="FCF2F9"/>
              </a:solidFill>
            </p:spPr>
            <p:txBody>
              <a:bodyPr/>
              <a:lstStyle/>
              <a:p>
                <a:endParaRPr lang="nl-BE" noProof="0" dirty="0"/>
              </a:p>
            </p:txBody>
          </p:sp>
          <p:sp>
            <p:nvSpPr>
              <p:cNvPr id="36" name="TextBox 36"/>
              <p:cNvSpPr txBox="1"/>
              <p:nvPr/>
            </p:nvSpPr>
            <p:spPr>
              <a:xfrm>
                <a:off x="0" y="-38100"/>
                <a:ext cx="1088221" cy="50614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 lang="nl-BE" noProof="0" dirty="0"/>
              </a:p>
            </p:txBody>
          </p:sp>
        </p:grpSp>
        <p:sp>
          <p:nvSpPr>
            <p:cNvPr id="37" name="Freeform 37"/>
            <p:cNvSpPr/>
            <p:nvPr/>
          </p:nvSpPr>
          <p:spPr>
            <a:xfrm>
              <a:off x="1555273" y="3598436"/>
              <a:ext cx="590975" cy="464364"/>
            </a:xfrm>
            <a:custGeom>
              <a:avLst/>
              <a:gdLst/>
              <a:ahLst/>
              <a:cxnLst/>
              <a:rect l="l" t="t" r="r" b="b"/>
              <a:pathLst>
                <a:path w="590975" h="464364">
                  <a:moveTo>
                    <a:pt x="0" y="0"/>
                  </a:moveTo>
                  <a:lnTo>
                    <a:pt x="590975" y="0"/>
                  </a:lnTo>
                  <a:lnTo>
                    <a:pt x="590975" y="464364"/>
                  </a:lnTo>
                  <a:lnTo>
                    <a:pt x="0" y="46436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l-BE" noProof="0" dirty="0"/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885651" y="2998381"/>
              <a:ext cx="1930220" cy="5334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200"/>
                </a:lnSpc>
                <a:spcBef>
                  <a:spcPct val="0"/>
                </a:spcBef>
              </a:pPr>
              <a:r>
                <a:rPr lang="nl-BE" sz="3000" noProof="0" dirty="0">
                  <a:solidFill>
                    <a:srgbClr val="53565A"/>
                  </a:solidFill>
                  <a:latin typeface="Barlow"/>
                  <a:ea typeface="Barlow"/>
                  <a:cs typeface="Barlow"/>
                  <a:sym typeface="Barlow"/>
                </a:rPr>
                <a:t>ERKENNEN</a:t>
              </a:r>
            </a:p>
          </p:txBody>
        </p:sp>
      </p:grpSp>
      <p:grpSp>
        <p:nvGrpSpPr>
          <p:cNvPr id="81" name="Groep 80">
            <a:extLst>
              <a:ext uri="{FF2B5EF4-FFF2-40B4-BE49-F238E27FC236}">
                <a16:creationId xmlns:a16="http://schemas.microsoft.com/office/drawing/2014/main" id="{DCB27ECC-AD4A-43E2-DD20-32FA0A8364F2}"/>
              </a:ext>
            </a:extLst>
          </p:cNvPr>
          <p:cNvGrpSpPr/>
          <p:nvPr/>
        </p:nvGrpSpPr>
        <p:grpSpPr>
          <a:xfrm>
            <a:off x="885651" y="7443440"/>
            <a:ext cx="3104333" cy="1335161"/>
            <a:chOff x="885651" y="7443440"/>
            <a:chExt cx="3104333" cy="1335161"/>
          </a:xfrm>
        </p:grpSpPr>
        <p:grpSp>
          <p:nvGrpSpPr>
            <p:cNvPr id="42" name="Group 42"/>
            <p:cNvGrpSpPr/>
            <p:nvPr/>
          </p:nvGrpSpPr>
          <p:grpSpPr>
            <a:xfrm>
              <a:off x="885651" y="7443440"/>
              <a:ext cx="3104333" cy="1335161"/>
              <a:chOff x="0" y="0"/>
              <a:chExt cx="1088221" cy="468040"/>
            </a:xfrm>
          </p:grpSpPr>
          <p:sp>
            <p:nvSpPr>
              <p:cNvPr id="43" name="Freeform 43"/>
              <p:cNvSpPr/>
              <p:nvPr/>
            </p:nvSpPr>
            <p:spPr>
              <a:xfrm>
                <a:off x="0" y="0"/>
                <a:ext cx="1088221" cy="468040"/>
              </a:xfrm>
              <a:custGeom>
                <a:avLst/>
                <a:gdLst/>
                <a:ahLst/>
                <a:cxnLst/>
                <a:rect l="l" t="t" r="r" b="b"/>
                <a:pathLst>
                  <a:path w="1088221" h="468040">
                    <a:moveTo>
                      <a:pt x="49878" y="0"/>
                    </a:moveTo>
                    <a:lnTo>
                      <a:pt x="1038343" y="0"/>
                    </a:lnTo>
                    <a:cubicBezTo>
                      <a:pt x="1065890" y="0"/>
                      <a:pt x="1088221" y="22331"/>
                      <a:pt x="1088221" y="49878"/>
                    </a:cubicBezTo>
                    <a:lnTo>
                      <a:pt x="1088221" y="418161"/>
                    </a:lnTo>
                    <a:cubicBezTo>
                      <a:pt x="1088221" y="431390"/>
                      <a:pt x="1082966" y="444077"/>
                      <a:pt x="1073612" y="453431"/>
                    </a:cubicBezTo>
                    <a:cubicBezTo>
                      <a:pt x="1064258" y="462784"/>
                      <a:pt x="1051571" y="468040"/>
                      <a:pt x="1038343" y="468040"/>
                    </a:cubicBezTo>
                    <a:lnTo>
                      <a:pt x="49878" y="468040"/>
                    </a:lnTo>
                    <a:cubicBezTo>
                      <a:pt x="36650" y="468040"/>
                      <a:pt x="23963" y="462784"/>
                      <a:pt x="14609" y="453431"/>
                    </a:cubicBezTo>
                    <a:cubicBezTo>
                      <a:pt x="5255" y="444077"/>
                      <a:pt x="0" y="431390"/>
                      <a:pt x="0" y="418161"/>
                    </a:cubicBezTo>
                    <a:lnTo>
                      <a:pt x="0" y="49878"/>
                    </a:lnTo>
                    <a:cubicBezTo>
                      <a:pt x="0" y="36650"/>
                      <a:pt x="5255" y="23963"/>
                      <a:pt x="14609" y="14609"/>
                    </a:cubicBezTo>
                    <a:cubicBezTo>
                      <a:pt x="23963" y="5255"/>
                      <a:pt x="36650" y="0"/>
                      <a:pt x="49878" y="0"/>
                    </a:cubicBezTo>
                    <a:close/>
                  </a:path>
                </a:pathLst>
              </a:custGeom>
              <a:solidFill>
                <a:srgbClr val="FCF2F9"/>
              </a:solidFill>
            </p:spPr>
            <p:txBody>
              <a:bodyPr/>
              <a:lstStyle/>
              <a:p>
                <a:endParaRPr lang="nl-BE" noProof="0" dirty="0"/>
              </a:p>
            </p:txBody>
          </p:sp>
          <p:sp>
            <p:nvSpPr>
              <p:cNvPr id="44" name="TextBox 44"/>
              <p:cNvSpPr txBox="1"/>
              <p:nvPr/>
            </p:nvSpPr>
            <p:spPr>
              <a:xfrm>
                <a:off x="0" y="-38100"/>
                <a:ext cx="1088221" cy="50614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 lang="nl-BE" noProof="0" dirty="0"/>
              </a:p>
            </p:txBody>
          </p:sp>
        </p:grpSp>
        <p:sp>
          <p:nvSpPr>
            <p:cNvPr id="45" name="Freeform 45"/>
            <p:cNvSpPr/>
            <p:nvPr/>
          </p:nvSpPr>
          <p:spPr>
            <a:xfrm>
              <a:off x="2233891" y="8111021"/>
              <a:ext cx="384535" cy="518911"/>
            </a:xfrm>
            <a:custGeom>
              <a:avLst/>
              <a:gdLst/>
              <a:ahLst/>
              <a:cxnLst/>
              <a:rect l="l" t="t" r="r" b="b"/>
              <a:pathLst>
                <a:path w="384535" h="518911">
                  <a:moveTo>
                    <a:pt x="0" y="0"/>
                  </a:moveTo>
                  <a:lnTo>
                    <a:pt x="384535" y="0"/>
                  </a:lnTo>
                  <a:lnTo>
                    <a:pt x="384535" y="518911"/>
                  </a:lnTo>
                  <a:lnTo>
                    <a:pt x="0" y="5189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l-BE" noProof="0" dirty="0"/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1342961" y="7539521"/>
              <a:ext cx="2166396" cy="5334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200"/>
                </a:lnSpc>
                <a:spcBef>
                  <a:spcPct val="0"/>
                </a:spcBef>
              </a:pPr>
              <a:r>
                <a:rPr lang="nl-BE" sz="3000" noProof="0" dirty="0">
                  <a:solidFill>
                    <a:srgbClr val="53565A"/>
                  </a:solidFill>
                  <a:latin typeface="Barlow"/>
                  <a:ea typeface="Barlow"/>
                  <a:cs typeface="Barlow"/>
                  <a:sym typeface="Barlow"/>
                </a:rPr>
                <a:t>HANDHAVEN</a:t>
              </a:r>
            </a:p>
          </p:txBody>
        </p:sp>
      </p:grpSp>
      <p:sp>
        <p:nvSpPr>
          <p:cNvPr id="54" name="TextBox 54"/>
          <p:cNvSpPr txBox="1"/>
          <p:nvPr/>
        </p:nvSpPr>
        <p:spPr>
          <a:xfrm>
            <a:off x="4649452" y="1243083"/>
            <a:ext cx="2548070" cy="4847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nl-BE" sz="1400" i="1" noProof="0" dirty="0">
                <a:solidFill>
                  <a:srgbClr val="53565A"/>
                </a:solidFill>
                <a:latin typeface="Barlow Italics"/>
                <a:ea typeface="Barlow Italics"/>
                <a:cs typeface="Barlow Italics"/>
                <a:sym typeface="Barlow Italics"/>
              </a:rPr>
              <a:t>Organisator bezorgt jaarverslag aan lokaal bestuur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404757" y="4371296"/>
            <a:ext cx="3482983" cy="7454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02261" lvl="1" indent="-151130" algn="l">
              <a:lnSpc>
                <a:spcPts val="1960"/>
              </a:lnSpc>
              <a:buFont typeface="Arial"/>
              <a:buChar char="•"/>
            </a:pPr>
            <a:r>
              <a:rPr lang="nl-BE" sz="1400" i="1" noProof="0" dirty="0">
                <a:solidFill>
                  <a:srgbClr val="53565A"/>
                </a:solidFill>
                <a:latin typeface="Barlow Italics"/>
                <a:ea typeface="Barlow Italics"/>
                <a:cs typeface="Barlow Italics"/>
                <a:sym typeface="Barlow Italics"/>
              </a:rPr>
              <a:t>Erkenningsvoorwaarden beoordelen</a:t>
            </a:r>
          </a:p>
          <a:p>
            <a:pPr marL="302261" lvl="1" indent="-151130" algn="l">
              <a:lnSpc>
                <a:spcPts val="1960"/>
              </a:lnSpc>
              <a:buFont typeface="Arial"/>
              <a:buChar char="•"/>
            </a:pPr>
            <a:r>
              <a:rPr lang="nl-BE" sz="1400" i="1" noProof="0" dirty="0">
                <a:solidFill>
                  <a:srgbClr val="53565A"/>
                </a:solidFill>
                <a:latin typeface="Barlow Italics"/>
                <a:ea typeface="Barlow Italics"/>
                <a:cs typeface="Barlow Italics"/>
                <a:sym typeface="Barlow Italics"/>
              </a:rPr>
              <a:t>Ondersteuning toelichten</a:t>
            </a:r>
          </a:p>
          <a:p>
            <a:pPr marL="302261" lvl="1" indent="-151130" algn="l">
              <a:lnSpc>
                <a:spcPts val="1960"/>
              </a:lnSpc>
              <a:buFont typeface="Arial"/>
              <a:buChar char="•"/>
            </a:pPr>
            <a:r>
              <a:rPr lang="nl-BE" sz="1400" i="1" noProof="0" dirty="0">
                <a:solidFill>
                  <a:srgbClr val="53565A"/>
                </a:solidFill>
                <a:latin typeface="Barlow Italics"/>
                <a:ea typeface="Barlow Italics"/>
                <a:cs typeface="Barlow Italics"/>
                <a:sym typeface="Barlow Italics"/>
              </a:rPr>
              <a:t>Aanpak toezicht en handhaving toelichten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4363556" y="9539482"/>
            <a:ext cx="4200396" cy="3052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nl-BE" sz="14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Minstens plan van aanpak met verbeteracties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13908434" y="366173"/>
            <a:ext cx="3058592" cy="7454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nl-BE" sz="1400" i="1" noProof="0" dirty="0">
                <a:solidFill>
                  <a:srgbClr val="53565A"/>
                </a:solidFill>
                <a:latin typeface="Barlow Italics"/>
                <a:ea typeface="Barlow Italics"/>
                <a:cs typeface="Barlow Italics"/>
                <a:sym typeface="Barlow Italics"/>
              </a:rPr>
              <a:t>Lokaal bestuur ondersteunt organisatoren om te voldoen aan de erkenningsvoorwaarden en kwaliteit</a:t>
            </a:r>
          </a:p>
        </p:txBody>
      </p:sp>
      <p:sp>
        <p:nvSpPr>
          <p:cNvPr id="58" name="TextBox 58"/>
          <p:cNvSpPr txBox="1"/>
          <p:nvPr/>
        </p:nvSpPr>
        <p:spPr>
          <a:xfrm rot="2789305">
            <a:off x="6065182" y="7955357"/>
            <a:ext cx="3718139" cy="4978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nl-BE" sz="14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Alles in orde volgens toezicht?</a:t>
            </a:r>
          </a:p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nl-BE" sz="14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Dan geen handhaving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792431" y="8807177"/>
            <a:ext cx="3267456" cy="7454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nl-BE" sz="1400" i="1" noProof="0" dirty="0">
                <a:solidFill>
                  <a:srgbClr val="53565A"/>
                </a:solidFill>
                <a:latin typeface="Barlow Italics"/>
                <a:ea typeface="Barlow Italics"/>
                <a:cs typeface="Barlow Italics"/>
                <a:sym typeface="Barlow Italics"/>
              </a:rPr>
              <a:t>Lokaal bestuur kiest handhavingsinstrument op basis van vaststellingen, context en omstandigheden</a:t>
            </a:r>
          </a:p>
        </p:txBody>
      </p:sp>
      <p:grpSp>
        <p:nvGrpSpPr>
          <p:cNvPr id="60" name="Group 60"/>
          <p:cNvGrpSpPr/>
          <p:nvPr/>
        </p:nvGrpSpPr>
        <p:grpSpPr>
          <a:xfrm>
            <a:off x="12038961" y="1852591"/>
            <a:ext cx="1477051" cy="1177025"/>
            <a:chOff x="0" y="0"/>
            <a:chExt cx="1969402" cy="1569367"/>
          </a:xfrm>
        </p:grpSpPr>
        <p:grpSp>
          <p:nvGrpSpPr>
            <p:cNvPr id="61" name="Group 61"/>
            <p:cNvGrpSpPr/>
            <p:nvPr/>
          </p:nvGrpSpPr>
          <p:grpSpPr>
            <a:xfrm>
              <a:off x="0" y="0"/>
              <a:ext cx="1969402" cy="1569367"/>
              <a:chOff x="0" y="0"/>
              <a:chExt cx="812800" cy="647700"/>
            </a:xfrm>
          </p:grpSpPr>
          <p:sp>
            <p:nvSpPr>
              <p:cNvPr id="62" name="Freeform 62"/>
              <p:cNvSpPr/>
              <p:nvPr/>
            </p:nvSpPr>
            <p:spPr>
              <a:xfrm>
                <a:off x="0" y="0"/>
                <a:ext cx="812800" cy="6477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647700">
                    <a:moveTo>
                      <a:pt x="530371" y="0"/>
                    </a:moveTo>
                    <a:lnTo>
                      <a:pt x="282407" y="0"/>
                    </a:lnTo>
                    <a:cubicBezTo>
                      <a:pt x="126426" y="0"/>
                      <a:pt x="0" y="123512"/>
                      <a:pt x="0" y="241300"/>
                    </a:cubicBezTo>
                    <a:cubicBezTo>
                      <a:pt x="0" y="322669"/>
                      <a:pt x="66279" y="417810"/>
                      <a:pt x="162037" y="461951"/>
                    </a:cubicBezTo>
                    <a:lnTo>
                      <a:pt x="162037" y="647700"/>
                    </a:lnTo>
                    <a:lnTo>
                      <a:pt x="353844" y="488232"/>
                    </a:lnTo>
                    <a:lnTo>
                      <a:pt x="530371" y="488232"/>
                    </a:lnTo>
                    <a:cubicBezTo>
                      <a:pt x="686363" y="488232"/>
                      <a:pt x="812800" y="364720"/>
                      <a:pt x="812800" y="241300"/>
                    </a:cubicBezTo>
                    <a:cubicBezTo>
                      <a:pt x="812811" y="123512"/>
                      <a:pt x="686363" y="0"/>
                      <a:pt x="530371" y="0"/>
                    </a:cubicBezTo>
                    <a:close/>
                  </a:path>
                </a:pathLst>
              </a:custGeom>
              <a:solidFill>
                <a:srgbClr val="F0BFDE"/>
              </a:solidFill>
            </p:spPr>
            <p:txBody>
              <a:bodyPr/>
              <a:lstStyle/>
              <a:p>
                <a:endParaRPr lang="nl-BE" noProof="0" dirty="0"/>
              </a:p>
            </p:txBody>
          </p:sp>
          <p:sp>
            <p:nvSpPr>
              <p:cNvPr id="63" name="TextBox 63"/>
              <p:cNvSpPr txBox="1"/>
              <p:nvPr/>
            </p:nvSpPr>
            <p:spPr>
              <a:xfrm>
                <a:off x="0" y="0"/>
                <a:ext cx="812800" cy="45720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 lang="nl-BE" noProof="0" dirty="0"/>
              </a:p>
            </p:txBody>
          </p:sp>
        </p:grpSp>
        <p:sp>
          <p:nvSpPr>
            <p:cNvPr id="64" name="TextBox 64"/>
            <p:cNvSpPr txBox="1"/>
            <p:nvPr/>
          </p:nvSpPr>
          <p:spPr>
            <a:xfrm>
              <a:off x="372421" y="78305"/>
              <a:ext cx="1328160" cy="9196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799"/>
                </a:lnSpc>
              </a:pPr>
              <a:r>
                <a:rPr lang="nl-BE" sz="1999" noProof="0" dirty="0">
                  <a:solidFill>
                    <a:srgbClr val="53565A"/>
                  </a:solidFill>
                  <a:latin typeface="Barlow"/>
                  <a:ea typeface="Barlow"/>
                  <a:cs typeface="Barlow"/>
                  <a:sym typeface="Barlow"/>
                </a:rPr>
                <a:t>klachten </a:t>
              </a:r>
            </a:p>
            <a:p>
              <a:pPr algn="ctr">
                <a:lnSpc>
                  <a:spcPts val="2799"/>
                </a:lnSpc>
                <a:spcBef>
                  <a:spcPct val="0"/>
                </a:spcBef>
              </a:pPr>
              <a:r>
                <a:rPr lang="nl-BE" sz="1999" noProof="0" dirty="0">
                  <a:solidFill>
                    <a:srgbClr val="53565A"/>
                  </a:solidFill>
                  <a:latin typeface="Barlow"/>
                  <a:ea typeface="Barlow"/>
                  <a:cs typeface="Barlow"/>
                  <a:sym typeface="Barlow"/>
                </a:rPr>
                <a:t>signalen</a:t>
              </a:r>
            </a:p>
          </p:txBody>
        </p:sp>
      </p:grpSp>
      <p:sp>
        <p:nvSpPr>
          <p:cNvPr id="65" name="Freeform 65"/>
          <p:cNvSpPr/>
          <p:nvPr/>
        </p:nvSpPr>
        <p:spPr>
          <a:xfrm>
            <a:off x="8563952" y="4947851"/>
            <a:ext cx="2514082" cy="2646402"/>
          </a:xfrm>
          <a:custGeom>
            <a:avLst/>
            <a:gdLst/>
            <a:ahLst/>
            <a:cxnLst/>
            <a:rect l="l" t="t" r="r" b="b"/>
            <a:pathLst>
              <a:path w="2514082" h="2646402">
                <a:moveTo>
                  <a:pt x="0" y="0"/>
                </a:moveTo>
                <a:lnTo>
                  <a:pt x="2514082" y="0"/>
                </a:lnTo>
                <a:lnTo>
                  <a:pt x="2514082" y="2646402"/>
                </a:lnTo>
                <a:lnTo>
                  <a:pt x="0" y="264640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grpSp>
        <p:nvGrpSpPr>
          <p:cNvPr id="66" name="Group 66"/>
          <p:cNvGrpSpPr/>
          <p:nvPr/>
        </p:nvGrpSpPr>
        <p:grpSpPr>
          <a:xfrm>
            <a:off x="4336707" y="1911320"/>
            <a:ext cx="3104333" cy="1334833"/>
            <a:chOff x="0" y="0"/>
            <a:chExt cx="4139110" cy="1779777"/>
          </a:xfrm>
        </p:grpSpPr>
        <p:grpSp>
          <p:nvGrpSpPr>
            <p:cNvPr id="67" name="Group 67"/>
            <p:cNvGrpSpPr/>
            <p:nvPr/>
          </p:nvGrpSpPr>
          <p:grpSpPr>
            <a:xfrm>
              <a:off x="0" y="0"/>
              <a:ext cx="4139110" cy="1779777"/>
              <a:chOff x="0" y="0"/>
              <a:chExt cx="1088221" cy="467925"/>
            </a:xfrm>
          </p:grpSpPr>
          <p:sp>
            <p:nvSpPr>
              <p:cNvPr id="68" name="Freeform 68"/>
              <p:cNvSpPr/>
              <p:nvPr/>
            </p:nvSpPr>
            <p:spPr>
              <a:xfrm>
                <a:off x="0" y="0"/>
                <a:ext cx="1088221" cy="467924"/>
              </a:xfrm>
              <a:custGeom>
                <a:avLst/>
                <a:gdLst/>
                <a:ahLst/>
                <a:cxnLst/>
                <a:rect l="l" t="t" r="r" b="b"/>
                <a:pathLst>
                  <a:path w="1088221" h="467924">
                    <a:moveTo>
                      <a:pt x="49878" y="0"/>
                    </a:moveTo>
                    <a:lnTo>
                      <a:pt x="1038343" y="0"/>
                    </a:lnTo>
                    <a:cubicBezTo>
                      <a:pt x="1065890" y="0"/>
                      <a:pt x="1088221" y="22331"/>
                      <a:pt x="1088221" y="49878"/>
                    </a:cubicBezTo>
                    <a:lnTo>
                      <a:pt x="1088221" y="418046"/>
                    </a:lnTo>
                    <a:cubicBezTo>
                      <a:pt x="1088221" y="431275"/>
                      <a:pt x="1082966" y="443962"/>
                      <a:pt x="1073612" y="453315"/>
                    </a:cubicBezTo>
                    <a:cubicBezTo>
                      <a:pt x="1064258" y="462669"/>
                      <a:pt x="1051571" y="467924"/>
                      <a:pt x="1038343" y="467924"/>
                    </a:cubicBezTo>
                    <a:lnTo>
                      <a:pt x="49878" y="467924"/>
                    </a:lnTo>
                    <a:cubicBezTo>
                      <a:pt x="36650" y="467924"/>
                      <a:pt x="23963" y="462669"/>
                      <a:pt x="14609" y="453315"/>
                    </a:cubicBezTo>
                    <a:cubicBezTo>
                      <a:pt x="5255" y="443962"/>
                      <a:pt x="0" y="431275"/>
                      <a:pt x="0" y="418046"/>
                    </a:cubicBezTo>
                    <a:lnTo>
                      <a:pt x="0" y="49878"/>
                    </a:lnTo>
                    <a:cubicBezTo>
                      <a:pt x="0" y="36650"/>
                      <a:pt x="5255" y="23963"/>
                      <a:pt x="14609" y="14609"/>
                    </a:cubicBezTo>
                    <a:cubicBezTo>
                      <a:pt x="23963" y="5255"/>
                      <a:pt x="36650" y="0"/>
                      <a:pt x="49878" y="0"/>
                    </a:cubicBezTo>
                    <a:close/>
                  </a:path>
                </a:pathLst>
              </a:custGeom>
              <a:solidFill>
                <a:srgbClr val="FCF2F9"/>
              </a:solidFill>
            </p:spPr>
            <p:txBody>
              <a:bodyPr/>
              <a:lstStyle/>
              <a:p>
                <a:endParaRPr lang="nl-BE" noProof="0" dirty="0"/>
              </a:p>
            </p:txBody>
          </p:sp>
          <p:sp>
            <p:nvSpPr>
              <p:cNvPr id="69" name="TextBox 69"/>
              <p:cNvSpPr txBox="1"/>
              <p:nvPr/>
            </p:nvSpPr>
            <p:spPr>
              <a:xfrm>
                <a:off x="0" y="-38100"/>
                <a:ext cx="1088221" cy="5060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 lang="nl-BE" noProof="0" dirty="0"/>
              </a:p>
            </p:txBody>
          </p:sp>
        </p:grpSp>
        <p:sp>
          <p:nvSpPr>
            <p:cNvPr id="71" name="Freeform 71"/>
            <p:cNvSpPr/>
            <p:nvPr/>
          </p:nvSpPr>
          <p:spPr>
            <a:xfrm>
              <a:off x="1784954" y="987346"/>
              <a:ext cx="512714" cy="644923"/>
            </a:xfrm>
            <a:custGeom>
              <a:avLst/>
              <a:gdLst/>
              <a:ahLst/>
              <a:cxnLst/>
              <a:rect l="l" t="t" r="r" b="b"/>
              <a:pathLst>
                <a:path w="512714" h="644923">
                  <a:moveTo>
                    <a:pt x="0" y="0"/>
                  </a:moveTo>
                  <a:lnTo>
                    <a:pt x="512714" y="0"/>
                  </a:lnTo>
                  <a:lnTo>
                    <a:pt x="512714" y="644923"/>
                  </a:lnTo>
                  <a:lnTo>
                    <a:pt x="0" y="6449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l-BE" noProof="0" dirty="0"/>
            </a:p>
          </p:txBody>
        </p:sp>
        <p:sp>
          <p:nvSpPr>
            <p:cNvPr id="70" name="TextBox 70"/>
            <p:cNvSpPr txBox="1"/>
            <p:nvPr/>
          </p:nvSpPr>
          <p:spPr>
            <a:xfrm>
              <a:off x="479427" y="149567"/>
              <a:ext cx="3149167" cy="6858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200"/>
                </a:lnSpc>
                <a:spcBef>
                  <a:spcPct val="0"/>
                </a:spcBef>
              </a:pPr>
              <a:r>
                <a:rPr lang="nl-BE" sz="3000" noProof="0" dirty="0">
                  <a:solidFill>
                    <a:srgbClr val="53565A"/>
                  </a:solidFill>
                  <a:latin typeface="Barlow"/>
                  <a:ea typeface="Barlow"/>
                  <a:cs typeface="Barlow"/>
                  <a:sym typeface="Barlow"/>
                </a:rPr>
                <a:t>RAPPORTAGE </a:t>
              </a:r>
            </a:p>
          </p:txBody>
        </p:sp>
      </p:grpSp>
      <p:grpSp>
        <p:nvGrpSpPr>
          <p:cNvPr id="80" name="Groep 79">
            <a:extLst>
              <a:ext uri="{FF2B5EF4-FFF2-40B4-BE49-F238E27FC236}">
                <a16:creationId xmlns:a16="http://schemas.microsoft.com/office/drawing/2014/main" id="{D2480800-E19C-8009-12B5-1F1FBC1D1483}"/>
              </a:ext>
            </a:extLst>
          </p:cNvPr>
          <p:cNvGrpSpPr/>
          <p:nvPr/>
        </p:nvGrpSpPr>
        <p:grpSpPr>
          <a:xfrm>
            <a:off x="10592984" y="90387"/>
            <a:ext cx="3210675" cy="1335161"/>
            <a:chOff x="10592984" y="90387"/>
            <a:chExt cx="3210675" cy="1335161"/>
          </a:xfrm>
        </p:grpSpPr>
        <p:grpSp>
          <p:nvGrpSpPr>
            <p:cNvPr id="30" name="Group 30"/>
            <p:cNvGrpSpPr/>
            <p:nvPr/>
          </p:nvGrpSpPr>
          <p:grpSpPr>
            <a:xfrm>
              <a:off x="10592984" y="90387"/>
              <a:ext cx="3210675" cy="1335161"/>
              <a:chOff x="0" y="0"/>
              <a:chExt cx="1125499" cy="468040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1125499" cy="468040"/>
              </a:xfrm>
              <a:custGeom>
                <a:avLst/>
                <a:gdLst/>
                <a:ahLst/>
                <a:cxnLst/>
                <a:rect l="l" t="t" r="r" b="b"/>
                <a:pathLst>
                  <a:path w="1125499" h="468040">
                    <a:moveTo>
                      <a:pt x="48226" y="0"/>
                    </a:moveTo>
                    <a:lnTo>
                      <a:pt x="1077273" y="0"/>
                    </a:lnTo>
                    <a:cubicBezTo>
                      <a:pt x="1103908" y="0"/>
                      <a:pt x="1125499" y="21592"/>
                      <a:pt x="1125499" y="48226"/>
                    </a:cubicBezTo>
                    <a:lnTo>
                      <a:pt x="1125499" y="419813"/>
                    </a:lnTo>
                    <a:cubicBezTo>
                      <a:pt x="1125499" y="446448"/>
                      <a:pt x="1103908" y="468040"/>
                      <a:pt x="1077273" y="468040"/>
                    </a:cubicBezTo>
                    <a:lnTo>
                      <a:pt x="48226" y="468040"/>
                    </a:lnTo>
                    <a:cubicBezTo>
                      <a:pt x="21592" y="468040"/>
                      <a:pt x="0" y="446448"/>
                      <a:pt x="0" y="419813"/>
                    </a:cubicBezTo>
                    <a:lnTo>
                      <a:pt x="0" y="48226"/>
                    </a:lnTo>
                    <a:cubicBezTo>
                      <a:pt x="0" y="21592"/>
                      <a:pt x="21592" y="0"/>
                      <a:pt x="48226" y="0"/>
                    </a:cubicBezTo>
                    <a:close/>
                  </a:path>
                </a:pathLst>
              </a:custGeom>
              <a:solidFill>
                <a:srgbClr val="FCF2F9"/>
              </a:solidFill>
            </p:spPr>
            <p:txBody>
              <a:bodyPr/>
              <a:lstStyle/>
              <a:p>
                <a:endParaRPr lang="nl-BE" noProof="0" dirty="0"/>
              </a:p>
            </p:txBody>
          </p:sp>
          <p:sp>
            <p:nvSpPr>
              <p:cNvPr id="32" name="TextBox 32"/>
              <p:cNvSpPr txBox="1"/>
              <p:nvPr/>
            </p:nvSpPr>
            <p:spPr>
              <a:xfrm>
                <a:off x="0" y="-38100"/>
                <a:ext cx="1125499" cy="50614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 lang="nl-BE" noProof="0" dirty="0"/>
              </a:p>
            </p:txBody>
          </p:sp>
        </p:grpSp>
        <p:sp>
          <p:nvSpPr>
            <p:cNvPr id="33" name="Freeform 33"/>
            <p:cNvSpPr/>
            <p:nvPr/>
          </p:nvSpPr>
          <p:spPr>
            <a:xfrm>
              <a:off x="12431530" y="782272"/>
              <a:ext cx="492856" cy="492856"/>
            </a:xfrm>
            <a:custGeom>
              <a:avLst/>
              <a:gdLst/>
              <a:ahLst/>
              <a:cxnLst/>
              <a:rect l="l" t="t" r="r" b="b"/>
              <a:pathLst>
                <a:path w="492856" h="492856">
                  <a:moveTo>
                    <a:pt x="0" y="0"/>
                  </a:moveTo>
                  <a:lnTo>
                    <a:pt x="492856" y="0"/>
                  </a:lnTo>
                  <a:lnTo>
                    <a:pt x="492856" y="492856"/>
                  </a:lnTo>
                  <a:lnTo>
                    <a:pt x="0" y="4928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l-BE" noProof="0" dirty="0"/>
            </a:p>
          </p:txBody>
        </p:sp>
        <p:sp>
          <p:nvSpPr>
            <p:cNvPr id="51" name="TextBox 51"/>
            <p:cNvSpPr txBox="1"/>
            <p:nvPr/>
          </p:nvSpPr>
          <p:spPr>
            <a:xfrm>
              <a:off x="10718585" y="167418"/>
              <a:ext cx="2933035" cy="5334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200"/>
                </a:lnSpc>
                <a:spcBef>
                  <a:spcPct val="0"/>
                </a:spcBef>
              </a:pPr>
              <a:r>
                <a:rPr lang="nl-BE" sz="3000" noProof="0" dirty="0">
                  <a:solidFill>
                    <a:srgbClr val="53565A"/>
                  </a:solidFill>
                  <a:latin typeface="Barlow"/>
                  <a:ea typeface="Barlow"/>
                  <a:cs typeface="Barlow"/>
                  <a:sym typeface="Barlow"/>
                </a:rPr>
                <a:t>ONDERSTEUNEN</a:t>
              </a:r>
            </a:p>
          </p:txBody>
        </p:sp>
        <p:sp>
          <p:nvSpPr>
            <p:cNvPr id="72" name="Freeform 72"/>
            <p:cNvSpPr/>
            <p:nvPr/>
          </p:nvSpPr>
          <p:spPr>
            <a:xfrm>
              <a:off x="11587954" y="782600"/>
              <a:ext cx="402402" cy="445259"/>
            </a:xfrm>
            <a:custGeom>
              <a:avLst/>
              <a:gdLst/>
              <a:ahLst/>
              <a:cxnLst/>
              <a:rect l="l" t="t" r="r" b="b"/>
              <a:pathLst>
                <a:path w="402402" h="445259">
                  <a:moveTo>
                    <a:pt x="0" y="0"/>
                  </a:moveTo>
                  <a:lnTo>
                    <a:pt x="402403" y="0"/>
                  </a:lnTo>
                  <a:lnTo>
                    <a:pt x="402403" y="445259"/>
                  </a:lnTo>
                  <a:lnTo>
                    <a:pt x="0" y="44525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>
                <a:extLs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l-BE" noProof="0" dirty="0"/>
            </a:p>
          </p:txBody>
        </p:sp>
      </p:grpSp>
      <p:grpSp>
        <p:nvGrpSpPr>
          <p:cNvPr id="73" name="Group 73"/>
          <p:cNvGrpSpPr/>
          <p:nvPr/>
        </p:nvGrpSpPr>
        <p:grpSpPr>
          <a:xfrm>
            <a:off x="310253" y="277740"/>
            <a:ext cx="3402676" cy="2064226"/>
            <a:chOff x="0" y="0"/>
            <a:chExt cx="4536901" cy="2752302"/>
          </a:xfrm>
        </p:grpSpPr>
        <p:sp>
          <p:nvSpPr>
            <p:cNvPr id="74" name="Freeform 74"/>
            <p:cNvSpPr/>
            <p:nvPr/>
          </p:nvSpPr>
          <p:spPr>
            <a:xfrm>
              <a:off x="990197" y="0"/>
              <a:ext cx="2711017" cy="2752302"/>
            </a:xfrm>
            <a:custGeom>
              <a:avLst/>
              <a:gdLst/>
              <a:ahLst/>
              <a:cxnLst/>
              <a:rect l="l" t="t" r="r" b="b"/>
              <a:pathLst>
                <a:path w="2711017" h="2752302">
                  <a:moveTo>
                    <a:pt x="0" y="0"/>
                  </a:moveTo>
                  <a:lnTo>
                    <a:pt x="2711018" y="0"/>
                  </a:lnTo>
                  <a:lnTo>
                    <a:pt x="2711018" y="2752302"/>
                  </a:lnTo>
                  <a:lnTo>
                    <a:pt x="0" y="275230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6">
                <a:extLs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l-BE" noProof="0" dirty="0"/>
            </a:p>
          </p:txBody>
        </p:sp>
        <p:sp>
          <p:nvSpPr>
            <p:cNvPr id="75" name="TextBox 75"/>
            <p:cNvSpPr txBox="1"/>
            <p:nvPr/>
          </p:nvSpPr>
          <p:spPr>
            <a:xfrm rot="-651860">
              <a:off x="29286" y="1005822"/>
              <a:ext cx="4462170" cy="90653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714"/>
                </a:lnSpc>
                <a:spcBef>
                  <a:spcPct val="0"/>
                </a:spcBef>
              </a:pPr>
              <a:r>
                <a:rPr lang="nl-BE" sz="4081" b="1" noProof="0" dirty="0">
                  <a:solidFill>
                    <a:srgbClr val="702082"/>
                  </a:solidFill>
                  <a:latin typeface="Barlow Bold"/>
                  <a:ea typeface="Barlow Bold"/>
                  <a:cs typeface="Barlow Bold"/>
                  <a:sym typeface="Barlow Bold"/>
                </a:rPr>
                <a:t>VOORBEELD</a:t>
              </a:r>
            </a:p>
          </p:txBody>
        </p:sp>
      </p:grpSp>
      <p:sp>
        <p:nvSpPr>
          <p:cNvPr id="76" name="Vrije vorm: vorm 75">
            <a:extLst>
              <a:ext uri="{FF2B5EF4-FFF2-40B4-BE49-F238E27FC236}">
                <a16:creationId xmlns:a16="http://schemas.microsoft.com/office/drawing/2014/main" id="{335D4BD5-66F2-2D9B-BE14-2C9C3C01B771}"/>
              </a:ext>
            </a:extLst>
          </p:cNvPr>
          <p:cNvSpPr/>
          <p:nvPr/>
        </p:nvSpPr>
        <p:spPr>
          <a:xfrm>
            <a:off x="6858000" y="762000"/>
            <a:ext cx="3718560" cy="4495800"/>
          </a:xfrm>
          <a:custGeom>
            <a:avLst/>
            <a:gdLst>
              <a:gd name="csX0" fmla="*/ 3718560 w 3718560"/>
              <a:gd name="csY0" fmla="*/ 0 h 4495800"/>
              <a:gd name="csX1" fmla="*/ 762000 w 3718560"/>
              <a:gd name="csY1" fmla="*/ 2484120 h 4495800"/>
              <a:gd name="csX2" fmla="*/ 0 w 3718560"/>
              <a:gd name="csY2" fmla="*/ 4495800 h 44958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3718560" h="4495800">
                <a:moveTo>
                  <a:pt x="3718560" y="0"/>
                </a:moveTo>
                <a:cubicBezTo>
                  <a:pt x="2550160" y="867410"/>
                  <a:pt x="1381760" y="1734820"/>
                  <a:pt x="762000" y="2484120"/>
                </a:cubicBezTo>
                <a:cubicBezTo>
                  <a:pt x="142240" y="3233420"/>
                  <a:pt x="71120" y="3864610"/>
                  <a:pt x="0" y="4495800"/>
                </a:cubicBezTo>
              </a:path>
            </a:pathLst>
          </a:custGeom>
          <a:noFill/>
          <a:ln w="28575">
            <a:solidFill>
              <a:srgbClr val="C6007E"/>
            </a:solidFill>
            <a:prstDash val="sysDash"/>
            <a:headEnd type="none" w="med" len="med"/>
            <a:tailEnd type="triangle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  <p:sp>
        <p:nvSpPr>
          <p:cNvPr id="77" name="Vrije vorm: vorm 76">
            <a:extLst>
              <a:ext uri="{FF2B5EF4-FFF2-40B4-BE49-F238E27FC236}">
                <a16:creationId xmlns:a16="http://schemas.microsoft.com/office/drawing/2014/main" id="{9CD512F5-632D-E15D-8DF2-96E3033B2AC4}"/>
              </a:ext>
            </a:extLst>
          </p:cNvPr>
          <p:cNvSpPr/>
          <p:nvPr/>
        </p:nvSpPr>
        <p:spPr>
          <a:xfrm>
            <a:off x="4873565" y="6781800"/>
            <a:ext cx="5047675" cy="2808291"/>
          </a:xfrm>
          <a:custGeom>
            <a:avLst/>
            <a:gdLst>
              <a:gd name="csX0" fmla="*/ 5047675 w 5047675"/>
              <a:gd name="csY0" fmla="*/ 2804160 h 2808291"/>
              <a:gd name="csX1" fmla="*/ 140395 w 5047675"/>
              <a:gd name="csY1" fmla="*/ 2362200 h 2808291"/>
              <a:gd name="csX2" fmla="*/ 1816795 w 5047675"/>
              <a:gd name="csY2" fmla="*/ 0 h 280829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5047675" h="2808291">
                <a:moveTo>
                  <a:pt x="5047675" y="2804160"/>
                </a:moveTo>
                <a:cubicBezTo>
                  <a:pt x="2863275" y="2816860"/>
                  <a:pt x="678875" y="2829560"/>
                  <a:pt x="140395" y="2362200"/>
                </a:cubicBezTo>
                <a:cubicBezTo>
                  <a:pt x="-398085" y="1894840"/>
                  <a:pt x="709355" y="947420"/>
                  <a:pt x="1816795" y="0"/>
                </a:cubicBezTo>
              </a:path>
            </a:pathLst>
          </a:custGeom>
          <a:noFill/>
          <a:ln w="28575">
            <a:solidFill>
              <a:srgbClr val="C6007E"/>
            </a:solidFill>
            <a:prstDash val="sysDot"/>
            <a:headEnd type="none" w="med" len="med"/>
            <a:tailEnd type="triangle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  <p:sp>
        <p:nvSpPr>
          <p:cNvPr id="79" name="Vrije vorm: vorm 78">
            <a:extLst>
              <a:ext uri="{FF2B5EF4-FFF2-40B4-BE49-F238E27FC236}">
                <a16:creationId xmlns:a16="http://schemas.microsoft.com/office/drawing/2014/main" id="{7F850F3B-BF55-0EEB-7AAA-834066729CCF}"/>
              </a:ext>
            </a:extLst>
          </p:cNvPr>
          <p:cNvSpPr/>
          <p:nvPr/>
        </p:nvSpPr>
        <p:spPr>
          <a:xfrm>
            <a:off x="3398520" y="3550920"/>
            <a:ext cx="3291840" cy="2453640"/>
          </a:xfrm>
          <a:custGeom>
            <a:avLst/>
            <a:gdLst>
              <a:gd name="csX0" fmla="*/ 0 w 3291840"/>
              <a:gd name="csY0" fmla="*/ 0 h 2453640"/>
              <a:gd name="csX1" fmla="*/ 1722120 w 3291840"/>
              <a:gd name="csY1" fmla="*/ 1935480 h 2453640"/>
              <a:gd name="csX2" fmla="*/ 3291840 w 3291840"/>
              <a:gd name="csY2" fmla="*/ 2453640 h 245364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3291840" h="2453640">
                <a:moveTo>
                  <a:pt x="0" y="0"/>
                </a:moveTo>
                <a:cubicBezTo>
                  <a:pt x="586740" y="763270"/>
                  <a:pt x="1173480" y="1526540"/>
                  <a:pt x="1722120" y="1935480"/>
                </a:cubicBezTo>
                <a:cubicBezTo>
                  <a:pt x="2270760" y="2344420"/>
                  <a:pt x="2781300" y="2399030"/>
                  <a:pt x="3291840" y="2453640"/>
                </a:cubicBezTo>
              </a:path>
            </a:pathLst>
          </a:custGeom>
          <a:noFill/>
          <a:ln w="28575">
            <a:solidFill>
              <a:srgbClr val="C6007E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3029F88107EC46B468AB2D7076285B" ma:contentTypeVersion="18" ma:contentTypeDescription="Een nieuw document maken." ma:contentTypeScope="" ma:versionID="f598705ca09b6ef4ac353118bdc3449c">
  <xsd:schema xmlns:xsd="http://www.w3.org/2001/XMLSchema" xmlns:xs="http://www.w3.org/2001/XMLSchema" xmlns:p="http://schemas.microsoft.com/office/2006/metadata/properties" xmlns:ns1="http://schemas.microsoft.com/sharepoint/v3" xmlns:ns2="ba27f539-5634-4d28-8f70-2ce608afb8a0" xmlns:ns3="01e74b56-6dfa-4dff-9cc9-36914b1db102" targetNamespace="http://schemas.microsoft.com/office/2006/metadata/properties" ma:root="true" ma:fieldsID="251a8479852eea129ab9e7c6db74f05c" ns1:_="" ns2:_="" ns3:_="">
    <xsd:import namespace="http://schemas.microsoft.com/sharepoint/v3"/>
    <xsd:import namespace="ba27f539-5634-4d28-8f70-2ce608afb8a0"/>
    <xsd:import namespace="01e74b56-6dfa-4dff-9cc9-36914b1db1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Eigenschappen van het geïntegreerd beleid voor naleving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Actie van de gebruikersinterface van het geïntegreerd beleid voor naleving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27f539-5634-4d28-8f70-2ce608afb8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Afbeeldingtags" ma:readOnly="false" ma:fieldId="{5cf76f15-5ced-4ddc-b409-7134ff3c332f}" ma:taxonomyMulti="true" ma:sspId="140874bb-005b-4a26-b085-598c00416e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74b56-6dfa-4dff-9cc9-36914b1db10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72785ad-bb2b-4ec3-8774-71ca57e0a6f0}" ma:internalName="TaxCatchAll" ma:showField="CatchAllData" ma:web="01e74b56-6dfa-4dff-9cc9-36914b1db1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ba27f539-5634-4d28-8f70-2ce608afb8a0">
      <Terms xmlns="http://schemas.microsoft.com/office/infopath/2007/PartnerControls"/>
    </lcf76f155ced4ddcb4097134ff3c332f>
    <_ip_UnifiedCompliancePolicyProperties xmlns="http://schemas.microsoft.com/sharepoint/v3" xsi:nil="true"/>
    <TaxCatchAll xmlns="01e74b56-6dfa-4dff-9cc9-36914b1db102" xsi:nil="true"/>
  </documentManagement>
</p:properties>
</file>

<file path=customXml/itemProps1.xml><?xml version="1.0" encoding="utf-8"?>
<ds:datastoreItem xmlns:ds="http://schemas.openxmlformats.org/officeDocument/2006/customXml" ds:itemID="{8C2B10D8-BA70-447E-A20E-37F849396D21}"/>
</file>

<file path=customXml/itemProps2.xml><?xml version="1.0" encoding="utf-8"?>
<ds:datastoreItem xmlns:ds="http://schemas.openxmlformats.org/officeDocument/2006/customXml" ds:itemID="{DADF9B5C-A37D-4D2B-BDEF-644DC8A1C621}"/>
</file>

<file path=customXml/itemProps3.xml><?xml version="1.0" encoding="utf-8"?>
<ds:datastoreItem xmlns:ds="http://schemas.openxmlformats.org/officeDocument/2006/customXml" ds:itemID="{C04EFCE9-77A0-477D-AD7B-A077A28C44D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176</Words>
  <Application>Microsoft Office PowerPoint</Application>
  <PresentationFormat>Aangepast</PresentationFormat>
  <Paragraphs>47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8" baseType="lpstr">
      <vt:lpstr>Barlow Bold</vt:lpstr>
      <vt:lpstr>Barlow Italics</vt:lpstr>
      <vt:lpstr>Arial</vt:lpstr>
      <vt:lpstr>Calibri</vt:lpstr>
      <vt:lpstr>Barlow</vt:lpstr>
      <vt:lpstr>Office Theme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 toezicht en handhaving</dc:title>
  <cp:lastModifiedBy>Verpoorten Rika</cp:lastModifiedBy>
  <cp:revision>2</cp:revision>
  <dcterms:created xsi:type="dcterms:W3CDTF">2006-08-16T00:00:00Z</dcterms:created>
  <dcterms:modified xsi:type="dcterms:W3CDTF">2026-02-12T14:00:18Z</dcterms:modified>
  <dc:identifier>DAG_P8MgUkM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0x0101002B3029F88107EC46B468AB2D7076285B</vt:lpwstr>
  </property>
</Properties>
</file>